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notesMasterIdLst>
    <p:notesMasterId r:id="rId12"/>
  </p:notesMasterIdLst>
  <p:sldIdLst>
    <p:sldId id="256" r:id="rId2"/>
    <p:sldId id="262" r:id="rId3"/>
    <p:sldId id="257" r:id="rId4"/>
    <p:sldId id="264" r:id="rId5"/>
    <p:sldId id="259" r:id="rId6"/>
    <p:sldId id="263" r:id="rId7"/>
    <p:sldId id="258" r:id="rId8"/>
    <p:sldId id="265" r:id="rId9"/>
    <p:sldId id="266" r:id="rId10"/>
    <p:sldId id="26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172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3447" autoAdjust="0"/>
  </p:normalViewPr>
  <p:slideViewPr>
    <p:cSldViewPr snapToGrid="0" snapToObjects="1">
      <p:cViewPr varScale="1">
        <p:scale>
          <a:sx n="103" d="100"/>
          <a:sy n="103" d="100"/>
        </p:scale>
        <p:origin x="1056" y="102"/>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ata1.xml.rels><?xml version="1.0" encoding="UTF-8" standalone="yes"?>
<Relationships xmlns="http://schemas.openxmlformats.org/package/2006/relationships"><Relationship Id="rId3" Type="http://schemas.openxmlformats.org/officeDocument/2006/relationships/hyperlink" Target="https://new.nsf.gov/funding/opportunities/faculty-early-career-development-program-career" TargetMode="External"/><Relationship Id="rId7" Type="http://schemas.openxmlformats.org/officeDocument/2006/relationships/hyperlink" Target="https://new.nsf.gov/funding/broad-agency-announcements" TargetMode="External"/><Relationship Id="rId2" Type="http://schemas.openxmlformats.org/officeDocument/2006/relationships/hyperlink" Target="https://new.nsf.gov/funding/opportunities/research-experiences-undergraduates-reu" TargetMode="External"/><Relationship Id="rId1" Type="http://schemas.openxmlformats.org/officeDocument/2006/relationships/hyperlink" Target="https://new.nsf.gov/funding/opportunities/partnerships-innovation-pfi-0" TargetMode="External"/><Relationship Id="rId6" Type="http://schemas.openxmlformats.org/officeDocument/2006/relationships/hyperlink" Target="https://new.nsf.gov/funding/opportunities/social-psychology" TargetMode="External"/><Relationship Id="rId5" Type="http://schemas.openxmlformats.org/officeDocument/2006/relationships/hyperlink" Target="https://new.nsf.gov/funding/opportunities/law-science-ls" TargetMode="External"/><Relationship Id="rId4" Type="http://schemas.openxmlformats.org/officeDocument/2006/relationships/hyperlink" Target="https://new.nsf.gov/funding/opportunities/linguistics" TargetMode="External"/></Relationships>
</file>

<file path=ppt/diagrams/_rels/drawing1.xml.rels><?xml version="1.0" encoding="UTF-8" standalone="yes"?>
<Relationships xmlns="http://schemas.openxmlformats.org/package/2006/relationships"><Relationship Id="rId3" Type="http://schemas.openxmlformats.org/officeDocument/2006/relationships/hyperlink" Target="https://new.nsf.gov/funding/opportunities/social-psychology" TargetMode="External"/><Relationship Id="rId7" Type="http://schemas.openxmlformats.org/officeDocument/2006/relationships/hyperlink" Target="https://new.nsf.gov/funding/broad-agency-announcements" TargetMode="External"/><Relationship Id="rId2" Type="http://schemas.openxmlformats.org/officeDocument/2006/relationships/hyperlink" Target="https://new.nsf.gov/funding/opportunities/law-science-ls" TargetMode="External"/><Relationship Id="rId1" Type="http://schemas.openxmlformats.org/officeDocument/2006/relationships/hyperlink" Target="https://new.nsf.gov/funding/opportunities/linguistics" TargetMode="External"/><Relationship Id="rId6" Type="http://schemas.openxmlformats.org/officeDocument/2006/relationships/hyperlink" Target="https://new.nsf.gov/funding/opportunities/faculty-early-career-development-program-career" TargetMode="External"/><Relationship Id="rId5" Type="http://schemas.openxmlformats.org/officeDocument/2006/relationships/hyperlink" Target="https://new.nsf.gov/funding/opportunities/research-experiences-undergraduates-reu" TargetMode="External"/><Relationship Id="rId4" Type="http://schemas.openxmlformats.org/officeDocument/2006/relationships/hyperlink" Target="https://new.nsf.gov/funding/opportunities/partnerships-innovation-pfi-0"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09A1D74-63FF-418F-AC78-88F32D16B7D3}"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0AD40811-C5F3-4F2C-86A7-DF47E141BE9A}">
      <dgm:prSet phldrT="[Text]"/>
      <dgm:spPr/>
      <dgm:t>
        <a:bodyPr/>
        <a:lstStyle/>
        <a:p>
          <a:r>
            <a:rPr lang="en-US" dirty="0"/>
            <a:t>Dear Colleague Letters</a:t>
          </a:r>
        </a:p>
      </dgm:t>
    </dgm:pt>
    <dgm:pt modelId="{1A04FA55-4822-4CA8-BCCC-2B88587687D7}" type="parTrans" cxnId="{C2131A5E-BF31-433E-9C8E-E781BEB17042}">
      <dgm:prSet/>
      <dgm:spPr/>
      <dgm:t>
        <a:bodyPr/>
        <a:lstStyle/>
        <a:p>
          <a:endParaRPr lang="en-US"/>
        </a:p>
      </dgm:t>
    </dgm:pt>
    <dgm:pt modelId="{5755BF82-98C6-4D4E-9C09-5C6AAFA8535C}" type="sibTrans" cxnId="{C2131A5E-BF31-433E-9C8E-E781BEB17042}">
      <dgm:prSet/>
      <dgm:spPr/>
      <dgm:t>
        <a:bodyPr/>
        <a:lstStyle/>
        <a:p>
          <a:endParaRPr lang="en-US"/>
        </a:p>
      </dgm:t>
    </dgm:pt>
    <dgm:pt modelId="{268B32E2-F24A-4C85-9F65-AC3D4B9D869B}">
      <dgm:prSet phldrT="[Text]" custT="1"/>
      <dgm:spPr/>
      <dgm:t>
        <a:bodyPr/>
        <a:lstStyle/>
        <a:p>
          <a:r>
            <a:rPr lang="en-US" sz="1250" dirty="0"/>
            <a:t>Notifications of opportunities for supplements to existing NSF awards and to announce NSF’s interest in receiving proposals in specific topic areas</a:t>
          </a:r>
        </a:p>
      </dgm:t>
    </dgm:pt>
    <dgm:pt modelId="{3B92EFD6-BA04-4233-9FEA-F682CE6070CB}" type="parTrans" cxnId="{FD95E0F3-CB7B-4A51-83CB-6530DE0DA230}">
      <dgm:prSet/>
      <dgm:spPr/>
      <dgm:t>
        <a:bodyPr/>
        <a:lstStyle/>
        <a:p>
          <a:endParaRPr lang="en-US"/>
        </a:p>
      </dgm:t>
    </dgm:pt>
    <dgm:pt modelId="{3B8C118A-6C4A-4B33-806B-C564E2DD9222}" type="sibTrans" cxnId="{FD95E0F3-CB7B-4A51-83CB-6530DE0DA230}">
      <dgm:prSet/>
      <dgm:spPr/>
      <dgm:t>
        <a:bodyPr/>
        <a:lstStyle/>
        <a:p>
          <a:endParaRPr lang="en-US"/>
        </a:p>
      </dgm:t>
    </dgm:pt>
    <dgm:pt modelId="{3550BA98-77E7-45F2-A28B-78E7DC7CE394}">
      <dgm:prSet phldrT="[Text]"/>
      <dgm:spPr/>
      <dgm:t>
        <a:bodyPr/>
        <a:lstStyle/>
        <a:p>
          <a:r>
            <a:rPr lang="en-US" dirty="0"/>
            <a:t>Broad Agency Announcements (BAA)</a:t>
          </a:r>
        </a:p>
      </dgm:t>
    </dgm:pt>
    <dgm:pt modelId="{F52A361F-D8B8-49AB-B96C-CF26C808ED06}" type="parTrans" cxnId="{05C06CB5-E2FD-4BB2-8C00-53557B00208B}">
      <dgm:prSet/>
      <dgm:spPr/>
      <dgm:t>
        <a:bodyPr/>
        <a:lstStyle/>
        <a:p>
          <a:endParaRPr lang="en-US"/>
        </a:p>
      </dgm:t>
    </dgm:pt>
    <dgm:pt modelId="{F3EB00BE-AE0C-411C-88C5-EAF2AF9DDECF}" type="sibTrans" cxnId="{05C06CB5-E2FD-4BB2-8C00-53557B00208B}">
      <dgm:prSet/>
      <dgm:spPr/>
      <dgm:t>
        <a:bodyPr/>
        <a:lstStyle/>
        <a:p>
          <a:endParaRPr lang="en-US"/>
        </a:p>
      </dgm:t>
    </dgm:pt>
    <dgm:pt modelId="{42B74B11-31CE-4FA7-B5F5-924CD28E89DB}">
      <dgm:prSet phldrT="[Text]" custT="1"/>
      <dgm:spPr/>
      <dgm:t>
        <a:bodyPr/>
        <a:lstStyle/>
        <a:p>
          <a:r>
            <a:rPr lang="en-US" sz="1250" b="0" i="0" dirty="0"/>
            <a:t>Broad, focused on technological innovation and on advancing science rather than acquiring specific products</a:t>
          </a:r>
          <a:endParaRPr lang="en-US" sz="1250" dirty="0"/>
        </a:p>
      </dgm:t>
    </dgm:pt>
    <dgm:pt modelId="{10E82A46-BDF6-4B20-80DF-7C6176E496B5}" type="parTrans" cxnId="{8DDAD00A-4154-4D2E-8212-D8D0DF2982F1}">
      <dgm:prSet/>
      <dgm:spPr/>
      <dgm:t>
        <a:bodyPr/>
        <a:lstStyle/>
        <a:p>
          <a:endParaRPr lang="en-US"/>
        </a:p>
      </dgm:t>
    </dgm:pt>
    <dgm:pt modelId="{105C478B-DDEA-4B83-A21C-EFE3EF441B04}" type="sibTrans" cxnId="{8DDAD00A-4154-4D2E-8212-D8D0DF2982F1}">
      <dgm:prSet/>
      <dgm:spPr/>
      <dgm:t>
        <a:bodyPr/>
        <a:lstStyle/>
        <a:p>
          <a:endParaRPr lang="en-US"/>
        </a:p>
      </dgm:t>
    </dgm:pt>
    <dgm:pt modelId="{6AE197FF-7435-4CD5-9EB5-F167DC7ED53D}">
      <dgm:prSet phldrT="[Text]"/>
      <dgm:spPr/>
      <dgm:t>
        <a:bodyPr/>
        <a:lstStyle/>
        <a:p>
          <a:r>
            <a:rPr lang="en-US" dirty="0"/>
            <a:t>Program Solicitations</a:t>
          </a:r>
        </a:p>
      </dgm:t>
    </dgm:pt>
    <dgm:pt modelId="{61362D4F-8DBD-460B-B3F6-E3A483C8FBE7}" type="parTrans" cxnId="{7D062136-B0A5-4D58-83A5-9F72FCB9B8EF}">
      <dgm:prSet/>
      <dgm:spPr/>
      <dgm:t>
        <a:bodyPr/>
        <a:lstStyle/>
        <a:p>
          <a:endParaRPr lang="en-US"/>
        </a:p>
      </dgm:t>
    </dgm:pt>
    <dgm:pt modelId="{90CD490A-EFD8-4D9C-B057-D8C7476A2211}" type="sibTrans" cxnId="{7D062136-B0A5-4D58-83A5-9F72FCB9B8EF}">
      <dgm:prSet/>
      <dgm:spPr/>
      <dgm:t>
        <a:bodyPr/>
        <a:lstStyle/>
        <a:p>
          <a:endParaRPr lang="en-US"/>
        </a:p>
      </dgm:t>
    </dgm:pt>
    <dgm:pt modelId="{752CD8A1-BFF0-4A99-AF53-79D75AE6A528}">
      <dgm:prSet phldrT="[Text]" custT="1"/>
      <dgm:spPr/>
      <dgm:t>
        <a:bodyPr/>
        <a:lstStyle/>
        <a:p>
          <a:r>
            <a:rPr lang="en-US" sz="1250" b="0" i="0" dirty="0"/>
            <a:t>Encourage the submission of proposals in specific program areas of interest to NSF </a:t>
          </a:r>
          <a:endParaRPr lang="en-US" sz="1250" dirty="0"/>
        </a:p>
      </dgm:t>
    </dgm:pt>
    <dgm:pt modelId="{37140005-9895-4640-88F9-33D4DBA6DF27}" type="parTrans" cxnId="{13F63C59-FB79-41EC-9388-FACC2C67FD17}">
      <dgm:prSet/>
      <dgm:spPr/>
      <dgm:t>
        <a:bodyPr/>
        <a:lstStyle/>
        <a:p>
          <a:endParaRPr lang="en-US"/>
        </a:p>
      </dgm:t>
    </dgm:pt>
    <dgm:pt modelId="{C6250611-E4FE-4F6B-93AB-9E660E9CBF4C}" type="sibTrans" cxnId="{13F63C59-FB79-41EC-9388-FACC2C67FD17}">
      <dgm:prSet/>
      <dgm:spPr/>
      <dgm:t>
        <a:bodyPr/>
        <a:lstStyle/>
        <a:p>
          <a:endParaRPr lang="en-US"/>
        </a:p>
      </dgm:t>
    </dgm:pt>
    <dgm:pt modelId="{DEC3E08B-4655-4DCB-8BE4-330F6B12BDF9}">
      <dgm:prSet custT="1"/>
      <dgm:spPr/>
      <dgm:t>
        <a:bodyPr/>
        <a:lstStyle/>
        <a:p>
          <a:r>
            <a:rPr lang="en-US" sz="1250" dirty="0"/>
            <a:t>Examples: </a:t>
          </a:r>
          <a:r>
            <a:rPr lang="en-US" sz="1250" dirty="0">
              <a:hlinkClick xmlns:r="http://schemas.openxmlformats.org/officeDocument/2006/relationships" r:id="rId1"/>
            </a:rPr>
            <a:t>Partnerships for Innovation</a:t>
          </a:r>
          <a:r>
            <a:rPr lang="en-US" sz="1250" dirty="0"/>
            <a:t>, </a:t>
          </a:r>
          <a:r>
            <a:rPr lang="en-US" sz="1250" dirty="0">
              <a:hlinkClick xmlns:r="http://schemas.openxmlformats.org/officeDocument/2006/relationships" r:id="rId2"/>
            </a:rPr>
            <a:t>REU</a:t>
          </a:r>
          <a:r>
            <a:rPr lang="en-US" sz="1250" dirty="0"/>
            <a:t>, </a:t>
          </a:r>
          <a:r>
            <a:rPr lang="en-US" sz="1250" dirty="0">
              <a:hlinkClick xmlns:r="http://schemas.openxmlformats.org/officeDocument/2006/relationships" r:id="rId3"/>
            </a:rPr>
            <a:t>CAREER</a:t>
          </a:r>
          <a:endParaRPr lang="en-US" sz="1250" dirty="0"/>
        </a:p>
      </dgm:t>
    </dgm:pt>
    <dgm:pt modelId="{FAD853F8-6F23-42D6-8B7D-4C02DD4F0EB9}" type="parTrans" cxnId="{4D66B861-452E-4C1C-B843-59D6B7A35063}">
      <dgm:prSet/>
      <dgm:spPr/>
      <dgm:t>
        <a:bodyPr/>
        <a:lstStyle/>
        <a:p>
          <a:endParaRPr lang="en-US"/>
        </a:p>
      </dgm:t>
    </dgm:pt>
    <dgm:pt modelId="{15700D07-F887-4A44-9FBF-986561243203}" type="sibTrans" cxnId="{4D66B861-452E-4C1C-B843-59D6B7A35063}">
      <dgm:prSet/>
      <dgm:spPr/>
      <dgm:t>
        <a:bodyPr/>
        <a:lstStyle/>
        <a:p>
          <a:endParaRPr lang="en-US"/>
        </a:p>
      </dgm:t>
    </dgm:pt>
    <dgm:pt modelId="{7E17B1F8-36FF-42EA-B54A-476BFEBFACF6}">
      <dgm:prSet phldrT="[Text]"/>
      <dgm:spPr/>
      <dgm:t>
        <a:bodyPr/>
        <a:lstStyle/>
        <a:p>
          <a:r>
            <a:rPr lang="en-US" dirty="0"/>
            <a:t>Program Descriptions</a:t>
          </a:r>
        </a:p>
      </dgm:t>
    </dgm:pt>
    <dgm:pt modelId="{2C38D2A2-4874-4281-8EFF-47017EA1B695}" type="parTrans" cxnId="{F66810CE-28F2-4ABD-B5DA-2BE2FDA57404}">
      <dgm:prSet/>
      <dgm:spPr/>
      <dgm:t>
        <a:bodyPr/>
        <a:lstStyle/>
        <a:p>
          <a:endParaRPr lang="en-US"/>
        </a:p>
      </dgm:t>
    </dgm:pt>
    <dgm:pt modelId="{6E06EA34-80B7-4BBC-ACB6-3BC849ECA852}" type="sibTrans" cxnId="{F66810CE-28F2-4ABD-B5DA-2BE2FDA57404}">
      <dgm:prSet/>
      <dgm:spPr/>
      <dgm:t>
        <a:bodyPr/>
        <a:lstStyle/>
        <a:p>
          <a:endParaRPr lang="en-US"/>
        </a:p>
      </dgm:t>
    </dgm:pt>
    <dgm:pt modelId="{FD3210F9-3E8C-4515-A0D5-0934988EC99B}">
      <dgm:prSet phldrT="[Text]" custT="1"/>
      <dgm:spPr/>
      <dgm:t>
        <a:bodyPr/>
        <a:lstStyle/>
        <a:p>
          <a:r>
            <a:rPr lang="en-US" sz="1250" b="0" i="0" dirty="0"/>
            <a:t>Broad, general descriptions of programs and activities in NSF Directorates/Offices and Divisions</a:t>
          </a:r>
          <a:endParaRPr lang="en-US" sz="1250" dirty="0"/>
        </a:p>
      </dgm:t>
    </dgm:pt>
    <dgm:pt modelId="{67A72077-A55C-4C8C-A20E-DBBFC82BA2FE}" type="parTrans" cxnId="{8DEF4CFF-E521-45E8-A59F-6EF5B709C73F}">
      <dgm:prSet/>
      <dgm:spPr/>
      <dgm:t>
        <a:bodyPr/>
        <a:lstStyle/>
        <a:p>
          <a:endParaRPr lang="en-US"/>
        </a:p>
      </dgm:t>
    </dgm:pt>
    <dgm:pt modelId="{F177F474-5F44-49C1-99DD-071A3A919E8C}" type="sibTrans" cxnId="{8DEF4CFF-E521-45E8-A59F-6EF5B709C73F}">
      <dgm:prSet/>
      <dgm:spPr/>
      <dgm:t>
        <a:bodyPr/>
        <a:lstStyle/>
        <a:p>
          <a:endParaRPr lang="en-US"/>
        </a:p>
      </dgm:t>
    </dgm:pt>
    <dgm:pt modelId="{80B6F63E-9517-4D59-87B8-49AD158BBD39}">
      <dgm:prSet phldrT="[Text]" custT="1"/>
      <dgm:spPr/>
      <dgm:t>
        <a:bodyPr/>
        <a:lstStyle/>
        <a:p>
          <a:r>
            <a:rPr lang="en-US" sz="1250" dirty="0"/>
            <a:t>These proposals must follow the instructions in the Proposal and Award Policy &amp; Procedure Guide (PAPPG).</a:t>
          </a:r>
        </a:p>
      </dgm:t>
    </dgm:pt>
    <dgm:pt modelId="{78B1A491-0440-4007-8D7B-E1E98ED4E7A9}" type="parTrans" cxnId="{1B940C68-707E-4E15-A69E-C91F2E1A0E80}">
      <dgm:prSet/>
      <dgm:spPr/>
      <dgm:t>
        <a:bodyPr/>
        <a:lstStyle/>
        <a:p>
          <a:endParaRPr lang="en-US"/>
        </a:p>
      </dgm:t>
    </dgm:pt>
    <dgm:pt modelId="{383499C5-FD15-4D2A-B01C-E4D719FB9FB2}" type="sibTrans" cxnId="{1B940C68-707E-4E15-A69E-C91F2E1A0E80}">
      <dgm:prSet/>
      <dgm:spPr/>
      <dgm:t>
        <a:bodyPr/>
        <a:lstStyle/>
        <a:p>
          <a:endParaRPr lang="en-US"/>
        </a:p>
      </dgm:t>
    </dgm:pt>
    <dgm:pt modelId="{A732B026-E2C1-4FBA-BD98-B7F1EE2E6814}">
      <dgm:prSet phldrT="[Text]" custT="1"/>
      <dgm:spPr/>
      <dgm:t>
        <a:bodyPr/>
        <a:lstStyle/>
        <a:p>
          <a:r>
            <a:rPr lang="en-US" sz="1250" dirty="0"/>
            <a:t>Examples: </a:t>
          </a:r>
          <a:r>
            <a:rPr lang="en-US" sz="1250" dirty="0">
              <a:hlinkClick xmlns:r="http://schemas.openxmlformats.org/officeDocument/2006/relationships" r:id="rId4"/>
            </a:rPr>
            <a:t>Linguistics</a:t>
          </a:r>
          <a:r>
            <a:rPr lang="en-US" sz="1250" dirty="0"/>
            <a:t>, </a:t>
          </a:r>
          <a:r>
            <a:rPr lang="en-US" sz="1250" dirty="0">
              <a:hlinkClick xmlns:r="http://schemas.openxmlformats.org/officeDocument/2006/relationships" r:id="rId5"/>
            </a:rPr>
            <a:t>Law &amp; Science</a:t>
          </a:r>
          <a:r>
            <a:rPr lang="en-US" sz="1250" dirty="0"/>
            <a:t>, </a:t>
          </a:r>
          <a:r>
            <a:rPr lang="en-US" sz="1250" dirty="0">
              <a:hlinkClick xmlns:r="http://schemas.openxmlformats.org/officeDocument/2006/relationships" r:id="rId6"/>
            </a:rPr>
            <a:t>Social Psychology</a:t>
          </a:r>
          <a:endParaRPr lang="en-US" sz="1250" dirty="0"/>
        </a:p>
      </dgm:t>
    </dgm:pt>
    <dgm:pt modelId="{505E3A15-4A06-4DBB-9AB3-B9D663695328}" type="parTrans" cxnId="{9463581F-755A-4E04-9045-1AB0C6A88450}">
      <dgm:prSet/>
      <dgm:spPr/>
      <dgm:t>
        <a:bodyPr/>
        <a:lstStyle/>
        <a:p>
          <a:endParaRPr lang="en-US"/>
        </a:p>
      </dgm:t>
    </dgm:pt>
    <dgm:pt modelId="{B85860CE-865F-408D-9537-D9948EE64DB3}" type="sibTrans" cxnId="{9463581F-755A-4E04-9045-1AB0C6A88450}">
      <dgm:prSet/>
      <dgm:spPr/>
      <dgm:t>
        <a:bodyPr/>
        <a:lstStyle/>
        <a:p>
          <a:endParaRPr lang="en-US"/>
        </a:p>
      </dgm:t>
    </dgm:pt>
    <dgm:pt modelId="{2029975A-83EB-4488-A504-EEBC36D4887D}">
      <dgm:prSet phldrT="[Text]" custT="1"/>
      <dgm:spPr/>
      <dgm:t>
        <a:bodyPr/>
        <a:lstStyle/>
        <a:p>
          <a:r>
            <a:rPr lang="en-US" sz="1250" dirty="0"/>
            <a:t>Example: </a:t>
          </a:r>
          <a:r>
            <a:rPr lang="en-US" sz="1250" b="0" i="0" dirty="0">
              <a:hlinkClick xmlns:r="http://schemas.openxmlformats.org/officeDocument/2006/relationships" r:id="rId7"/>
            </a:rPr>
            <a:t>NSF Convergence Accelerator </a:t>
          </a:r>
          <a:endParaRPr lang="en-US" sz="1250" b="0" dirty="0"/>
        </a:p>
      </dgm:t>
    </dgm:pt>
    <dgm:pt modelId="{3C1E042B-30D5-42CC-8227-BDD5589AC8BA}" type="parTrans" cxnId="{4B98A33A-C0E4-4594-9FED-93342CCC557B}">
      <dgm:prSet/>
      <dgm:spPr/>
      <dgm:t>
        <a:bodyPr/>
        <a:lstStyle/>
        <a:p>
          <a:endParaRPr lang="en-US"/>
        </a:p>
      </dgm:t>
    </dgm:pt>
    <dgm:pt modelId="{A8F1C5B2-DB9F-4988-AD89-931EAC392D79}" type="sibTrans" cxnId="{4B98A33A-C0E4-4594-9FED-93342CCC557B}">
      <dgm:prSet/>
      <dgm:spPr/>
      <dgm:t>
        <a:bodyPr/>
        <a:lstStyle/>
        <a:p>
          <a:endParaRPr lang="en-US"/>
        </a:p>
      </dgm:t>
    </dgm:pt>
    <dgm:pt modelId="{ABC9EB6C-78E4-47EF-871A-3A5F079481DB}">
      <dgm:prSet phldrT="[Text]" custT="1" custLinFactNeighborX="20705" custLinFactNeighborY="13094"/>
      <dgm:spPr/>
      <dgm:t>
        <a:bodyPr/>
        <a:lstStyle/>
        <a:p>
          <a:r>
            <a:rPr lang="en-US" sz="1250" dirty="0"/>
            <a:t>Follow the instructions in the BAA. The PAPPG is applicable unless otherwise stated in the BAA.</a:t>
          </a:r>
        </a:p>
      </dgm:t>
    </dgm:pt>
    <dgm:pt modelId="{F0B4C00E-7E85-4EF6-B71C-D94B89BB7FEA}" type="parTrans" cxnId="{6B6ACB11-B41D-4819-B98F-71A1BB27C54D}">
      <dgm:prSet/>
      <dgm:spPr/>
      <dgm:t>
        <a:bodyPr/>
        <a:lstStyle/>
        <a:p>
          <a:endParaRPr lang="en-US"/>
        </a:p>
      </dgm:t>
    </dgm:pt>
    <dgm:pt modelId="{54708CEE-CC68-49FD-9D21-3B01804C1CD8}" type="sibTrans" cxnId="{6B6ACB11-B41D-4819-B98F-71A1BB27C54D}">
      <dgm:prSet/>
      <dgm:spPr/>
      <dgm:t>
        <a:bodyPr/>
        <a:lstStyle/>
        <a:p>
          <a:endParaRPr lang="en-US"/>
        </a:p>
      </dgm:t>
    </dgm:pt>
    <dgm:pt modelId="{23175C9C-50E0-4DD5-9D4E-F77AB67A68C1}">
      <dgm:prSet phldrT="[Text]" custT="1"/>
      <dgm:spPr/>
      <dgm:t>
        <a:bodyPr/>
        <a:lstStyle/>
        <a:p>
          <a:r>
            <a:rPr lang="en-US" sz="1250" dirty="0"/>
            <a:t>Follow the instructions in the solicitation. The PAPPG is applicable unless otherwise stated in the solicitation.</a:t>
          </a:r>
        </a:p>
      </dgm:t>
    </dgm:pt>
    <dgm:pt modelId="{6E9C0AB2-0CAD-4F44-B5AC-6C134075CA45}" type="parTrans" cxnId="{EB50A767-D821-438A-8EDF-F79833C41183}">
      <dgm:prSet/>
      <dgm:spPr/>
      <dgm:t>
        <a:bodyPr/>
        <a:lstStyle/>
        <a:p>
          <a:endParaRPr lang="en-US"/>
        </a:p>
      </dgm:t>
    </dgm:pt>
    <dgm:pt modelId="{C376C6CD-AF05-4F5F-A8B9-7BFDF3A48E6C}" type="sibTrans" cxnId="{EB50A767-D821-438A-8EDF-F79833C41183}">
      <dgm:prSet/>
      <dgm:spPr/>
      <dgm:t>
        <a:bodyPr/>
        <a:lstStyle/>
        <a:p>
          <a:endParaRPr lang="en-US"/>
        </a:p>
      </dgm:t>
    </dgm:pt>
    <dgm:pt modelId="{416BD7E4-8AAB-4FD7-BCF3-BD734F76A9CC}" type="pres">
      <dgm:prSet presAssocID="{709A1D74-63FF-418F-AC78-88F32D16B7D3}" presName="Name0" presStyleCnt="0">
        <dgm:presLayoutVars>
          <dgm:dir/>
          <dgm:animLvl val="lvl"/>
          <dgm:resizeHandles val="exact"/>
        </dgm:presLayoutVars>
      </dgm:prSet>
      <dgm:spPr/>
    </dgm:pt>
    <dgm:pt modelId="{92BD6704-59B4-4896-8AE7-4E2FD9427BE3}" type="pres">
      <dgm:prSet presAssocID="{7E17B1F8-36FF-42EA-B54A-476BFEBFACF6}" presName="linNode" presStyleCnt="0"/>
      <dgm:spPr/>
    </dgm:pt>
    <dgm:pt modelId="{944862E3-7908-4703-93F4-62FF05B03D2D}" type="pres">
      <dgm:prSet presAssocID="{7E17B1F8-36FF-42EA-B54A-476BFEBFACF6}" presName="parentText" presStyleLbl="node1" presStyleIdx="0" presStyleCnt="4" custScaleX="36991" custScaleY="76489" custLinFactNeighborX="-8927" custLinFactNeighborY="4438">
        <dgm:presLayoutVars>
          <dgm:chMax val="1"/>
          <dgm:bulletEnabled val="1"/>
        </dgm:presLayoutVars>
      </dgm:prSet>
      <dgm:spPr/>
    </dgm:pt>
    <dgm:pt modelId="{3ABDCAD8-B995-4216-B44E-038C126FD22D}" type="pres">
      <dgm:prSet presAssocID="{7E17B1F8-36FF-42EA-B54A-476BFEBFACF6}" presName="descendantText" presStyleLbl="alignAccFollowNode1" presStyleIdx="0" presStyleCnt="4" custScaleX="131528" custLinFactNeighborX="959" custLinFactNeighborY="-118">
        <dgm:presLayoutVars>
          <dgm:bulletEnabled val="1"/>
        </dgm:presLayoutVars>
      </dgm:prSet>
      <dgm:spPr/>
    </dgm:pt>
    <dgm:pt modelId="{4E51A7C4-B3EA-43FA-9270-9BF2D46A036C}" type="pres">
      <dgm:prSet presAssocID="{6E06EA34-80B7-4BBC-ACB6-3BC849ECA852}" presName="sp" presStyleCnt="0"/>
      <dgm:spPr/>
    </dgm:pt>
    <dgm:pt modelId="{7AF48097-F763-40D7-83BE-C68554A6C3F4}" type="pres">
      <dgm:prSet presAssocID="{6AE197FF-7435-4CD5-9EB5-F167DC7ED53D}" presName="linNode" presStyleCnt="0"/>
      <dgm:spPr/>
    </dgm:pt>
    <dgm:pt modelId="{98E62240-1CD3-4B41-8E49-0053055C463B}" type="pres">
      <dgm:prSet presAssocID="{6AE197FF-7435-4CD5-9EB5-F167DC7ED53D}" presName="parentText" presStyleLbl="node1" presStyleIdx="1" presStyleCnt="4" custScaleX="36991" custScaleY="76489" custLinFactNeighborX="-8927" custLinFactNeighborY="-740">
        <dgm:presLayoutVars>
          <dgm:chMax val="1"/>
          <dgm:bulletEnabled val="1"/>
        </dgm:presLayoutVars>
      </dgm:prSet>
      <dgm:spPr/>
    </dgm:pt>
    <dgm:pt modelId="{1D9B68D3-A71A-4EA0-9EF2-5CF74C842A19}" type="pres">
      <dgm:prSet presAssocID="{6AE197FF-7435-4CD5-9EB5-F167DC7ED53D}" presName="descendantText" presStyleLbl="alignAccFollowNode1" presStyleIdx="1" presStyleCnt="4" custScaleX="131708" custLinFactNeighborX="1003" custLinFactNeighborY="-575">
        <dgm:presLayoutVars>
          <dgm:bulletEnabled val="1"/>
        </dgm:presLayoutVars>
      </dgm:prSet>
      <dgm:spPr/>
    </dgm:pt>
    <dgm:pt modelId="{CC196D18-6A04-4859-9C74-FB11A90D7017}" type="pres">
      <dgm:prSet presAssocID="{90CD490A-EFD8-4D9C-B057-D8C7476A2211}" presName="sp" presStyleCnt="0"/>
      <dgm:spPr/>
    </dgm:pt>
    <dgm:pt modelId="{822701F5-F6F0-40F3-AF83-63B6D7457A0D}" type="pres">
      <dgm:prSet presAssocID="{0AD40811-C5F3-4F2C-86A7-DF47E141BE9A}" presName="linNode" presStyleCnt="0"/>
      <dgm:spPr/>
    </dgm:pt>
    <dgm:pt modelId="{CE47B9C0-3327-414C-B00A-7C6950667059}" type="pres">
      <dgm:prSet presAssocID="{0AD40811-C5F3-4F2C-86A7-DF47E141BE9A}" presName="parentText" presStyleLbl="node1" presStyleIdx="2" presStyleCnt="4" custScaleX="36991" custScaleY="76489" custLinFactNeighborX="-8927">
        <dgm:presLayoutVars>
          <dgm:chMax val="1"/>
          <dgm:bulletEnabled val="1"/>
        </dgm:presLayoutVars>
      </dgm:prSet>
      <dgm:spPr/>
    </dgm:pt>
    <dgm:pt modelId="{1CBEF07A-4123-4A2F-AD89-4318CFE7C670}" type="pres">
      <dgm:prSet presAssocID="{0AD40811-C5F3-4F2C-86A7-DF47E141BE9A}" presName="descendantText" presStyleLbl="alignAccFollowNode1" presStyleIdx="2" presStyleCnt="4" custScaleX="131533" custLinFactNeighborX="837" custLinFactNeighborY="-923">
        <dgm:presLayoutVars>
          <dgm:bulletEnabled val="1"/>
        </dgm:presLayoutVars>
      </dgm:prSet>
      <dgm:spPr/>
    </dgm:pt>
    <dgm:pt modelId="{05D86AAA-7808-411B-94E4-FFC7D45DEFEA}" type="pres">
      <dgm:prSet presAssocID="{5755BF82-98C6-4D4E-9C09-5C6AAFA8535C}" presName="sp" presStyleCnt="0"/>
      <dgm:spPr/>
    </dgm:pt>
    <dgm:pt modelId="{450F35FD-215F-4AAF-B3BE-AB834E1D9976}" type="pres">
      <dgm:prSet presAssocID="{3550BA98-77E7-45F2-A28B-78E7DC7CE394}" presName="linNode" presStyleCnt="0"/>
      <dgm:spPr/>
    </dgm:pt>
    <dgm:pt modelId="{B8B0054A-6A53-4E21-AB5E-99B263C2378F}" type="pres">
      <dgm:prSet presAssocID="{3550BA98-77E7-45F2-A28B-78E7DC7CE394}" presName="parentText" presStyleLbl="node1" presStyleIdx="3" presStyleCnt="4" custScaleX="36991" custScaleY="76489" custLinFactNeighborX="-8927" custLinFactNeighborY="740">
        <dgm:presLayoutVars>
          <dgm:chMax val="1"/>
          <dgm:bulletEnabled val="1"/>
        </dgm:presLayoutVars>
      </dgm:prSet>
      <dgm:spPr/>
    </dgm:pt>
    <dgm:pt modelId="{200D9435-6DB7-4676-8FF5-7F1D6BC79DEF}" type="pres">
      <dgm:prSet presAssocID="{3550BA98-77E7-45F2-A28B-78E7DC7CE394}" presName="descendantText" presStyleLbl="alignAccFollowNode1" presStyleIdx="3" presStyleCnt="4" custScaleX="131381" custLinFactNeighborX="386" custLinFactNeighborY="118">
        <dgm:presLayoutVars>
          <dgm:bulletEnabled val="1"/>
        </dgm:presLayoutVars>
      </dgm:prSet>
      <dgm:spPr/>
    </dgm:pt>
  </dgm:ptLst>
  <dgm:cxnLst>
    <dgm:cxn modelId="{8DDAD00A-4154-4D2E-8212-D8D0DF2982F1}" srcId="{3550BA98-77E7-45F2-A28B-78E7DC7CE394}" destId="{42B74B11-31CE-4FA7-B5F5-924CD28E89DB}" srcOrd="0" destOrd="0" parTransId="{10E82A46-BDF6-4B20-80DF-7C6176E496B5}" sibTransId="{105C478B-DDEA-4B83-A21C-EFE3EF441B04}"/>
    <dgm:cxn modelId="{59EF8E0C-72F9-4362-921A-7678ECA6037A}" type="presOf" srcId="{23175C9C-50E0-4DD5-9D4E-F77AB67A68C1}" destId="{1D9B68D3-A71A-4EA0-9EF2-5CF74C842A19}" srcOrd="0" destOrd="1" presId="urn:microsoft.com/office/officeart/2005/8/layout/vList5"/>
    <dgm:cxn modelId="{6B6ACB11-B41D-4819-B98F-71A1BB27C54D}" srcId="{3550BA98-77E7-45F2-A28B-78E7DC7CE394}" destId="{ABC9EB6C-78E4-47EF-871A-3A5F079481DB}" srcOrd="1" destOrd="0" parTransId="{F0B4C00E-7E85-4EF6-B71C-D94B89BB7FEA}" sibTransId="{54708CEE-CC68-49FD-9D21-3B01804C1CD8}"/>
    <dgm:cxn modelId="{9463581F-755A-4E04-9045-1AB0C6A88450}" srcId="{80B6F63E-9517-4D59-87B8-49AD158BBD39}" destId="{A732B026-E2C1-4FBA-BD98-B7F1EE2E6814}" srcOrd="0" destOrd="0" parTransId="{505E3A15-4A06-4DBB-9AB3-B9D663695328}" sibTransId="{B85860CE-865F-408D-9537-D9948EE64DB3}"/>
    <dgm:cxn modelId="{0597F528-A546-4E39-899D-BECE84C13575}" type="presOf" srcId="{DEC3E08B-4655-4DCB-8BE4-330F6B12BDF9}" destId="{1D9B68D3-A71A-4EA0-9EF2-5CF74C842A19}" srcOrd="0" destOrd="2" presId="urn:microsoft.com/office/officeart/2005/8/layout/vList5"/>
    <dgm:cxn modelId="{7D062136-B0A5-4D58-83A5-9F72FCB9B8EF}" srcId="{709A1D74-63FF-418F-AC78-88F32D16B7D3}" destId="{6AE197FF-7435-4CD5-9EB5-F167DC7ED53D}" srcOrd="1" destOrd="0" parTransId="{61362D4F-8DBD-460B-B3F6-E3A483C8FBE7}" sibTransId="{90CD490A-EFD8-4D9C-B057-D8C7476A2211}"/>
    <dgm:cxn modelId="{4B98A33A-C0E4-4594-9FED-93342CCC557B}" srcId="{ABC9EB6C-78E4-47EF-871A-3A5F079481DB}" destId="{2029975A-83EB-4488-A504-EEBC36D4887D}" srcOrd="0" destOrd="0" parTransId="{3C1E042B-30D5-42CC-8227-BDD5589AC8BA}" sibTransId="{A8F1C5B2-DB9F-4988-AD89-931EAC392D79}"/>
    <dgm:cxn modelId="{C2131A5E-BF31-433E-9C8E-E781BEB17042}" srcId="{709A1D74-63FF-418F-AC78-88F32D16B7D3}" destId="{0AD40811-C5F3-4F2C-86A7-DF47E141BE9A}" srcOrd="2" destOrd="0" parTransId="{1A04FA55-4822-4CA8-BCCC-2B88587687D7}" sibTransId="{5755BF82-98C6-4D4E-9C09-5C6AAFA8535C}"/>
    <dgm:cxn modelId="{4D66B861-452E-4C1C-B843-59D6B7A35063}" srcId="{23175C9C-50E0-4DD5-9D4E-F77AB67A68C1}" destId="{DEC3E08B-4655-4DCB-8BE4-330F6B12BDF9}" srcOrd="0" destOrd="0" parTransId="{FAD853F8-6F23-42D6-8B7D-4C02DD4F0EB9}" sibTransId="{15700D07-F887-4A44-9FBF-986561243203}"/>
    <dgm:cxn modelId="{2BDE0163-7BB4-4DFF-9130-2C83558297AD}" type="presOf" srcId="{80B6F63E-9517-4D59-87B8-49AD158BBD39}" destId="{3ABDCAD8-B995-4216-B44E-038C126FD22D}" srcOrd="0" destOrd="1" presId="urn:microsoft.com/office/officeart/2005/8/layout/vList5"/>
    <dgm:cxn modelId="{EB50A767-D821-438A-8EDF-F79833C41183}" srcId="{6AE197FF-7435-4CD5-9EB5-F167DC7ED53D}" destId="{23175C9C-50E0-4DD5-9D4E-F77AB67A68C1}" srcOrd="1" destOrd="0" parTransId="{6E9C0AB2-0CAD-4F44-B5AC-6C134075CA45}" sibTransId="{C376C6CD-AF05-4F5F-A8B9-7BFDF3A48E6C}"/>
    <dgm:cxn modelId="{1B940C68-707E-4E15-A69E-C91F2E1A0E80}" srcId="{7E17B1F8-36FF-42EA-B54A-476BFEBFACF6}" destId="{80B6F63E-9517-4D59-87B8-49AD158BBD39}" srcOrd="1" destOrd="0" parTransId="{78B1A491-0440-4007-8D7B-E1E98ED4E7A9}" sibTransId="{383499C5-FD15-4D2A-B01C-E4D719FB9FB2}"/>
    <dgm:cxn modelId="{13F63C59-FB79-41EC-9388-FACC2C67FD17}" srcId="{6AE197FF-7435-4CD5-9EB5-F167DC7ED53D}" destId="{752CD8A1-BFF0-4A99-AF53-79D75AE6A528}" srcOrd="0" destOrd="0" parTransId="{37140005-9895-4640-88F9-33D4DBA6DF27}" sibTransId="{C6250611-E4FE-4F6B-93AB-9E660E9CBF4C}"/>
    <dgm:cxn modelId="{B6C6D57D-2E81-4631-B350-3176DFF5C34B}" type="presOf" srcId="{752CD8A1-BFF0-4A99-AF53-79D75AE6A528}" destId="{1D9B68D3-A71A-4EA0-9EF2-5CF74C842A19}" srcOrd="0" destOrd="0" presId="urn:microsoft.com/office/officeart/2005/8/layout/vList5"/>
    <dgm:cxn modelId="{89338185-9A7C-426B-95BB-9434A3D9A7C4}" type="presOf" srcId="{268B32E2-F24A-4C85-9F65-AC3D4B9D869B}" destId="{1CBEF07A-4123-4A2F-AD89-4318CFE7C670}" srcOrd="0" destOrd="0" presId="urn:microsoft.com/office/officeart/2005/8/layout/vList5"/>
    <dgm:cxn modelId="{44D6468F-1377-4248-BF76-71E6E59B9902}" type="presOf" srcId="{7E17B1F8-36FF-42EA-B54A-476BFEBFACF6}" destId="{944862E3-7908-4703-93F4-62FF05B03D2D}" srcOrd="0" destOrd="0" presId="urn:microsoft.com/office/officeart/2005/8/layout/vList5"/>
    <dgm:cxn modelId="{E1049E91-D9D0-4544-990D-7242602FF7D3}" type="presOf" srcId="{2029975A-83EB-4488-A504-EEBC36D4887D}" destId="{200D9435-6DB7-4676-8FF5-7F1D6BC79DEF}" srcOrd="0" destOrd="2" presId="urn:microsoft.com/office/officeart/2005/8/layout/vList5"/>
    <dgm:cxn modelId="{4936EA93-E990-4DD4-B5BE-1330B946F53F}" type="presOf" srcId="{0AD40811-C5F3-4F2C-86A7-DF47E141BE9A}" destId="{CE47B9C0-3327-414C-B00A-7C6950667059}" srcOrd="0" destOrd="0" presId="urn:microsoft.com/office/officeart/2005/8/layout/vList5"/>
    <dgm:cxn modelId="{23F5F997-9FE1-4DD6-8655-B09A098CD3E5}" type="presOf" srcId="{3550BA98-77E7-45F2-A28B-78E7DC7CE394}" destId="{B8B0054A-6A53-4E21-AB5E-99B263C2378F}" srcOrd="0" destOrd="0" presId="urn:microsoft.com/office/officeart/2005/8/layout/vList5"/>
    <dgm:cxn modelId="{05C06CB5-E2FD-4BB2-8C00-53557B00208B}" srcId="{709A1D74-63FF-418F-AC78-88F32D16B7D3}" destId="{3550BA98-77E7-45F2-A28B-78E7DC7CE394}" srcOrd="3" destOrd="0" parTransId="{F52A361F-D8B8-49AB-B96C-CF26C808ED06}" sibTransId="{F3EB00BE-AE0C-411C-88C5-EAF2AF9DDECF}"/>
    <dgm:cxn modelId="{2B7E1AC4-638C-4BB6-9A77-EC13E3E9041D}" type="presOf" srcId="{FD3210F9-3E8C-4515-A0D5-0934988EC99B}" destId="{3ABDCAD8-B995-4216-B44E-038C126FD22D}" srcOrd="0" destOrd="0" presId="urn:microsoft.com/office/officeart/2005/8/layout/vList5"/>
    <dgm:cxn modelId="{6B378DCC-1143-4280-858A-0302CFB230C4}" type="presOf" srcId="{ABC9EB6C-78E4-47EF-871A-3A5F079481DB}" destId="{200D9435-6DB7-4676-8FF5-7F1D6BC79DEF}" srcOrd="0" destOrd="1" presId="urn:microsoft.com/office/officeart/2005/8/layout/vList5"/>
    <dgm:cxn modelId="{F66810CE-28F2-4ABD-B5DA-2BE2FDA57404}" srcId="{709A1D74-63FF-418F-AC78-88F32D16B7D3}" destId="{7E17B1F8-36FF-42EA-B54A-476BFEBFACF6}" srcOrd="0" destOrd="0" parTransId="{2C38D2A2-4874-4281-8EFF-47017EA1B695}" sibTransId="{6E06EA34-80B7-4BBC-ACB6-3BC849ECA852}"/>
    <dgm:cxn modelId="{6824F2D8-29C3-4B04-B6D6-526B46FEB531}" type="presOf" srcId="{A732B026-E2C1-4FBA-BD98-B7F1EE2E6814}" destId="{3ABDCAD8-B995-4216-B44E-038C126FD22D}" srcOrd="0" destOrd="2" presId="urn:microsoft.com/office/officeart/2005/8/layout/vList5"/>
    <dgm:cxn modelId="{80A8F4E4-8505-4ECA-BCFE-D1021EDE0CE4}" type="presOf" srcId="{6AE197FF-7435-4CD5-9EB5-F167DC7ED53D}" destId="{98E62240-1CD3-4B41-8E49-0053055C463B}" srcOrd="0" destOrd="0" presId="urn:microsoft.com/office/officeart/2005/8/layout/vList5"/>
    <dgm:cxn modelId="{1A37E0E9-9474-446F-8470-000076E76826}" type="presOf" srcId="{709A1D74-63FF-418F-AC78-88F32D16B7D3}" destId="{416BD7E4-8AAB-4FD7-BCF3-BD734F76A9CC}" srcOrd="0" destOrd="0" presId="urn:microsoft.com/office/officeart/2005/8/layout/vList5"/>
    <dgm:cxn modelId="{A5C3DCEC-CD48-4B0A-B2E1-7E41661568DC}" type="presOf" srcId="{42B74B11-31CE-4FA7-B5F5-924CD28E89DB}" destId="{200D9435-6DB7-4676-8FF5-7F1D6BC79DEF}" srcOrd="0" destOrd="0" presId="urn:microsoft.com/office/officeart/2005/8/layout/vList5"/>
    <dgm:cxn modelId="{FD95E0F3-CB7B-4A51-83CB-6530DE0DA230}" srcId="{0AD40811-C5F3-4F2C-86A7-DF47E141BE9A}" destId="{268B32E2-F24A-4C85-9F65-AC3D4B9D869B}" srcOrd="0" destOrd="0" parTransId="{3B92EFD6-BA04-4233-9FEA-F682CE6070CB}" sibTransId="{3B8C118A-6C4A-4B33-806B-C564E2DD9222}"/>
    <dgm:cxn modelId="{8DEF4CFF-E521-45E8-A59F-6EF5B709C73F}" srcId="{7E17B1F8-36FF-42EA-B54A-476BFEBFACF6}" destId="{FD3210F9-3E8C-4515-A0D5-0934988EC99B}" srcOrd="0" destOrd="0" parTransId="{67A72077-A55C-4C8C-A20E-DBBFC82BA2FE}" sibTransId="{F177F474-5F44-49C1-99DD-071A3A919E8C}"/>
    <dgm:cxn modelId="{61D074A6-D799-4CC6-96F5-DD08A8E585F2}" type="presParOf" srcId="{416BD7E4-8AAB-4FD7-BCF3-BD734F76A9CC}" destId="{92BD6704-59B4-4896-8AE7-4E2FD9427BE3}" srcOrd="0" destOrd="0" presId="urn:microsoft.com/office/officeart/2005/8/layout/vList5"/>
    <dgm:cxn modelId="{FCB5AD84-C4DC-40E9-998A-C2699B733602}" type="presParOf" srcId="{92BD6704-59B4-4896-8AE7-4E2FD9427BE3}" destId="{944862E3-7908-4703-93F4-62FF05B03D2D}" srcOrd="0" destOrd="0" presId="urn:microsoft.com/office/officeart/2005/8/layout/vList5"/>
    <dgm:cxn modelId="{08227D8C-586C-41EF-9EA2-6DCF249DA0ED}" type="presParOf" srcId="{92BD6704-59B4-4896-8AE7-4E2FD9427BE3}" destId="{3ABDCAD8-B995-4216-B44E-038C126FD22D}" srcOrd="1" destOrd="0" presId="urn:microsoft.com/office/officeart/2005/8/layout/vList5"/>
    <dgm:cxn modelId="{3B90E9C6-C543-41BF-90BD-9EA8B9C4B634}" type="presParOf" srcId="{416BD7E4-8AAB-4FD7-BCF3-BD734F76A9CC}" destId="{4E51A7C4-B3EA-43FA-9270-9BF2D46A036C}" srcOrd="1" destOrd="0" presId="urn:microsoft.com/office/officeart/2005/8/layout/vList5"/>
    <dgm:cxn modelId="{009B22F3-0C36-425C-B9FF-9B61C2769DEA}" type="presParOf" srcId="{416BD7E4-8AAB-4FD7-BCF3-BD734F76A9CC}" destId="{7AF48097-F763-40D7-83BE-C68554A6C3F4}" srcOrd="2" destOrd="0" presId="urn:microsoft.com/office/officeart/2005/8/layout/vList5"/>
    <dgm:cxn modelId="{0722959E-CE90-49DF-BA2F-767090A4AD1C}" type="presParOf" srcId="{7AF48097-F763-40D7-83BE-C68554A6C3F4}" destId="{98E62240-1CD3-4B41-8E49-0053055C463B}" srcOrd="0" destOrd="0" presId="urn:microsoft.com/office/officeart/2005/8/layout/vList5"/>
    <dgm:cxn modelId="{E5049AC9-8760-4BBB-8D14-2940D0076EEF}" type="presParOf" srcId="{7AF48097-F763-40D7-83BE-C68554A6C3F4}" destId="{1D9B68D3-A71A-4EA0-9EF2-5CF74C842A19}" srcOrd="1" destOrd="0" presId="urn:microsoft.com/office/officeart/2005/8/layout/vList5"/>
    <dgm:cxn modelId="{FC76CC44-1247-49CF-ACED-89457A1F9FBE}" type="presParOf" srcId="{416BD7E4-8AAB-4FD7-BCF3-BD734F76A9CC}" destId="{CC196D18-6A04-4859-9C74-FB11A90D7017}" srcOrd="3" destOrd="0" presId="urn:microsoft.com/office/officeart/2005/8/layout/vList5"/>
    <dgm:cxn modelId="{360AE2B4-A40D-4D32-A3F5-D4F37593AF65}" type="presParOf" srcId="{416BD7E4-8AAB-4FD7-BCF3-BD734F76A9CC}" destId="{822701F5-F6F0-40F3-AF83-63B6D7457A0D}" srcOrd="4" destOrd="0" presId="urn:microsoft.com/office/officeart/2005/8/layout/vList5"/>
    <dgm:cxn modelId="{7A2731CB-225F-4DBB-B78E-B3A9229086DE}" type="presParOf" srcId="{822701F5-F6F0-40F3-AF83-63B6D7457A0D}" destId="{CE47B9C0-3327-414C-B00A-7C6950667059}" srcOrd="0" destOrd="0" presId="urn:microsoft.com/office/officeart/2005/8/layout/vList5"/>
    <dgm:cxn modelId="{A3A37066-659E-4C26-8AEF-BCE878539827}" type="presParOf" srcId="{822701F5-F6F0-40F3-AF83-63B6D7457A0D}" destId="{1CBEF07A-4123-4A2F-AD89-4318CFE7C670}" srcOrd="1" destOrd="0" presId="urn:microsoft.com/office/officeart/2005/8/layout/vList5"/>
    <dgm:cxn modelId="{0F961089-7F9F-4F9E-9DC8-3AD05E1FB541}" type="presParOf" srcId="{416BD7E4-8AAB-4FD7-BCF3-BD734F76A9CC}" destId="{05D86AAA-7808-411B-94E4-FFC7D45DEFEA}" srcOrd="5" destOrd="0" presId="urn:microsoft.com/office/officeart/2005/8/layout/vList5"/>
    <dgm:cxn modelId="{904028EF-F41C-41B6-90D3-8F3F38C58BF4}" type="presParOf" srcId="{416BD7E4-8AAB-4FD7-BCF3-BD734F76A9CC}" destId="{450F35FD-215F-4AAF-B3BE-AB834E1D9976}" srcOrd="6" destOrd="0" presId="urn:microsoft.com/office/officeart/2005/8/layout/vList5"/>
    <dgm:cxn modelId="{69728672-3BD8-4A9F-81E1-E41F940C08BD}" type="presParOf" srcId="{450F35FD-215F-4AAF-B3BE-AB834E1D9976}" destId="{B8B0054A-6A53-4E21-AB5E-99B263C2378F}" srcOrd="0" destOrd="0" presId="urn:microsoft.com/office/officeart/2005/8/layout/vList5"/>
    <dgm:cxn modelId="{616499FD-E9B7-4037-AD0C-C55D8A95D521}" type="presParOf" srcId="{450F35FD-215F-4AAF-B3BE-AB834E1D9976}" destId="{200D9435-6DB7-4676-8FF5-7F1D6BC79DEF}"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BDCAD8-B995-4216-B44E-038C126FD22D}">
      <dsp:nvSpPr>
        <dsp:cNvPr id="0" name=""/>
        <dsp:cNvSpPr/>
      </dsp:nvSpPr>
      <dsp:spPr>
        <a:xfrm rot="5400000">
          <a:off x="4593398" y="-3263354"/>
          <a:ext cx="1009129" cy="7535838"/>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55625">
            <a:lnSpc>
              <a:spcPct val="90000"/>
            </a:lnSpc>
            <a:spcBef>
              <a:spcPct val="0"/>
            </a:spcBef>
            <a:spcAft>
              <a:spcPct val="15000"/>
            </a:spcAft>
            <a:buChar char="•"/>
          </a:pPr>
          <a:r>
            <a:rPr lang="en-US" sz="1250" b="0" i="0" kern="1200" dirty="0"/>
            <a:t>Broad, general descriptions of programs and activities in NSF Directorates/Offices and Divisions</a:t>
          </a:r>
          <a:endParaRPr lang="en-US" sz="1250" kern="1200" dirty="0"/>
        </a:p>
        <a:p>
          <a:pPr marL="114300" lvl="1" indent="-114300" algn="l" defTabSz="555625">
            <a:lnSpc>
              <a:spcPct val="90000"/>
            </a:lnSpc>
            <a:spcBef>
              <a:spcPct val="0"/>
            </a:spcBef>
            <a:spcAft>
              <a:spcPct val="15000"/>
            </a:spcAft>
            <a:buChar char="•"/>
          </a:pPr>
          <a:r>
            <a:rPr lang="en-US" sz="1250" kern="1200" dirty="0"/>
            <a:t>These proposals must follow the instructions in the Proposal and Award Policy &amp; Procedure Guide (PAPPG).</a:t>
          </a:r>
        </a:p>
        <a:p>
          <a:pPr marL="228600" lvl="2" indent="-114300" algn="l" defTabSz="555625">
            <a:lnSpc>
              <a:spcPct val="90000"/>
            </a:lnSpc>
            <a:spcBef>
              <a:spcPct val="0"/>
            </a:spcBef>
            <a:spcAft>
              <a:spcPct val="15000"/>
            </a:spcAft>
            <a:buChar char="•"/>
          </a:pPr>
          <a:r>
            <a:rPr lang="en-US" sz="1250" kern="1200" dirty="0"/>
            <a:t>Examples: </a:t>
          </a:r>
          <a:r>
            <a:rPr lang="en-US" sz="1250" kern="1200" dirty="0">
              <a:hlinkClick xmlns:r="http://schemas.openxmlformats.org/officeDocument/2006/relationships" r:id="rId1"/>
            </a:rPr>
            <a:t>Linguistics</a:t>
          </a:r>
          <a:r>
            <a:rPr lang="en-US" sz="1250" kern="1200" dirty="0"/>
            <a:t>, </a:t>
          </a:r>
          <a:r>
            <a:rPr lang="en-US" sz="1250" kern="1200" dirty="0">
              <a:hlinkClick xmlns:r="http://schemas.openxmlformats.org/officeDocument/2006/relationships" r:id="rId2"/>
            </a:rPr>
            <a:t>Law &amp; Science</a:t>
          </a:r>
          <a:r>
            <a:rPr lang="en-US" sz="1250" kern="1200" dirty="0"/>
            <a:t>, </a:t>
          </a:r>
          <a:r>
            <a:rPr lang="en-US" sz="1250" kern="1200" dirty="0">
              <a:hlinkClick xmlns:r="http://schemas.openxmlformats.org/officeDocument/2006/relationships" r:id="rId3"/>
            </a:rPr>
            <a:t>Social Psychology</a:t>
          </a:r>
          <a:endParaRPr lang="en-US" sz="1250" kern="1200" dirty="0"/>
        </a:p>
      </dsp:txBody>
      <dsp:txXfrm rot="-5400000">
        <a:off x="1330044" y="49262"/>
        <a:ext cx="7486576" cy="910605"/>
      </dsp:txXfrm>
    </dsp:sp>
    <dsp:sp modelId="{944862E3-7908-4703-93F4-62FF05B03D2D}">
      <dsp:nvSpPr>
        <dsp:cNvPr id="0" name=""/>
        <dsp:cNvSpPr/>
      </dsp:nvSpPr>
      <dsp:spPr>
        <a:xfrm>
          <a:off x="0" y="79312"/>
          <a:ext cx="1192152" cy="96484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0955" rIns="41910" bIns="20955" numCol="1" spcCol="1270" anchor="ctr" anchorCtr="0">
          <a:noAutofit/>
        </a:bodyPr>
        <a:lstStyle/>
        <a:p>
          <a:pPr marL="0" lvl="0" indent="0" algn="ctr" defTabSz="488950">
            <a:lnSpc>
              <a:spcPct val="90000"/>
            </a:lnSpc>
            <a:spcBef>
              <a:spcPct val="0"/>
            </a:spcBef>
            <a:spcAft>
              <a:spcPct val="35000"/>
            </a:spcAft>
            <a:buNone/>
          </a:pPr>
          <a:r>
            <a:rPr lang="en-US" sz="1100" kern="1200" dirty="0"/>
            <a:t>Program Descriptions</a:t>
          </a:r>
        </a:p>
      </dsp:txBody>
      <dsp:txXfrm>
        <a:off x="47100" y="126412"/>
        <a:ext cx="1097952" cy="870641"/>
      </dsp:txXfrm>
    </dsp:sp>
    <dsp:sp modelId="{1D9B68D3-A71A-4EA0-9EF2-5CF74C842A19}">
      <dsp:nvSpPr>
        <dsp:cNvPr id="0" name=""/>
        <dsp:cNvSpPr/>
      </dsp:nvSpPr>
      <dsp:spPr>
        <a:xfrm rot="5400000">
          <a:off x="4599973" y="-2200925"/>
          <a:ext cx="1009129" cy="7546151"/>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55625">
            <a:lnSpc>
              <a:spcPct val="90000"/>
            </a:lnSpc>
            <a:spcBef>
              <a:spcPct val="0"/>
            </a:spcBef>
            <a:spcAft>
              <a:spcPct val="15000"/>
            </a:spcAft>
            <a:buChar char="•"/>
          </a:pPr>
          <a:r>
            <a:rPr lang="en-US" sz="1250" b="0" i="0" kern="1200" dirty="0"/>
            <a:t>Encourage the submission of proposals in specific program areas of interest to NSF </a:t>
          </a:r>
          <a:endParaRPr lang="en-US" sz="1250" kern="1200" dirty="0"/>
        </a:p>
        <a:p>
          <a:pPr marL="114300" lvl="1" indent="-114300" algn="l" defTabSz="555625">
            <a:lnSpc>
              <a:spcPct val="90000"/>
            </a:lnSpc>
            <a:spcBef>
              <a:spcPct val="0"/>
            </a:spcBef>
            <a:spcAft>
              <a:spcPct val="15000"/>
            </a:spcAft>
            <a:buChar char="•"/>
          </a:pPr>
          <a:r>
            <a:rPr lang="en-US" sz="1250" kern="1200" dirty="0"/>
            <a:t>Follow the instructions in the solicitation. The PAPPG is applicable unless otherwise stated in the solicitation.</a:t>
          </a:r>
        </a:p>
        <a:p>
          <a:pPr marL="228600" lvl="2" indent="-114300" algn="l" defTabSz="555625">
            <a:lnSpc>
              <a:spcPct val="90000"/>
            </a:lnSpc>
            <a:spcBef>
              <a:spcPct val="0"/>
            </a:spcBef>
            <a:spcAft>
              <a:spcPct val="15000"/>
            </a:spcAft>
            <a:buChar char="•"/>
          </a:pPr>
          <a:r>
            <a:rPr lang="en-US" sz="1250" kern="1200" dirty="0"/>
            <a:t>Examples: </a:t>
          </a:r>
          <a:r>
            <a:rPr lang="en-US" sz="1250" kern="1200" dirty="0">
              <a:hlinkClick xmlns:r="http://schemas.openxmlformats.org/officeDocument/2006/relationships" r:id="rId4"/>
            </a:rPr>
            <a:t>Partnerships for Innovation</a:t>
          </a:r>
          <a:r>
            <a:rPr lang="en-US" sz="1250" kern="1200" dirty="0"/>
            <a:t>, </a:t>
          </a:r>
          <a:r>
            <a:rPr lang="en-US" sz="1250" kern="1200" dirty="0">
              <a:hlinkClick xmlns:r="http://schemas.openxmlformats.org/officeDocument/2006/relationships" r:id="rId5"/>
            </a:rPr>
            <a:t>REU</a:t>
          </a:r>
          <a:r>
            <a:rPr lang="en-US" sz="1250" kern="1200" dirty="0"/>
            <a:t>, </a:t>
          </a:r>
          <a:r>
            <a:rPr lang="en-US" sz="1250" kern="1200" dirty="0">
              <a:hlinkClick xmlns:r="http://schemas.openxmlformats.org/officeDocument/2006/relationships" r:id="rId6"/>
            </a:rPr>
            <a:t>CAREER</a:t>
          </a:r>
          <a:endParaRPr lang="en-US" sz="1250" kern="1200" dirty="0"/>
        </a:p>
      </dsp:txBody>
      <dsp:txXfrm rot="-5400000">
        <a:off x="1331462" y="1116848"/>
        <a:ext cx="7496889" cy="910605"/>
      </dsp:txXfrm>
    </dsp:sp>
    <dsp:sp modelId="{98E62240-1CD3-4B41-8E49-0053055C463B}">
      <dsp:nvSpPr>
        <dsp:cNvPr id="0" name=""/>
        <dsp:cNvSpPr/>
      </dsp:nvSpPr>
      <dsp:spPr>
        <a:xfrm>
          <a:off x="0" y="1086197"/>
          <a:ext cx="1192152" cy="96484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0955" rIns="41910" bIns="20955" numCol="1" spcCol="1270" anchor="ctr" anchorCtr="0">
          <a:noAutofit/>
        </a:bodyPr>
        <a:lstStyle/>
        <a:p>
          <a:pPr marL="0" lvl="0" indent="0" algn="ctr" defTabSz="488950">
            <a:lnSpc>
              <a:spcPct val="90000"/>
            </a:lnSpc>
            <a:spcBef>
              <a:spcPct val="0"/>
            </a:spcBef>
            <a:spcAft>
              <a:spcPct val="35000"/>
            </a:spcAft>
            <a:buNone/>
          </a:pPr>
          <a:r>
            <a:rPr lang="en-US" sz="1100" kern="1200" dirty="0"/>
            <a:t>Program Solicitations</a:t>
          </a:r>
        </a:p>
      </dsp:txBody>
      <dsp:txXfrm>
        <a:off x="47100" y="1133297"/>
        <a:ext cx="1097952" cy="870641"/>
      </dsp:txXfrm>
    </dsp:sp>
    <dsp:sp modelId="{1CBEF07A-4123-4A2F-AD89-4318CFE7C670}">
      <dsp:nvSpPr>
        <dsp:cNvPr id="0" name=""/>
        <dsp:cNvSpPr/>
      </dsp:nvSpPr>
      <dsp:spPr>
        <a:xfrm rot="5400000">
          <a:off x="4589610" y="-1127223"/>
          <a:ext cx="1009129" cy="753612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55625">
            <a:lnSpc>
              <a:spcPct val="90000"/>
            </a:lnSpc>
            <a:spcBef>
              <a:spcPct val="0"/>
            </a:spcBef>
            <a:spcAft>
              <a:spcPct val="15000"/>
            </a:spcAft>
            <a:buChar char="•"/>
          </a:pPr>
          <a:r>
            <a:rPr lang="en-US" sz="1250" kern="1200" dirty="0"/>
            <a:t>Notifications of opportunities for supplements to existing NSF awards and to announce NSF’s interest in receiving proposals in specific topic areas</a:t>
          </a:r>
        </a:p>
      </dsp:txBody>
      <dsp:txXfrm rot="-5400000">
        <a:off x="1326113" y="2185536"/>
        <a:ext cx="7486862" cy="910605"/>
      </dsp:txXfrm>
    </dsp:sp>
    <dsp:sp modelId="{CE47B9C0-3327-414C-B00A-7C6950667059}">
      <dsp:nvSpPr>
        <dsp:cNvPr id="0" name=""/>
        <dsp:cNvSpPr/>
      </dsp:nvSpPr>
      <dsp:spPr>
        <a:xfrm>
          <a:off x="0" y="2167731"/>
          <a:ext cx="1192152" cy="96484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0955" rIns="41910" bIns="20955" numCol="1" spcCol="1270" anchor="ctr" anchorCtr="0">
          <a:noAutofit/>
        </a:bodyPr>
        <a:lstStyle/>
        <a:p>
          <a:pPr marL="0" lvl="0" indent="0" algn="ctr" defTabSz="488950">
            <a:lnSpc>
              <a:spcPct val="90000"/>
            </a:lnSpc>
            <a:spcBef>
              <a:spcPct val="0"/>
            </a:spcBef>
            <a:spcAft>
              <a:spcPct val="35000"/>
            </a:spcAft>
            <a:buNone/>
          </a:pPr>
          <a:r>
            <a:rPr lang="en-US" sz="1100" kern="1200" dirty="0"/>
            <a:t>Dear Colleague Letters</a:t>
          </a:r>
        </a:p>
      </dsp:txBody>
      <dsp:txXfrm>
        <a:off x="47100" y="2214831"/>
        <a:ext cx="1097952" cy="870641"/>
      </dsp:txXfrm>
    </dsp:sp>
    <dsp:sp modelId="{200D9435-6DB7-4676-8FF5-7F1D6BC79DEF}">
      <dsp:nvSpPr>
        <dsp:cNvPr id="0" name=""/>
        <dsp:cNvSpPr/>
      </dsp:nvSpPr>
      <dsp:spPr>
        <a:xfrm rot="5400000">
          <a:off x="4570720" y="-40167"/>
          <a:ext cx="1009129" cy="7527415"/>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55625">
            <a:lnSpc>
              <a:spcPct val="90000"/>
            </a:lnSpc>
            <a:spcBef>
              <a:spcPct val="0"/>
            </a:spcBef>
            <a:spcAft>
              <a:spcPct val="15000"/>
            </a:spcAft>
            <a:buChar char="•"/>
          </a:pPr>
          <a:r>
            <a:rPr lang="en-US" sz="1250" b="0" i="0" kern="1200" dirty="0"/>
            <a:t>Broad, focused on technological innovation and on advancing science rather than acquiring specific products</a:t>
          </a:r>
          <a:endParaRPr lang="en-US" sz="1250" kern="1200" dirty="0"/>
        </a:p>
        <a:p>
          <a:pPr marL="114300" lvl="1" indent="-114300" algn="l" defTabSz="555625">
            <a:lnSpc>
              <a:spcPct val="90000"/>
            </a:lnSpc>
            <a:spcBef>
              <a:spcPct val="0"/>
            </a:spcBef>
            <a:spcAft>
              <a:spcPct val="15000"/>
            </a:spcAft>
            <a:buChar char="•"/>
          </a:pPr>
          <a:r>
            <a:rPr lang="en-US" sz="1250" kern="1200" dirty="0"/>
            <a:t>Follow the instructions in the BAA. The PAPPG is applicable unless otherwise stated in the BAA.</a:t>
          </a:r>
        </a:p>
        <a:p>
          <a:pPr marL="228600" lvl="2" indent="-114300" algn="l" defTabSz="555625">
            <a:lnSpc>
              <a:spcPct val="90000"/>
            </a:lnSpc>
            <a:spcBef>
              <a:spcPct val="0"/>
            </a:spcBef>
            <a:spcAft>
              <a:spcPct val="15000"/>
            </a:spcAft>
            <a:buChar char="•"/>
          </a:pPr>
          <a:r>
            <a:rPr lang="en-US" sz="1250" kern="1200" dirty="0"/>
            <a:t>Example: </a:t>
          </a:r>
          <a:r>
            <a:rPr lang="en-US" sz="1250" b="0" i="0" kern="1200" dirty="0">
              <a:hlinkClick xmlns:r="http://schemas.openxmlformats.org/officeDocument/2006/relationships" r:id="rId7"/>
            </a:rPr>
            <a:t>NSF Convergence Accelerator </a:t>
          </a:r>
          <a:endParaRPr lang="en-US" sz="1250" b="0" kern="1200" dirty="0"/>
        </a:p>
      </dsp:txBody>
      <dsp:txXfrm rot="-5400000">
        <a:off x="1311577" y="3268238"/>
        <a:ext cx="7478153" cy="910605"/>
      </dsp:txXfrm>
    </dsp:sp>
    <dsp:sp modelId="{B8B0054A-6A53-4E21-AB5E-99B263C2378F}">
      <dsp:nvSpPr>
        <dsp:cNvPr id="0" name=""/>
        <dsp:cNvSpPr/>
      </dsp:nvSpPr>
      <dsp:spPr>
        <a:xfrm>
          <a:off x="0" y="3249266"/>
          <a:ext cx="1192152" cy="96484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0955" rIns="41910" bIns="20955" numCol="1" spcCol="1270" anchor="ctr" anchorCtr="0">
          <a:noAutofit/>
        </a:bodyPr>
        <a:lstStyle/>
        <a:p>
          <a:pPr marL="0" lvl="0" indent="0" algn="ctr" defTabSz="488950">
            <a:lnSpc>
              <a:spcPct val="90000"/>
            </a:lnSpc>
            <a:spcBef>
              <a:spcPct val="0"/>
            </a:spcBef>
            <a:spcAft>
              <a:spcPct val="35000"/>
            </a:spcAft>
            <a:buNone/>
          </a:pPr>
          <a:r>
            <a:rPr lang="en-US" sz="1100" kern="1200" dirty="0"/>
            <a:t>Broad Agency Announcements (BAA)</a:t>
          </a:r>
        </a:p>
      </dsp:txBody>
      <dsp:txXfrm>
        <a:off x="47100" y="3296366"/>
        <a:ext cx="1097952" cy="870641"/>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B4BAC7-5C3E-45C6-BC16-F9403CB31414}" type="datetimeFigureOut">
              <a:rPr lang="en-US" smtClean="0"/>
              <a:t>8/28/2023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065ECF-B1F9-4ECD-8519-2C5EBF3ABB3F}" type="slidenum">
              <a:rPr lang="en-US" smtClean="0"/>
              <a:t>‹#›</a:t>
            </a:fld>
            <a:endParaRPr lang="en-US"/>
          </a:p>
        </p:txBody>
      </p:sp>
    </p:spTree>
    <p:extLst>
      <p:ext uri="{BB962C8B-B14F-4D97-AF65-F5344CB8AC3E}">
        <p14:creationId xmlns:p14="http://schemas.microsoft.com/office/powerpoint/2010/main" val="463578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new.nsf.gov/about/directorates-offices"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1B1B1B"/>
                </a:solidFill>
                <a:effectLst/>
                <a:latin typeface="Open Sans" panose="020B0606030504020204" pitchFamily="34" charset="0"/>
              </a:rPr>
              <a:t>The National Science Foundation offers hundreds of funding opportunities — including grants, cooperative agreements and fellowships — that support research and education across science and engineering. </a:t>
            </a:r>
            <a:endParaRPr lang="en-US" dirty="0"/>
          </a:p>
        </p:txBody>
      </p:sp>
      <p:sp>
        <p:nvSpPr>
          <p:cNvPr id="4" name="Slide Number Placeholder 3"/>
          <p:cNvSpPr>
            <a:spLocks noGrp="1"/>
          </p:cNvSpPr>
          <p:nvPr>
            <p:ph type="sldNum" sz="quarter" idx="5"/>
          </p:nvPr>
        </p:nvSpPr>
        <p:spPr/>
        <p:txBody>
          <a:bodyPr/>
          <a:lstStyle/>
          <a:p>
            <a:fld id="{CA065ECF-B1F9-4ECD-8519-2C5EBF3ABB3F}" type="slidenum">
              <a:rPr lang="en-US" smtClean="0"/>
              <a:t>2</a:t>
            </a:fld>
            <a:endParaRPr lang="en-US"/>
          </a:p>
        </p:txBody>
      </p:sp>
    </p:spTree>
    <p:extLst>
      <p:ext uri="{BB962C8B-B14F-4D97-AF65-F5344CB8AC3E}">
        <p14:creationId xmlns:p14="http://schemas.microsoft.com/office/powerpoint/2010/main" val="41525765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l" defTabSz="914400" rtl="0" eaLnBrk="1" latinLnBrk="0" hangingPunct="1"/>
            <a:r>
              <a:rPr lang="en-US" sz="1200" b="0" i="0" kern="1200" dirty="0">
                <a:solidFill>
                  <a:srgbClr val="1B1B1B"/>
                </a:solidFill>
                <a:effectLst/>
                <a:latin typeface="Open Sans" panose="020B0606030504020204" pitchFamily="34" charset="0"/>
                <a:ea typeface="+mn-ea"/>
                <a:cs typeface="+mn-cs"/>
              </a:rPr>
              <a:t>NSF posts its active funding opportunities on the NSF Funding Search page. You can search opportunities by keyword or filter results by a specific NSF </a:t>
            </a:r>
            <a:r>
              <a:rPr lang="en-US" sz="1200" b="0" i="0" kern="1200" dirty="0">
                <a:solidFill>
                  <a:srgbClr val="1B1B1B"/>
                </a:solidFill>
                <a:effectLst/>
                <a:latin typeface="Open Sans" panose="020B0606030504020204" pitchFamily="34" charset="0"/>
                <a:ea typeface="+mn-ea"/>
                <a:cs typeface="+mn-cs"/>
                <a:hlinkClick r:id="rId3" tooltip="Our Directorates and Offices">
                  <a:extLst>
                    <a:ext uri="{A12FA001-AC4F-418D-AE19-62706E023703}">
                      <ahyp:hlinkClr xmlns:ahyp="http://schemas.microsoft.com/office/drawing/2018/hyperlinkcolor" val="tx"/>
                    </a:ext>
                  </a:extLst>
                </a:hlinkClick>
              </a:rPr>
              <a:t>directorate or division</a:t>
            </a:r>
            <a:r>
              <a:rPr lang="en-US" sz="1200" b="0" i="0" kern="1200" dirty="0">
                <a:solidFill>
                  <a:srgbClr val="1B1B1B"/>
                </a:solidFill>
                <a:effectLst/>
                <a:latin typeface="Open Sans" panose="020B0606030504020204" pitchFamily="34" charset="0"/>
                <a:ea typeface="+mn-ea"/>
                <a:cs typeface="+mn-cs"/>
              </a:rPr>
              <a:t> you're interested in and other criteria.</a:t>
            </a:r>
          </a:p>
          <a:p>
            <a:pPr marL="0" algn="l" defTabSz="914400" rtl="0" eaLnBrk="1" latinLnBrk="0" hangingPunct="1"/>
            <a:endParaRPr lang="en-US" sz="1200" b="0" i="0" kern="1200" dirty="0">
              <a:solidFill>
                <a:srgbClr val="1B1B1B"/>
              </a:solidFill>
              <a:effectLst/>
              <a:latin typeface="Open Sans" panose="020B0606030504020204" pitchFamily="34" charset="0"/>
              <a:ea typeface="+mn-ea"/>
              <a:cs typeface="+mn-cs"/>
            </a:endParaRPr>
          </a:p>
          <a:p>
            <a:pPr marL="0" algn="l" defTabSz="914400" rtl="0" eaLnBrk="1" latinLnBrk="0" hangingPunct="1"/>
            <a:r>
              <a:rPr lang="en-US" sz="1200" b="0" i="0" kern="1200" dirty="0">
                <a:solidFill>
                  <a:srgbClr val="1B1B1B"/>
                </a:solidFill>
                <a:effectLst/>
                <a:latin typeface="Open Sans" panose="020B0606030504020204" pitchFamily="34" charset="0"/>
                <a:ea typeface="+mn-ea"/>
                <a:cs typeface="+mn-cs"/>
              </a:rPr>
              <a:t>You can explore funded projects  by searing NSF's database of previously funded projects to find projects in similar areas to yours and see which NSF programs funded them.</a:t>
            </a:r>
          </a:p>
          <a:p>
            <a:endParaRPr lang="en-US" dirty="0"/>
          </a:p>
        </p:txBody>
      </p:sp>
      <p:sp>
        <p:nvSpPr>
          <p:cNvPr id="4" name="Slide Number Placeholder 3"/>
          <p:cNvSpPr>
            <a:spLocks noGrp="1"/>
          </p:cNvSpPr>
          <p:nvPr>
            <p:ph type="sldNum" sz="quarter" idx="5"/>
          </p:nvPr>
        </p:nvSpPr>
        <p:spPr/>
        <p:txBody>
          <a:bodyPr/>
          <a:lstStyle/>
          <a:p>
            <a:fld id="{CA065ECF-B1F9-4ECD-8519-2C5EBF3ABB3F}" type="slidenum">
              <a:rPr lang="en-US" smtClean="0"/>
              <a:t>3</a:t>
            </a:fld>
            <a:endParaRPr lang="en-US"/>
          </a:p>
        </p:txBody>
      </p:sp>
    </p:spTree>
    <p:extLst>
      <p:ext uri="{BB962C8B-B14F-4D97-AF65-F5344CB8AC3E}">
        <p14:creationId xmlns:p14="http://schemas.microsoft.com/office/powerpoint/2010/main" val="9599249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1" i="0" dirty="0">
                <a:solidFill>
                  <a:srgbClr val="1B1B1B"/>
                </a:solidFill>
                <a:effectLst/>
                <a:latin typeface="Open Sans" panose="020B0606030504020204" pitchFamily="34" charset="0"/>
              </a:rPr>
              <a:t>Visit NSF's directorate pages</a:t>
            </a:r>
          </a:p>
          <a:p>
            <a:pPr algn="l"/>
            <a:r>
              <a:rPr lang="en-US" b="0" i="0" dirty="0">
                <a:solidFill>
                  <a:srgbClr val="1B1B1B"/>
                </a:solidFill>
                <a:effectLst/>
                <a:latin typeface="Open Sans" panose="020B0606030504020204" pitchFamily="34" charset="0"/>
              </a:rPr>
              <a:t>NSF is organized into directorates reflecting the major areas of science and engineering funded by the foundation. On their pages you can find additional information about programs they fund.</a:t>
            </a:r>
          </a:p>
          <a:p>
            <a:pPr algn="l"/>
            <a:r>
              <a:rPr lang="en-US" b="1" i="0" dirty="0">
                <a:solidFill>
                  <a:srgbClr val="1B1B1B"/>
                </a:solidFill>
                <a:effectLst/>
                <a:latin typeface="Open Sans" panose="020B0606030504020204" pitchFamily="34" charset="0"/>
              </a:rPr>
              <a:t>Explore NSF's initiatives</a:t>
            </a:r>
          </a:p>
          <a:p>
            <a:pPr algn="l"/>
            <a:r>
              <a:rPr lang="en-US" b="0" i="0" dirty="0">
                <a:solidFill>
                  <a:srgbClr val="1B1B1B"/>
                </a:solidFill>
                <a:effectLst/>
                <a:latin typeface="Open Sans" panose="020B0606030504020204" pitchFamily="34" charset="0"/>
              </a:rPr>
              <a:t>NSF's initiatives fund activities across a range of disciplines, focusing on challenges like advancing diversity in STEM and accelerating the translation of knowledge into tangible benefits to society.</a:t>
            </a:r>
          </a:p>
          <a:p>
            <a:endParaRPr lang="en-US" dirty="0"/>
          </a:p>
        </p:txBody>
      </p:sp>
      <p:sp>
        <p:nvSpPr>
          <p:cNvPr id="4" name="Slide Number Placeholder 3"/>
          <p:cNvSpPr>
            <a:spLocks noGrp="1"/>
          </p:cNvSpPr>
          <p:nvPr>
            <p:ph type="sldNum" sz="quarter" idx="5"/>
          </p:nvPr>
        </p:nvSpPr>
        <p:spPr/>
        <p:txBody>
          <a:bodyPr/>
          <a:lstStyle/>
          <a:p>
            <a:fld id="{CA065ECF-B1F9-4ECD-8519-2C5EBF3ABB3F}" type="slidenum">
              <a:rPr lang="en-US" smtClean="0"/>
              <a:t>4</a:t>
            </a:fld>
            <a:endParaRPr lang="en-US"/>
          </a:p>
        </p:txBody>
      </p:sp>
    </p:spTree>
    <p:extLst>
      <p:ext uri="{BB962C8B-B14F-4D97-AF65-F5344CB8AC3E}">
        <p14:creationId xmlns:p14="http://schemas.microsoft.com/office/powerpoint/2010/main" val="22194061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2B2B2B"/>
                </a:solidFill>
                <a:effectLst/>
                <a:latin typeface="Open Sans" panose="020B0606030504020204" pitchFamily="34" charset="0"/>
              </a:rPr>
              <a:t>You can </a:t>
            </a:r>
            <a:r>
              <a:rPr lang="en-US" b="0" i="0" dirty="0">
                <a:solidFill>
                  <a:srgbClr val="1B1B1B"/>
                </a:solidFill>
                <a:effectLst/>
                <a:latin typeface="Open Sans" panose="020B0606030504020204" pitchFamily="34" charset="0"/>
              </a:rPr>
              <a:t>subscribe to NSF's</a:t>
            </a:r>
            <a:r>
              <a:rPr lang="en-US" b="1" i="0" dirty="0">
                <a:solidFill>
                  <a:srgbClr val="1B1B1B"/>
                </a:solidFill>
                <a:effectLst/>
                <a:latin typeface="Open Sans" panose="020B0606030504020204" pitchFamily="34" charset="0"/>
              </a:rPr>
              <a:t> </a:t>
            </a:r>
            <a:r>
              <a:rPr lang="en-US" b="0" i="0" dirty="0">
                <a:solidFill>
                  <a:srgbClr val="1B1B1B"/>
                </a:solidFill>
                <a:effectLst/>
                <a:latin typeface="Open Sans" panose="020B0606030504020204" pitchFamily="34" charset="0"/>
              </a:rPr>
              <a:t>email updates to receive information on NSF funding opportunities and updates in the topic areas you choose.</a:t>
            </a:r>
            <a:endParaRPr lang="en-US" dirty="0"/>
          </a:p>
        </p:txBody>
      </p:sp>
      <p:sp>
        <p:nvSpPr>
          <p:cNvPr id="4" name="Slide Number Placeholder 3"/>
          <p:cNvSpPr>
            <a:spLocks noGrp="1"/>
          </p:cNvSpPr>
          <p:nvPr>
            <p:ph type="sldNum" sz="quarter" idx="5"/>
          </p:nvPr>
        </p:nvSpPr>
        <p:spPr/>
        <p:txBody>
          <a:bodyPr/>
          <a:lstStyle/>
          <a:p>
            <a:fld id="{CA065ECF-B1F9-4ECD-8519-2C5EBF3ABB3F}" type="slidenum">
              <a:rPr lang="en-US" smtClean="0"/>
              <a:t>5</a:t>
            </a:fld>
            <a:endParaRPr lang="en-US"/>
          </a:p>
        </p:txBody>
      </p:sp>
    </p:spTree>
    <p:extLst>
      <p:ext uri="{BB962C8B-B14F-4D97-AF65-F5344CB8AC3E}">
        <p14:creationId xmlns:p14="http://schemas.microsoft.com/office/powerpoint/2010/main" val="41776152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2B2B2B"/>
                </a:solidFill>
                <a:effectLst/>
                <a:latin typeface="Open Sans" panose="020B0606030504020204" pitchFamily="34" charset="0"/>
              </a:rPr>
              <a:t>The series answers commonly asked questions for applicants who might be new to applying for NSF funding opportunities and want to know more about how to communicate with NSF. NSF 101 collaborates with program staff across the agency to provide clear, basic instructions to improve accessibility and demystify the NSF experience.</a:t>
            </a:r>
            <a:endParaRPr lang="en-US" dirty="0"/>
          </a:p>
        </p:txBody>
      </p:sp>
      <p:sp>
        <p:nvSpPr>
          <p:cNvPr id="4" name="Slide Number Placeholder 3"/>
          <p:cNvSpPr>
            <a:spLocks noGrp="1"/>
          </p:cNvSpPr>
          <p:nvPr>
            <p:ph type="sldNum" sz="quarter" idx="5"/>
          </p:nvPr>
        </p:nvSpPr>
        <p:spPr/>
        <p:txBody>
          <a:bodyPr/>
          <a:lstStyle/>
          <a:p>
            <a:fld id="{CA065ECF-B1F9-4ECD-8519-2C5EBF3ABB3F}" type="slidenum">
              <a:rPr lang="en-US" smtClean="0"/>
              <a:t>7</a:t>
            </a:fld>
            <a:endParaRPr lang="en-US"/>
          </a:p>
        </p:txBody>
      </p:sp>
    </p:spTree>
    <p:extLst>
      <p:ext uri="{BB962C8B-B14F-4D97-AF65-F5344CB8AC3E}">
        <p14:creationId xmlns:p14="http://schemas.microsoft.com/office/powerpoint/2010/main" val="4201228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031782" y="569311"/>
            <a:ext cx="5655018" cy="2040759"/>
          </a:xfrm>
        </p:spPr>
        <p:txBody>
          <a:bodyPr/>
          <a:lstStyle/>
          <a:p>
            <a:r>
              <a:rPr lang="en-US" dirty="0"/>
              <a:t>Click to edit Master </a:t>
            </a:r>
            <a:br>
              <a:rPr lang="en-US" dirty="0"/>
            </a:br>
            <a:r>
              <a:rPr lang="en-US" dirty="0"/>
              <a:t>title style</a:t>
            </a:r>
          </a:p>
        </p:txBody>
      </p:sp>
      <p:sp>
        <p:nvSpPr>
          <p:cNvPr id="3" name="Subtitle 2"/>
          <p:cNvSpPr>
            <a:spLocks noGrp="1"/>
          </p:cNvSpPr>
          <p:nvPr>
            <p:ph type="subTitle" idx="1"/>
          </p:nvPr>
        </p:nvSpPr>
        <p:spPr>
          <a:xfrm>
            <a:off x="3031782" y="2890346"/>
            <a:ext cx="5655017" cy="2748455"/>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8" name="Picture Placeholder 2"/>
          <p:cNvSpPr>
            <a:spLocks noGrp="1"/>
          </p:cNvSpPr>
          <p:nvPr>
            <p:ph type="pic" idx="14"/>
          </p:nvPr>
        </p:nvSpPr>
        <p:spPr>
          <a:xfrm>
            <a:off x="0" y="0"/>
            <a:ext cx="2758966" cy="5940101"/>
          </a:xfrm>
          <a:solidFill>
            <a:srgbClr val="545651"/>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Tree>
    <p:extLst>
      <p:ext uri="{BB962C8B-B14F-4D97-AF65-F5344CB8AC3E}">
        <p14:creationId xmlns:p14="http://schemas.microsoft.com/office/powerpoint/2010/main" val="4222421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pic>
        <p:nvPicPr>
          <p:cNvPr id="6" name="Picture 5" descr="bg.jpg"/>
          <p:cNvPicPr>
            <a:picLocks noChangeAspect="1"/>
          </p:cNvPicPr>
          <p:nvPr userDrawn="1"/>
        </p:nvPicPr>
        <p:blipFill>
          <a:blip r:embed="rId2" cstate="email">
            <a:alphaModFix amt="60000"/>
            <a:extLst>
              <a:ext uri="{28A0092B-C50C-407E-A947-70E740481C1C}">
                <a14:useLocalDpi xmlns:a14="http://schemas.microsoft.com/office/drawing/2010/main" val="0"/>
              </a:ext>
            </a:extLst>
          </a:blip>
          <a:stretch>
            <a:fillRect/>
          </a:stretch>
        </p:blipFill>
        <p:spPr>
          <a:xfrm>
            <a:off x="0" y="-19707"/>
            <a:ext cx="9144000" cy="6877707"/>
          </a:xfrm>
          <a:prstGeom prst="rect">
            <a:avLst/>
          </a:prstGeom>
        </p:spPr>
      </p:pic>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385321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7479464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15932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7686884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6" name="Picture Placeholder 2"/>
          <p:cNvSpPr>
            <a:spLocks noGrp="1"/>
          </p:cNvSpPr>
          <p:nvPr>
            <p:ph type="pic" idx="13"/>
          </p:nvPr>
        </p:nvSpPr>
        <p:spPr>
          <a:xfrm>
            <a:off x="401086" y="430146"/>
            <a:ext cx="8397229" cy="5182226"/>
          </a:xfrm>
          <a:solidFill>
            <a:srgbClr val="545651"/>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Tree>
    <p:extLst>
      <p:ext uri="{BB962C8B-B14F-4D97-AF65-F5344CB8AC3E}">
        <p14:creationId xmlns:p14="http://schemas.microsoft.com/office/powerpoint/2010/main" val="7116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63338" y="274639"/>
            <a:ext cx="8123462" cy="1143000"/>
          </a:xfrm>
        </p:spPr>
        <p:txBody>
          <a:bodyPr/>
          <a:lstStyle/>
          <a:p>
            <a:r>
              <a:rPr lang="en-US"/>
              <a:t>Click to edit Master title style</a:t>
            </a:r>
          </a:p>
        </p:txBody>
      </p:sp>
      <p:sp>
        <p:nvSpPr>
          <p:cNvPr id="3" name="Content Placeholder 2"/>
          <p:cNvSpPr>
            <a:spLocks noGrp="1"/>
          </p:cNvSpPr>
          <p:nvPr>
            <p:ph idx="1"/>
          </p:nvPr>
        </p:nvSpPr>
        <p:spPr>
          <a:xfrm>
            <a:off x="563338" y="1600201"/>
            <a:ext cx="8123462" cy="395072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icture Placeholder 2"/>
          <p:cNvSpPr>
            <a:spLocks noGrp="1"/>
          </p:cNvSpPr>
          <p:nvPr>
            <p:ph type="pic" idx="13"/>
          </p:nvPr>
        </p:nvSpPr>
        <p:spPr>
          <a:xfrm>
            <a:off x="6234386" y="1600201"/>
            <a:ext cx="2452414" cy="2988015"/>
          </a:xfrm>
          <a:solidFill>
            <a:srgbClr val="545651"/>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Tree>
    <p:extLst>
      <p:ext uri="{BB962C8B-B14F-4D97-AF65-F5344CB8AC3E}">
        <p14:creationId xmlns:p14="http://schemas.microsoft.com/office/powerpoint/2010/main" val="2313228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19402" y="4501931"/>
            <a:ext cx="7675313" cy="1267044"/>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819402" y="3011380"/>
            <a:ext cx="7675314" cy="139552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8" name="Picture Placeholder 2"/>
          <p:cNvSpPr>
            <a:spLocks noGrp="1"/>
          </p:cNvSpPr>
          <p:nvPr>
            <p:ph type="pic" idx="13"/>
          </p:nvPr>
        </p:nvSpPr>
        <p:spPr>
          <a:xfrm>
            <a:off x="819401" y="378937"/>
            <a:ext cx="7675313" cy="2417007"/>
          </a:xfrm>
          <a:solidFill>
            <a:srgbClr val="545651"/>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Tree>
    <p:extLst>
      <p:ext uri="{BB962C8B-B14F-4D97-AF65-F5344CB8AC3E}">
        <p14:creationId xmlns:p14="http://schemas.microsoft.com/office/powerpoint/2010/main" val="4114273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99458" y="274639"/>
            <a:ext cx="8287342" cy="1143000"/>
          </a:xfrm>
        </p:spPr>
        <p:txBody>
          <a:bodyPr/>
          <a:lstStyle/>
          <a:p>
            <a:r>
              <a:rPr lang="en-US" dirty="0"/>
              <a:t>Click to edit Master title style</a:t>
            </a:r>
          </a:p>
        </p:txBody>
      </p:sp>
      <p:sp>
        <p:nvSpPr>
          <p:cNvPr id="3" name="Content Placeholder 2"/>
          <p:cNvSpPr>
            <a:spLocks noGrp="1"/>
          </p:cNvSpPr>
          <p:nvPr>
            <p:ph sz="half" idx="1"/>
          </p:nvPr>
        </p:nvSpPr>
        <p:spPr>
          <a:xfrm>
            <a:off x="399458" y="1600201"/>
            <a:ext cx="4097003" cy="408386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732039" y="1600201"/>
            <a:ext cx="3954763" cy="408386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26254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758966" y="274637"/>
            <a:ext cx="5927834" cy="741363"/>
          </a:xfrm>
        </p:spPr>
        <p:txBody>
          <a:bodyPr>
            <a:noAutofit/>
          </a:bodyPr>
          <a:lstStyle>
            <a:lvl1pPr>
              <a:defRPr sz="3800"/>
            </a:lvl1pPr>
          </a:lstStyle>
          <a:p>
            <a:r>
              <a:rPr lang="en-US"/>
              <a:t>Click to edit Master title style</a:t>
            </a:r>
            <a:endParaRPr lang="en-US" dirty="0"/>
          </a:p>
        </p:txBody>
      </p:sp>
      <p:sp>
        <p:nvSpPr>
          <p:cNvPr id="3" name="Text Placeholder 2"/>
          <p:cNvSpPr>
            <a:spLocks noGrp="1"/>
          </p:cNvSpPr>
          <p:nvPr>
            <p:ph type="body" idx="1"/>
          </p:nvPr>
        </p:nvSpPr>
        <p:spPr>
          <a:xfrm>
            <a:off x="2758966" y="1215232"/>
            <a:ext cx="299544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758966" y="1854994"/>
            <a:ext cx="2995448" cy="385979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929586" y="1215232"/>
            <a:ext cx="2757214"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929586" y="1854994"/>
            <a:ext cx="2757214" cy="385979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2"/>
          <p:cNvSpPr>
            <a:spLocks noGrp="1"/>
          </p:cNvSpPr>
          <p:nvPr>
            <p:ph type="pic" idx="13"/>
          </p:nvPr>
        </p:nvSpPr>
        <p:spPr>
          <a:xfrm>
            <a:off x="155267" y="274637"/>
            <a:ext cx="2452414" cy="2623723"/>
          </a:xfrm>
          <a:solidFill>
            <a:srgbClr val="545651"/>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12" name="Picture Placeholder 2"/>
          <p:cNvSpPr>
            <a:spLocks noGrp="1"/>
          </p:cNvSpPr>
          <p:nvPr>
            <p:ph type="pic" idx="14"/>
          </p:nvPr>
        </p:nvSpPr>
        <p:spPr>
          <a:xfrm>
            <a:off x="155267" y="3116479"/>
            <a:ext cx="2452414" cy="2598308"/>
          </a:xfrm>
          <a:solidFill>
            <a:srgbClr val="545651"/>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Tree>
    <p:extLst>
      <p:ext uri="{BB962C8B-B14F-4D97-AF65-F5344CB8AC3E}">
        <p14:creationId xmlns:p14="http://schemas.microsoft.com/office/powerpoint/2010/main" val="313644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96110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6" name="Picture Placeholder 2"/>
          <p:cNvSpPr>
            <a:spLocks noGrp="1"/>
          </p:cNvSpPr>
          <p:nvPr>
            <p:ph type="pic" idx="13"/>
          </p:nvPr>
        </p:nvSpPr>
        <p:spPr>
          <a:xfrm>
            <a:off x="216723" y="348214"/>
            <a:ext cx="3890524" cy="5233432"/>
          </a:xfrm>
          <a:solidFill>
            <a:srgbClr val="545651"/>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7" name="Content Placeholder 2"/>
          <p:cNvSpPr>
            <a:spLocks noGrp="1"/>
          </p:cNvSpPr>
          <p:nvPr>
            <p:ph idx="1"/>
          </p:nvPr>
        </p:nvSpPr>
        <p:spPr>
          <a:xfrm>
            <a:off x="4363309" y="348214"/>
            <a:ext cx="4435005" cy="530512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116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60901" y="273049"/>
            <a:ext cx="5050305" cy="1162051"/>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5964622" y="273052"/>
            <a:ext cx="2722179" cy="53802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60901" y="1435102"/>
            <a:ext cx="5050305" cy="421823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extLst>
      <p:ext uri="{BB962C8B-B14F-4D97-AF65-F5344CB8AC3E}">
        <p14:creationId xmlns:p14="http://schemas.microsoft.com/office/powerpoint/2010/main" val="353858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7703" y="4800601"/>
            <a:ext cx="7939097" cy="566738"/>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747703" y="402898"/>
            <a:ext cx="7939097" cy="432467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747703" y="5367338"/>
            <a:ext cx="7939097" cy="43962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04340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bg.jpg"/>
          <p:cNvPicPr>
            <a:picLocks noChangeAspect="1"/>
          </p:cNvPicPr>
          <p:nvPr/>
        </p:nvPicPr>
        <p:blipFill>
          <a:blip r:embed="rId16" cstate="email">
            <a:alphaModFix amt="60000"/>
            <a:extLst>
              <a:ext uri="{28A0092B-C50C-407E-A947-70E740481C1C}">
                <a14:useLocalDpi xmlns:a14="http://schemas.microsoft.com/office/drawing/2010/main" val="0"/>
              </a:ext>
            </a:extLst>
          </a:blip>
          <a:stretch>
            <a:fillRect/>
          </a:stretch>
        </p:blipFill>
        <p:spPr>
          <a:xfrm>
            <a:off x="0" y="-19707"/>
            <a:ext cx="9144000" cy="6877707"/>
          </a:xfrm>
          <a:prstGeom prst="rect">
            <a:avLst/>
          </a:prstGeom>
        </p:spPr>
      </p:pic>
      <p:sp>
        <p:nvSpPr>
          <p:cNvPr id="2" name="Title Placeholder 1"/>
          <p:cNvSpPr>
            <a:spLocks noGrp="1"/>
          </p:cNvSpPr>
          <p:nvPr>
            <p:ph type="title"/>
          </p:nvPr>
        </p:nvSpPr>
        <p:spPr>
          <a:xfrm>
            <a:off x="686248" y="274639"/>
            <a:ext cx="8000552"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86248" y="1600201"/>
            <a:ext cx="8000552" cy="395072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2" y="5940101"/>
            <a:ext cx="9143998" cy="917899"/>
          </a:xfrm>
          <a:prstGeom prst="rect">
            <a:avLst/>
          </a:prstGeom>
          <a:solidFill>
            <a:srgbClr val="5D17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userDrawn="1"/>
        </p:nvPicPr>
        <p:blipFill>
          <a:blip r:embed="rId17" cstate="email">
            <a:extLst>
              <a:ext uri="{28A0092B-C50C-407E-A947-70E740481C1C}">
                <a14:useLocalDpi xmlns:a14="http://schemas.microsoft.com/office/drawing/2010/main" val="0"/>
              </a:ext>
            </a:extLst>
          </a:blip>
          <a:stretch>
            <a:fillRect/>
          </a:stretch>
        </p:blipFill>
        <p:spPr>
          <a:xfrm>
            <a:off x="299864" y="6126164"/>
            <a:ext cx="3309760" cy="567851"/>
          </a:xfrm>
          <a:prstGeom prst="rect">
            <a:avLst/>
          </a:prstGeom>
        </p:spPr>
      </p:pic>
      <p:sp>
        <p:nvSpPr>
          <p:cNvPr id="9" name="TextBox 8"/>
          <p:cNvSpPr txBox="1"/>
          <p:nvPr userDrawn="1"/>
        </p:nvSpPr>
        <p:spPr>
          <a:xfrm>
            <a:off x="5408042" y="6216620"/>
            <a:ext cx="3461968" cy="369332"/>
          </a:xfrm>
          <a:prstGeom prst="rect">
            <a:avLst/>
          </a:prstGeom>
          <a:noFill/>
        </p:spPr>
        <p:txBody>
          <a:bodyPr wrap="square" rtlCol="0">
            <a:spAutoFit/>
          </a:bodyPr>
          <a:lstStyle/>
          <a:p>
            <a:pPr algn="r"/>
            <a:r>
              <a:rPr lang="en-US" dirty="0">
                <a:solidFill>
                  <a:schemeClr val="bg1"/>
                </a:solidFill>
                <a:latin typeface="+mj-lt"/>
              </a:rPr>
              <a:t>College of Arts &amp; Sciences</a:t>
            </a:r>
          </a:p>
        </p:txBody>
      </p:sp>
    </p:spTree>
    <p:extLst>
      <p:ext uri="{BB962C8B-B14F-4D97-AF65-F5344CB8AC3E}">
        <p14:creationId xmlns:p14="http://schemas.microsoft.com/office/powerpoint/2010/main" val="3071752193"/>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4" r:id="rId8"/>
    <p:sldLayoutId id="2147483685" r:id="rId9"/>
    <p:sldLayoutId id="2147483686" r:id="rId10"/>
    <p:sldLayoutId id="2147483687" r:id="rId11"/>
    <p:sldLayoutId id="2147483688" r:id="rId12"/>
    <p:sldLayoutId id="2147483689" r:id="rId13"/>
    <p:sldLayoutId id="2147483673" r:id="rId14"/>
  </p:sldLayoutIdLst>
  <p:txStyles>
    <p:titleStyle>
      <a:lvl1pPr algn="ctr" defTabSz="457200" rtl="0" eaLnBrk="1" latinLnBrk="0" hangingPunct="1">
        <a:spcBef>
          <a:spcPct val="0"/>
        </a:spcBef>
        <a:buNone/>
        <a:defRPr sz="4400" kern="1200">
          <a:solidFill>
            <a:schemeClr val="tx2"/>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rgbClr val="2D2E2B"/>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rgbClr val="54565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rgbClr val="54565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54565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hyperlink" Target="https://www.ord.msstate.edu/" TargetMode="External"/><Relationship Id="rId2" Type="http://schemas.openxmlformats.org/officeDocument/2006/relationships/hyperlink" Target="https://www.orc.msstate.edu/compliance" TargetMode="External"/><Relationship Id="rId1" Type="http://schemas.openxmlformats.org/officeDocument/2006/relationships/slideLayout" Target="../slideLayouts/slideLayout2.xml"/><Relationship Id="rId5" Type="http://schemas.openxmlformats.org/officeDocument/2006/relationships/hyperlink" Target="https://www.cas.msstate.edu/research/proposal-preparation-resources" TargetMode="External"/><Relationship Id="rId4" Type="http://schemas.openxmlformats.org/officeDocument/2006/relationships/hyperlink" Target="https://www.osp.msstate.edu/" TargetMode="Externa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nsf.gov/funding/pgm_list.jsp?org=NSF&amp;ord=date"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hyperlink" Target="https://nsf.gov/awardsearch/"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new.nsf.gov/about/directorates-offices"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hyperlink" Target="https://new.nsf.gov/funding/initiative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service.govdelivery.com/accounts/USNSF/subscriber/new?qsp=823"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hyperlink" Target="https://www.nsf.gov/events/index.jsp?org=NSF" TargetMode="External"/><Relationship Id="rId2" Type="http://schemas.openxmlformats.org/officeDocument/2006/relationships/hyperlink" Target="https://nsfpolicyoutreach.com/get-notified/" TargetMode="External"/><Relationship Id="rId1" Type="http://schemas.openxmlformats.org/officeDocument/2006/relationships/slideLayout" Target="../slideLayouts/slideLayout12.xml"/><Relationship Id="rId4" Type="http://schemas.openxmlformats.org/officeDocument/2006/relationships/hyperlink" Target="https://www.nsfpolicyoutreach.com/resource-center/"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beta.nsf.gov/science-matters/nsf101"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hyperlink" Target="https://web.demo.research.gov/proposalprep/#/proposal-prep"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s://www.research.gov/common/attachment/Desktop/Single_ID_FAQs.pdf" TargetMode="External"/><Relationship Id="rId3" Type="http://schemas.openxmlformats.org/officeDocument/2006/relationships/hyperlink" Target="https://fastlane.nsf.gov/researchadmin/nsfIdLookupRead.do" TargetMode="External"/><Relationship Id="rId7" Type="http://schemas.openxmlformats.org/officeDocument/2006/relationships/hyperlink" Target="https://www.research.gov/common/attachment/Desktop/How_PIs_Share_Access_with_SPO_AOR_Final_508.pdf" TargetMode="External"/><Relationship Id="rId2" Type="http://schemas.openxmlformats.org/officeDocument/2006/relationships/hyperlink" Target="https://www.research.gov/research-web/content/aboutaccountmanagement" TargetMode="External"/><Relationship Id="rId1" Type="http://schemas.openxmlformats.org/officeDocument/2006/relationships/slideLayout" Target="../slideLayouts/slideLayout12.xml"/><Relationship Id="rId6" Type="http://schemas.openxmlformats.org/officeDocument/2006/relationships/hyperlink" Target="https://www.research.gov/research-web/content/aboutpsm" TargetMode="External"/><Relationship Id="rId5" Type="http://schemas.openxmlformats.org/officeDocument/2006/relationships/hyperlink" Target="https://www.research.gov/research-web/" TargetMode="External"/><Relationship Id="rId4" Type="http://schemas.openxmlformats.org/officeDocument/2006/relationships/hyperlink" Target="https://identity.research.gov/sso/ui/PWResetUserValidation"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nsf.gov/bfa/dias/policy/papp/pappg23_1/faqs23_1.pdf" TargetMode="External"/><Relationship Id="rId2" Type="http://schemas.openxmlformats.org/officeDocument/2006/relationships/hyperlink" Target="https://nsf-gov-resources.nsf.gov/2022-10/nsf23_1.pdf" TargetMode="External"/><Relationship Id="rId1" Type="http://schemas.openxmlformats.org/officeDocument/2006/relationships/slideLayout" Target="../slideLayouts/slideLayout2.xml"/><Relationship Id="rId4" Type="http://schemas.openxmlformats.org/officeDocument/2006/relationships/hyperlink" Target="https://new.nsf.gov/funding/preparing-proposa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99458" y="274639"/>
            <a:ext cx="8287342" cy="1143000"/>
          </a:xfrm>
        </p:spPr>
        <p:txBody>
          <a:bodyPr anchor="ctr">
            <a:normAutofit/>
          </a:bodyPr>
          <a:lstStyle/>
          <a:p>
            <a:pPr>
              <a:lnSpc>
                <a:spcPct val="90000"/>
              </a:lnSpc>
            </a:pPr>
            <a:r>
              <a:rPr lang="en-US" sz="3700" b="1" dirty="0"/>
              <a:t>NSF Resources: Tips and Tricks</a:t>
            </a:r>
          </a:p>
        </p:txBody>
      </p:sp>
      <p:pic>
        <p:nvPicPr>
          <p:cNvPr id="3" name="Picture Placeholder 2" descr="A logo of a globe with a gold circle&#10;&#10;Description automatically generated">
            <a:extLst>
              <a:ext uri="{FF2B5EF4-FFF2-40B4-BE49-F238E27FC236}">
                <a16:creationId xmlns:a16="http://schemas.microsoft.com/office/drawing/2014/main" id="{FC131779-61D1-956C-D520-E7126BC38B78}"/>
              </a:ext>
            </a:extLst>
          </p:cNvPr>
          <p:cNvPicPr>
            <a:picLocks noGrp="1" noChangeAspect="1"/>
          </p:cNvPicPr>
          <p:nvPr>
            <p:ph sz="half" idx="1"/>
          </p:nvPr>
        </p:nvPicPr>
        <p:blipFill rotWithShape="1">
          <a:blip r:embed="rId2" cstate="email">
            <a:extLst>
              <a:ext uri="{28A0092B-C50C-407E-A947-70E740481C1C}">
                <a14:useLocalDpi xmlns:a14="http://schemas.microsoft.com/office/drawing/2010/main" val="0"/>
              </a:ext>
            </a:extLst>
          </a:blip>
          <a:srcRect t="55" r="5" b="271"/>
          <a:stretch/>
        </p:blipFill>
        <p:spPr>
          <a:xfrm>
            <a:off x="399458" y="1600201"/>
            <a:ext cx="4097003" cy="4083861"/>
          </a:xfrm>
          <a:noFill/>
        </p:spPr>
      </p:pic>
      <p:sp>
        <p:nvSpPr>
          <p:cNvPr id="6" name="Subtitle 5"/>
          <p:cNvSpPr>
            <a:spLocks noGrp="1"/>
          </p:cNvSpPr>
          <p:nvPr>
            <p:ph sz="half" idx="2"/>
          </p:nvPr>
        </p:nvSpPr>
        <p:spPr>
          <a:xfrm>
            <a:off x="4732039" y="1600201"/>
            <a:ext cx="3954763" cy="4083861"/>
          </a:xfrm>
        </p:spPr>
        <p:txBody>
          <a:bodyPr>
            <a:normAutofit/>
          </a:bodyPr>
          <a:lstStyle/>
          <a:p>
            <a:pPr marL="0" indent="0">
              <a:buNone/>
            </a:pPr>
            <a:r>
              <a:rPr lang="en-US" dirty="0"/>
              <a:t>By Ashley Miller</a:t>
            </a:r>
          </a:p>
        </p:txBody>
      </p:sp>
    </p:spTree>
    <p:extLst>
      <p:ext uri="{BB962C8B-B14F-4D97-AF65-F5344CB8AC3E}">
        <p14:creationId xmlns:p14="http://schemas.microsoft.com/office/powerpoint/2010/main" val="1126945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EA076-9486-399A-F7C4-061BBA26C491}"/>
              </a:ext>
            </a:extLst>
          </p:cNvPr>
          <p:cNvSpPr>
            <a:spLocks noGrp="1"/>
          </p:cNvSpPr>
          <p:nvPr>
            <p:ph type="title"/>
          </p:nvPr>
        </p:nvSpPr>
        <p:spPr/>
        <p:txBody>
          <a:bodyPr/>
          <a:lstStyle/>
          <a:p>
            <a:r>
              <a:rPr lang="en-US" dirty="0"/>
              <a:t>MSU Resources</a:t>
            </a:r>
          </a:p>
        </p:txBody>
      </p:sp>
      <p:sp>
        <p:nvSpPr>
          <p:cNvPr id="3" name="Content Placeholder 2">
            <a:extLst>
              <a:ext uri="{FF2B5EF4-FFF2-40B4-BE49-F238E27FC236}">
                <a16:creationId xmlns:a16="http://schemas.microsoft.com/office/drawing/2014/main" id="{8C24062E-B698-62A3-19B6-BD13AF4857C7}"/>
              </a:ext>
            </a:extLst>
          </p:cNvPr>
          <p:cNvSpPr>
            <a:spLocks noGrp="1"/>
          </p:cNvSpPr>
          <p:nvPr>
            <p:ph idx="1"/>
          </p:nvPr>
        </p:nvSpPr>
        <p:spPr/>
        <p:txBody>
          <a:bodyPr>
            <a:normAutofit fontScale="92500" lnSpcReduction="20000"/>
          </a:bodyPr>
          <a:lstStyle/>
          <a:p>
            <a:r>
              <a:rPr lang="en-US" b="1" dirty="0">
                <a:hlinkClick r:id="rId2"/>
              </a:rPr>
              <a:t>Office of Research Compliance and Security</a:t>
            </a:r>
            <a:r>
              <a:rPr lang="en-US" b="1" dirty="0"/>
              <a:t>:</a:t>
            </a:r>
            <a:r>
              <a:rPr lang="en-US" dirty="0"/>
              <a:t> RCR Language and Data Management Plans</a:t>
            </a:r>
          </a:p>
          <a:p>
            <a:r>
              <a:rPr lang="en-US" b="1" dirty="0">
                <a:hlinkClick r:id="rId3"/>
              </a:rPr>
              <a:t>Office of Research Development</a:t>
            </a:r>
            <a:r>
              <a:rPr lang="en-US" b="1" dirty="0"/>
              <a:t>:</a:t>
            </a:r>
            <a:r>
              <a:rPr lang="en-US" dirty="0"/>
              <a:t> Toolkits, Templates, and More</a:t>
            </a:r>
          </a:p>
          <a:p>
            <a:r>
              <a:rPr lang="en-US" b="1" dirty="0">
                <a:hlinkClick r:id="rId4"/>
              </a:rPr>
              <a:t>Office of Sponsored Programs</a:t>
            </a:r>
            <a:r>
              <a:rPr lang="en-US" b="1" dirty="0"/>
              <a:t>:</a:t>
            </a:r>
            <a:r>
              <a:rPr lang="en-US" dirty="0"/>
              <a:t> Quick Facts, etc.</a:t>
            </a:r>
          </a:p>
          <a:p>
            <a:r>
              <a:rPr lang="en-US" b="1" dirty="0">
                <a:hlinkClick r:id="rId5"/>
              </a:rPr>
              <a:t>College of Arts and Sciences</a:t>
            </a:r>
            <a:r>
              <a:rPr lang="en-US" b="1" dirty="0"/>
              <a:t>:</a:t>
            </a:r>
            <a:r>
              <a:rPr lang="en-US" dirty="0"/>
              <a:t> Proposal Preparation Resources</a:t>
            </a:r>
          </a:p>
          <a:p>
            <a:endParaRPr lang="en-US" dirty="0"/>
          </a:p>
        </p:txBody>
      </p:sp>
    </p:spTree>
    <p:extLst>
      <p:ext uri="{BB962C8B-B14F-4D97-AF65-F5344CB8AC3E}">
        <p14:creationId xmlns:p14="http://schemas.microsoft.com/office/powerpoint/2010/main" val="1170198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579B0A8-807F-E60F-9015-F8919A714D46}"/>
              </a:ext>
            </a:extLst>
          </p:cNvPr>
          <p:cNvSpPr>
            <a:spLocks noGrp="1"/>
          </p:cNvSpPr>
          <p:nvPr>
            <p:ph type="title"/>
          </p:nvPr>
        </p:nvSpPr>
        <p:spPr/>
        <p:txBody>
          <a:bodyPr>
            <a:normAutofit fontScale="90000"/>
          </a:bodyPr>
          <a:lstStyle/>
          <a:p>
            <a:r>
              <a:rPr lang="en-US" dirty="0"/>
              <a:t>How NSF announces funding opportunities</a:t>
            </a:r>
          </a:p>
        </p:txBody>
      </p:sp>
      <p:graphicFrame>
        <p:nvGraphicFramePr>
          <p:cNvPr id="2" name="Content Placeholder 1">
            <a:extLst>
              <a:ext uri="{FF2B5EF4-FFF2-40B4-BE49-F238E27FC236}">
                <a16:creationId xmlns:a16="http://schemas.microsoft.com/office/drawing/2014/main" id="{FAE108E0-F6C5-036E-8281-68FD975C3EC3}"/>
              </a:ext>
            </a:extLst>
          </p:cNvPr>
          <p:cNvGraphicFramePr>
            <a:graphicFrameLocks noGrp="1"/>
          </p:cNvGraphicFramePr>
          <p:nvPr>
            <p:ph idx="1"/>
            <p:extLst>
              <p:ext uri="{D42A27DB-BD31-4B8C-83A1-F6EECF244321}">
                <p14:modId xmlns:p14="http://schemas.microsoft.com/office/powerpoint/2010/main" val="2713180361"/>
              </p:ext>
            </p:extLst>
          </p:nvPr>
        </p:nvGraphicFramePr>
        <p:xfrm>
          <a:off x="93306" y="1534886"/>
          <a:ext cx="8952274" cy="42281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79179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579B0A8-807F-E60F-9015-F8919A714D46}"/>
              </a:ext>
            </a:extLst>
          </p:cNvPr>
          <p:cNvSpPr>
            <a:spLocks noGrp="1"/>
          </p:cNvSpPr>
          <p:nvPr>
            <p:ph type="title"/>
          </p:nvPr>
        </p:nvSpPr>
        <p:spPr/>
        <p:txBody>
          <a:bodyPr>
            <a:normAutofit fontScale="90000"/>
          </a:bodyPr>
          <a:lstStyle/>
          <a:p>
            <a:r>
              <a:rPr lang="en-US" dirty="0"/>
              <a:t>How to find the right funding opportunity</a:t>
            </a:r>
          </a:p>
        </p:txBody>
      </p:sp>
      <p:sp>
        <p:nvSpPr>
          <p:cNvPr id="6" name="Content Placeholder 5">
            <a:extLst>
              <a:ext uri="{FF2B5EF4-FFF2-40B4-BE49-F238E27FC236}">
                <a16:creationId xmlns:a16="http://schemas.microsoft.com/office/drawing/2014/main" id="{EFDAC133-B0B7-8AF8-94A8-BD5B3F6BC64F}"/>
              </a:ext>
            </a:extLst>
          </p:cNvPr>
          <p:cNvSpPr>
            <a:spLocks noGrp="1"/>
          </p:cNvSpPr>
          <p:nvPr>
            <p:ph idx="1"/>
          </p:nvPr>
        </p:nvSpPr>
        <p:spPr/>
        <p:txBody>
          <a:bodyPr>
            <a:normAutofit/>
          </a:bodyPr>
          <a:lstStyle/>
          <a:p>
            <a:pPr algn="l">
              <a:buFont typeface="Arial" panose="020B0604020202020204" pitchFamily="34" charset="0"/>
              <a:buChar char="•"/>
            </a:pPr>
            <a:r>
              <a:rPr lang="en-US" b="1" i="0" u="sng" dirty="0">
                <a:solidFill>
                  <a:srgbClr val="6B1B2B"/>
                </a:solidFill>
                <a:effectLst/>
                <a:hlinkClick r:id="rId3"/>
              </a:rPr>
              <a:t>Active Funding Opportunities</a:t>
            </a:r>
            <a:endParaRPr lang="en-US" b="1" i="0" u="sng" dirty="0">
              <a:solidFill>
                <a:srgbClr val="6B1B2B"/>
              </a:solidFill>
              <a:effectLst/>
            </a:endParaRPr>
          </a:p>
          <a:p>
            <a:pPr algn="l">
              <a:buFont typeface="Arial" panose="020B0604020202020204" pitchFamily="34" charset="0"/>
              <a:buChar char="•"/>
            </a:pPr>
            <a:r>
              <a:rPr lang="en-US" b="1" i="0" u="sng" dirty="0">
                <a:solidFill>
                  <a:srgbClr val="6B1B2B"/>
                </a:solidFill>
                <a:effectLst/>
                <a:hlinkClick r:id="rId4"/>
              </a:rPr>
              <a:t>Previously Awarded Grants and Contracts</a:t>
            </a:r>
            <a:r>
              <a:rPr lang="en-US" b="1" i="0" dirty="0">
                <a:solidFill>
                  <a:srgbClr val="222222"/>
                </a:solidFill>
                <a:effectLst/>
              </a:rPr>
              <a:t>:</a:t>
            </a:r>
            <a:r>
              <a:rPr lang="en-US" b="0" i="0" dirty="0">
                <a:solidFill>
                  <a:srgbClr val="222222"/>
                </a:solidFill>
                <a:effectLst/>
              </a:rPr>
              <a:t> Searchable database of previous grants and contracts funded by NSF</a:t>
            </a:r>
          </a:p>
          <a:p>
            <a:endParaRPr lang="en-US" dirty="0"/>
          </a:p>
        </p:txBody>
      </p:sp>
    </p:spTree>
    <p:extLst>
      <p:ext uri="{BB962C8B-B14F-4D97-AF65-F5344CB8AC3E}">
        <p14:creationId xmlns:p14="http://schemas.microsoft.com/office/powerpoint/2010/main" val="2104574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12224-56F8-9ECB-458C-C81B8093427C}"/>
              </a:ext>
            </a:extLst>
          </p:cNvPr>
          <p:cNvSpPr>
            <a:spLocks noGrp="1"/>
          </p:cNvSpPr>
          <p:nvPr>
            <p:ph type="title"/>
          </p:nvPr>
        </p:nvSpPr>
        <p:spPr/>
        <p:txBody>
          <a:bodyPr>
            <a:normAutofit fontScale="90000"/>
          </a:bodyPr>
          <a:lstStyle/>
          <a:p>
            <a:r>
              <a:rPr lang="en-US" dirty="0"/>
              <a:t>How to find the right funding opportunity</a:t>
            </a:r>
          </a:p>
        </p:txBody>
      </p:sp>
      <p:sp>
        <p:nvSpPr>
          <p:cNvPr id="3" name="Content Placeholder 2">
            <a:extLst>
              <a:ext uri="{FF2B5EF4-FFF2-40B4-BE49-F238E27FC236}">
                <a16:creationId xmlns:a16="http://schemas.microsoft.com/office/drawing/2014/main" id="{86C920DB-CF5A-CB64-FE8C-26F8CC827DCF}"/>
              </a:ext>
            </a:extLst>
          </p:cNvPr>
          <p:cNvSpPr>
            <a:spLocks noGrp="1"/>
          </p:cNvSpPr>
          <p:nvPr>
            <p:ph idx="1"/>
          </p:nvPr>
        </p:nvSpPr>
        <p:spPr/>
        <p:txBody>
          <a:bodyPr>
            <a:normAutofit fontScale="92500" lnSpcReduction="10000"/>
          </a:bodyPr>
          <a:lstStyle/>
          <a:p>
            <a:r>
              <a:rPr lang="en-US" b="1" u="sng" dirty="0">
                <a:solidFill>
                  <a:srgbClr val="6B1B2B"/>
                </a:solidFill>
                <a:hlinkClick r:id="rId3">
                  <a:extLst>
                    <a:ext uri="{A12FA001-AC4F-418D-AE19-62706E023703}">
                      <ahyp:hlinkClr xmlns:ahyp="http://schemas.microsoft.com/office/drawing/2018/hyperlinkcolor" val="tx"/>
                    </a:ext>
                  </a:extLst>
                </a:hlinkClick>
              </a:rPr>
              <a:t>NSF Directorates and Offices</a:t>
            </a:r>
            <a:r>
              <a:rPr lang="en-US" b="1" dirty="0"/>
              <a:t>:</a:t>
            </a:r>
            <a:r>
              <a:rPr lang="en-US" dirty="0">
                <a:solidFill>
                  <a:srgbClr val="1B1B1B"/>
                </a:solidFill>
              </a:rPr>
              <a:t> On </a:t>
            </a:r>
            <a:r>
              <a:rPr lang="en-US" b="0" i="0" dirty="0">
                <a:solidFill>
                  <a:srgbClr val="1B1B1B"/>
                </a:solidFill>
                <a:effectLst/>
              </a:rPr>
              <a:t>their pages you can find additional information about programs they fund.</a:t>
            </a:r>
            <a:endParaRPr lang="en-US" b="1" u="sng" dirty="0">
              <a:solidFill>
                <a:srgbClr val="6B1B2B"/>
              </a:solidFill>
            </a:endParaRPr>
          </a:p>
          <a:p>
            <a:r>
              <a:rPr lang="en-US" b="1" u="sng" dirty="0">
                <a:solidFill>
                  <a:srgbClr val="6B1B2B"/>
                </a:solidFill>
                <a:hlinkClick r:id="rId4">
                  <a:extLst>
                    <a:ext uri="{A12FA001-AC4F-418D-AE19-62706E023703}">
                      <ahyp:hlinkClr xmlns:ahyp="http://schemas.microsoft.com/office/drawing/2018/hyperlinkcolor" val="tx"/>
                    </a:ext>
                  </a:extLst>
                </a:hlinkClick>
              </a:rPr>
              <a:t>Explore NSF Initiatives</a:t>
            </a:r>
            <a:r>
              <a:rPr lang="en-US" b="1" dirty="0"/>
              <a:t>:</a:t>
            </a:r>
            <a:r>
              <a:rPr lang="en-US" dirty="0">
                <a:solidFill>
                  <a:srgbClr val="1B1B1B"/>
                </a:solidFill>
              </a:rPr>
              <a:t> </a:t>
            </a:r>
            <a:r>
              <a:rPr lang="en-US" b="0" i="0" dirty="0">
                <a:solidFill>
                  <a:srgbClr val="1B1B1B"/>
                </a:solidFill>
                <a:effectLst/>
              </a:rPr>
              <a:t>NSF's initiatives fund activities across a range of disciplines, focusing on challenges like advancing diversity in STEM and accelerating the translation of knowledge into tangible benefits to society.</a:t>
            </a:r>
            <a:endParaRPr lang="en-US" b="1" u="sng" dirty="0">
              <a:solidFill>
                <a:srgbClr val="6B1B2B"/>
              </a:solidFill>
            </a:endParaRPr>
          </a:p>
          <a:p>
            <a:endParaRPr lang="en-US" b="1" u="sng" dirty="0">
              <a:solidFill>
                <a:srgbClr val="6B1B2B"/>
              </a:solidFill>
              <a:latin typeface="Open Sans" panose="020B0606030504020204" pitchFamily="34" charset="0"/>
            </a:endParaRPr>
          </a:p>
        </p:txBody>
      </p:sp>
    </p:spTree>
    <p:extLst>
      <p:ext uri="{BB962C8B-B14F-4D97-AF65-F5344CB8AC3E}">
        <p14:creationId xmlns:p14="http://schemas.microsoft.com/office/powerpoint/2010/main" val="2042237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579B0A8-807F-E60F-9015-F8919A714D46}"/>
              </a:ext>
            </a:extLst>
          </p:cNvPr>
          <p:cNvSpPr>
            <a:spLocks noGrp="1"/>
          </p:cNvSpPr>
          <p:nvPr>
            <p:ph type="title"/>
          </p:nvPr>
        </p:nvSpPr>
        <p:spPr/>
        <p:txBody>
          <a:bodyPr>
            <a:normAutofit fontScale="90000"/>
          </a:bodyPr>
          <a:lstStyle/>
          <a:p>
            <a:r>
              <a:rPr lang="en-US" dirty="0"/>
              <a:t>How to find the right funding opportunity</a:t>
            </a:r>
          </a:p>
        </p:txBody>
      </p:sp>
      <p:sp>
        <p:nvSpPr>
          <p:cNvPr id="6" name="Content Placeholder 5">
            <a:extLst>
              <a:ext uri="{FF2B5EF4-FFF2-40B4-BE49-F238E27FC236}">
                <a16:creationId xmlns:a16="http://schemas.microsoft.com/office/drawing/2014/main" id="{EFDAC133-B0B7-8AF8-94A8-BD5B3F6BC64F}"/>
              </a:ext>
            </a:extLst>
          </p:cNvPr>
          <p:cNvSpPr>
            <a:spLocks noGrp="1"/>
          </p:cNvSpPr>
          <p:nvPr>
            <p:ph idx="1"/>
          </p:nvPr>
        </p:nvSpPr>
        <p:spPr/>
        <p:txBody>
          <a:bodyPr>
            <a:normAutofit/>
          </a:bodyPr>
          <a:lstStyle/>
          <a:p>
            <a:pPr algn="l">
              <a:buFont typeface="Arial" panose="020B0604020202020204" pitchFamily="34" charset="0"/>
              <a:buChar char="•"/>
            </a:pPr>
            <a:r>
              <a:rPr lang="en-US" b="1" i="0" u="sng" dirty="0">
                <a:solidFill>
                  <a:srgbClr val="6B1B2B"/>
                </a:solidFill>
                <a:effectLst/>
                <a:hlinkClick r:id="rId3"/>
              </a:rPr>
              <a:t>NSF Email Alert System</a:t>
            </a:r>
            <a:r>
              <a:rPr lang="en-US" b="1" i="0" dirty="0">
                <a:solidFill>
                  <a:srgbClr val="222222"/>
                </a:solidFill>
                <a:effectLst/>
              </a:rPr>
              <a:t>:</a:t>
            </a:r>
            <a:r>
              <a:rPr lang="en-US" b="0" i="0" dirty="0">
                <a:solidFill>
                  <a:srgbClr val="222222"/>
                </a:solidFill>
                <a:effectLst/>
              </a:rPr>
              <a:t> Provides notices of new publications about funding programs and other NSF business</a:t>
            </a:r>
          </a:p>
          <a:p>
            <a:endParaRPr lang="en-US" dirty="0"/>
          </a:p>
        </p:txBody>
      </p:sp>
    </p:spTree>
    <p:extLst>
      <p:ext uri="{BB962C8B-B14F-4D97-AF65-F5344CB8AC3E}">
        <p14:creationId xmlns:p14="http://schemas.microsoft.com/office/powerpoint/2010/main" val="1064663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4F8D4-C3FB-172D-24B5-AF7837F36671}"/>
              </a:ext>
            </a:extLst>
          </p:cNvPr>
          <p:cNvSpPr>
            <a:spLocks noGrp="1"/>
          </p:cNvSpPr>
          <p:nvPr>
            <p:ph type="title"/>
          </p:nvPr>
        </p:nvSpPr>
        <p:spPr/>
        <p:txBody>
          <a:bodyPr/>
          <a:lstStyle/>
          <a:p>
            <a:r>
              <a:rPr lang="en-US" dirty="0"/>
              <a:t>Resources from NSF</a:t>
            </a:r>
          </a:p>
        </p:txBody>
      </p:sp>
      <p:sp>
        <p:nvSpPr>
          <p:cNvPr id="3" name="Content Placeholder 2">
            <a:extLst>
              <a:ext uri="{FF2B5EF4-FFF2-40B4-BE49-F238E27FC236}">
                <a16:creationId xmlns:a16="http://schemas.microsoft.com/office/drawing/2014/main" id="{B9BD3EB2-E4CE-EBE8-3DE6-E282BDBA6559}"/>
              </a:ext>
            </a:extLst>
          </p:cNvPr>
          <p:cNvSpPr>
            <a:spLocks noGrp="1"/>
          </p:cNvSpPr>
          <p:nvPr>
            <p:ph idx="1"/>
          </p:nvPr>
        </p:nvSpPr>
        <p:spPr/>
        <p:txBody>
          <a:bodyPr>
            <a:normAutofit fontScale="92500"/>
          </a:bodyPr>
          <a:lstStyle/>
          <a:p>
            <a:pPr>
              <a:buFont typeface="Arial" panose="020B0604020202020204" pitchFamily="34" charset="0"/>
              <a:buChar char="•"/>
            </a:pPr>
            <a:r>
              <a:rPr lang="en-US" b="1" i="0" u="sng" dirty="0">
                <a:solidFill>
                  <a:srgbClr val="6B1B2B"/>
                </a:solidFill>
                <a:effectLst/>
                <a:hlinkClick r:id="rId2"/>
              </a:rPr>
              <a:t>NSF Events Alert System</a:t>
            </a:r>
            <a:r>
              <a:rPr lang="en-US" b="1" i="0" dirty="0">
                <a:solidFill>
                  <a:srgbClr val="222222"/>
                </a:solidFill>
                <a:effectLst/>
              </a:rPr>
              <a:t>:</a:t>
            </a:r>
            <a:r>
              <a:rPr lang="en-US" b="0" i="0" dirty="0">
                <a:solidFill>
                  <a:srgbClr val="222222"/>
                </a:solidFill>
                <a:effectLst/>
              </a:rPr>
              <a:t> Provides notices of grant and policy outreach events, grant conferences, policy/award-related webinars, and proposal and award policy newsletter</a:t>
            </a:r>
            <a:endParaRPr lang="en-US" b="1" i="0" u="sng" dirty="0">
              <a:solidFill>
                <a:srgbClr val="6B1B2B"/>
              </a:solidFill>
              <a:effectLst/>
              <a:hlinkClick r:id="rId3"/>
            </a:endParaRPr>
          </a:p>
          <a:p>
            <a:pPr algn="l">
              <a:buFont typeface="Arial" panose="020B0604020202020204" pitchFamily="34" charset="0"/>
              <a:buChar char="•"/>
            </a:pPr>
            <a:r>
              <a:rPr lang="en-US" b="1" i="0" u="sng" dirty="0">
                <a:solidFill>
                  <a:srgbClr val="6B1B2B"/>
                </a:solidFill>
                <a:effectLst/>
                <a:hlinkClick r:id="rId3"/>
              </a:rPr>
              <a:t>Webinars</a:t>
            </a:r>
            <a:r>
              <a:rPr lang="en-US" b="1" i="0" dirty="0">
                <a:solidFill>
                  <a:srgbClr val="222222"/>
                </a:solidFill>
                <a:effectLst/>
              </a:rPr>
              <a:t>:</a:t>
            </a:r>
            <a:r>
              <a:rPr lang="en-US" b="0" i="0" dirty="0">
                <a:solidFill>
                  <a:srgbClr val="222222"/>
                </a:solidFill>
                <a:effectLst/>
              </a:rPr>
              <a:t> A listing of NSF related webinars</a:t>
            </a:r>
          </a:p>
          <a:p>
            <a:r>
              <a:rPr lang="en-US" b="1" i="0" dirty="0">
                <a:solidFill>
                  <a:srgbClr val="222222"/>
                </a:solidFill>
                <a:effectLst/>
                <a:hlinkClick r:id="rId4"/>
              </a:rPr>
              <a:t>NSF Resource Center</a:t>
            </a:r>
            <a:r>
              <a:rPr lang="en-US" b="1" i="0" dirty="0">
                <a:solidFill>
                  <a:srgbClr val="222222"/>
                </a:solidFill>
                <a:effectLst/>
              </a:rPr>
              <a:t>:</a:t>
            </a:r>
            <a:r>
              <a:rPr lang="en-US" i="0" dirty="0">
                <a:solidFill>
                  <a:srgbClr val="222222"/>
                </a:solidFill>
                <a:effectLst/>
              </a:rPr>
              <a:t> </a:t>
            </a:r>
            <a:r>
              <a:rPr lang="en-US" b="0" i="0" dirty="0">
                <a:solidFill>
                  <a:srgbClr val="222222"/>
                </a:solidFill>
                <a:effectLst/>
              </a:rPr>
              <a:t>Materials from past conferences and workshops</a:t>
            </a:r>
          </a:p>
          <a:p>
            <a:pPr marL="0" indent="0">
              <a:buNone/>
            </a:pPr>
            <a:endParaRPr lang="en-US" dirty="0"/>
          </a:p>
        </p:txBody>
      </p:sp>
    </p:spTree>
    <p:extLst>
      <p:ext uri="{BB962C8B-B14F-4D97-AF65-F5344CB8AC3E}">
        <p14:creationId xmlns:p14="http://schemas.microsoft.com/office/powerpoint/2010/main" val="3463712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579B0A8-807F-E60F-9015-F8919A714D46}"/>
              </a:ext>
            </a:extLst>
          </p:cNvPr>
          <p:cNvSpPr>
            <a:spLocks noGrp="1"/>
          </p:cNvSpPr>
          <p:nvPr>
            <p:ph type="title"/>
          </p:nvPr>
        </p:nvSpPr>
        <p:spPr/>
        <p:txBody>
          <a:bodyPr/>
          <a:lstStyle/>
          <a:p>
            <a:r>
              <a:rPr lang="en-US" dirty="0"/>
              <a:t>Resources from NSF</a:t>
            </a:r>
          </a:p>
        </p:txBody>
      </p:sp>
      <p:sp>
        <p:nvSpPr>
          <p:cNvPr id="6" name="Content Placeholder 5">
            <a:extLst>
              <a:ext uri="{FF2B5EF4-FFF2-40B4-BE49-F238E27FC236}">
                <a16:creationId xmlns:a16="http://schemas.microsoft.com/office/drawing/2014/main" id="{EFDAC133-B0B7-8AF8-94A8-BD5B3F6BC64F}"/>
              </a:ext>
            </a:extLst>
          </p:cNvPr>
          <p:cNvSpPr>
            <a:spLocks noGrp="1"/>
          </p:cNvSpPr>
          <p:nvPr>
            <p:ph idx="1"/>
          </p:nvPr>
        </p:nvSpPr>
        <p:spPr/>
        <p:txBody>
          <a:bodyPr>
            <a:normAutofit/>
          </a:bodyPr>
          <a:lstStyle/>
          <a:p>
            <a:pPr algn="l">
              <a:buFont typeface="Arial" panose="020B0604020202020204" pitchFamily="34" charset="0"/>
              <a:buChar char="•"/>
            </a:pPr>
            <a:r>
              <a:rPr lang="en-US" b="1" i="0" u="sng" dirty="0">
                <a:solidFill>
                  <a:srgbClr val="6B1B2B"/>
                </a:solidFill>
                <a:effectLst/>
                <a:hlinkClick r:id="rId3"/>
              </a:rPr>
              <a:t>NSF 101</a:t>
            </a:r>
            <a:r>
              <a:rPr lang="en-US" b="1" i="0" dirty="0">
                <a:effectLst/>
              </a:rPr>
              <a:t>:</a:t>
            </a:r>
            <a:r>
              <a:rPr lang="en-US" b="0" i="0" dirty="0">
                <a:solidFill>
                  <a:srgbClr val="222222"/>
                </a:solidFill>
                <a:effectLst/>
              </a:rPr>
              <a:t> An informational series for the science and engineering research community</a:t>
            </a:r>
          </a:p>
          <a:p>
            <a:pPr algn="l">
              <a:buFont typeface="Arial" panose="020B0604020202020204" pitchFamily="34" charset="0"/>
              <a:buChar char="•"/>
            </a:pPr>
            <a:r>
              <a:rPr lang="en-US" b="1" dirty="0">
                <a:solidFill>
                  <a:srgbClr val="222222"/>
                </a:solidFill>
                <a:hlinkClick r:id="rId4"/>
              </a:rPr>
              <a:t>Research.gov Proposal Demo Site</a:t>
            </a:r>
            <a:r>
              <a:rPr lang="en-US" b="1" dirty="0">
                <a:solidFill>
                  <a:srgbClr val="222222"/>
                </a:solidFill>
              </a:rPr>
              <a:t>:</a:t>
            </a:r>
            <a:r>
              <a:rPr lang="en-US" dirty="0">
                <a:solidFill>
                  <a:srgbClr val="222222"/>
                </a:solidFill>
              </a:rPr>
              <a:t> </a:t>
            </a:r>
            <a:r>
              <a:rPr lang="en-US" b="0" i="0" dirty="0">
                <a:solidFill>
                  <a:srgbClr val="1F1F1F"/>
                </a:solidFill>
                <a:effectLst/>
              </a:rPr>
              <a:t>The demo site is available to explore preparing proposals in Research.gov. </a:t>
            </a:r>
            <a:endParaRPr lang="en-US" dirty="0">
              <a:solidFill>
                <a:srgbClr val="222222"/>
              </a:solidFill>
            </a:endParaRPr>
          </a:p>
        </p:txBody>
      </p:sp>
    </p:spTree>
    <p:extLst>
      <p:ext uri="{BB962C8B-B14F-4D97-AF65-F5344CB8AC3E}">
        <p14:creationId xmlns:p14="http://schemas.microsoft.com/office/powerpoint/2010/main" val="23354812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64DD3-5109-0F55-A93D-9C4C0A7189C8}"/>
              </a:ext>
            </a:extLst>
          </p:cNvPr>
          <p:cNvSpPr>
            <a:spLocks noGrp="1"/>
          </p:cNvSpPr>
          <p:nvPr>
            <p:ph type="title"/>
          </p:nvPr>
        </p:nvSpPr>
        <p:spPr/>
        <p:txBody>
          <a:bodyPr>
            <a:normAutofit fontScale="90000"/>
          </a:bodyPr>
          <a:lstStyle/>
          <a:p>
            <a:r>
              <a:rPr lang="en-US" dirty="0"/>
              <a:t>NSF ID and Research.gov: What you need to know</a:t>
            </a:r>
          </a:p>
        </p:txBody>
      </p:sp>
      <p:sp>
        <p:nvSpPr>
          <p:cNvPr id="3" name="Content Placeholder 2">
            <a:extLst>
              <a:ext uri="{FF2B5EF4-FFF2-40B4-BE49-F238E27FC236}">
                <a16:creationId xmlns:a16="http://schemas.microsoft.com/office/drawing/2014/main" id="{EED945AE-D800-75AD-52B3-F487DEBBF6D6}"/>
              </a:ext>
            </a:extLst>
          </p:cNvPr>
          <p:cNvSpPr>
            <a:spLocks noGrp="1"/>
          </p:cNvSpPr>
          <p:nvPr>
            <p:ph idx="1"/>
          </p:nvPr>
        </p:nvSpPr>
        <p:spPr/>
        <p:txBody>
          <a:bodyPr>
            <a:normAutofit fontScale="77500" lnSpcReduction="20000"/>
          </a:bodyPr>
          <a:lstStyle/>
          <a:p>
            <a:r>
              <a:rPr lang="en-US" b="1" i="0" u="sng" dirty="0">
                <a:solidFill>
                  <a:srgbClr val="6B1B2B"/>
                </a:solidFill>
                <a:effectLst/>
                <a:hlinkClick r:id="rId2"/>
              </a:rPr>
              <a:t>Account Management</a:t>
            </a:r>
            <a:r>
              <a:rPr lang="en-US" b="1" i="0" dirty="0">
                <a:solidFill>
                  <a:srgbClr val="222222"/>
                </a:solidFill>
                <a:effectLst/>
              </a:rPr>
              <a:t>:</a:t>
            </a:r>
            <a:r>
              <a:rPr lang="en-US" b="0" i="0" dirty="0">
                <a:solidFill>
                  <a:srgbClr val="222222"/>
                </a:solidFill>
                <a:effectLst/>
              </a:rPr>
              <a:t> Create or manage NSF account</a:t>
            </a:r>
          </a:p>
          <a:p>
            <a:r>
              <a:rPr lang="en-US" b="1" i="0" u="sng" dirty="0">
                <a:solidFill>
                  <a:srgbClr val="6B1B2B"/>
                </a:solidFill>
                <a:effectLst/>
                <a:hlinkClick r:id="rId3"/>
              </a:rPr>
              <a:t>NSF ID Lookup page</a:t>
            </a:r>
            <a:r>
              <a:rPr lang="en-US" b="1" i="0" dirty="0">
                <a:solidFill>
                  <a:srgbClr val="222222"/>
                </a:solidFill>
                <a:effectLst/>
              </a:rPr>
              <a:t>:</a:t>
            </a:r>
            <a:r>
              <a:rPr lang="en-US" b="0" i="0" dirty="0">
                <a:solidFill>
                  <a:srgbClr val="222222"/>
                </a:solidFill>
                <a:effectLst/>
              </a:rPr>
              <a:t> Find your NSF account.</a:t>
            </a:r>
          </a:p>
          <a:p>
            <a:r>
              <a:rPr lang="en-US" b="1" i="0" u="sng" dirty="0">
                <a:solidFill>
                  <a:srgbClr val="6B1B2B"/>
                </a:solidFill>
                <a:effectLst/>
                <a:hlinkClick r:id="rId4"/>
              </a:rPr>
              <a:t>Password Retrieval Page</a:t>
            </a:r>
            <a:r>
              <a:rPr lang="en-US" b="1" i="0" dirty="0">
                <a:solidFill>
                  <a:srgbClr val="222222"/>
                </a:solidFill>
                <a:effectLst/>
              </a:rPr>
              <a:t>:</a:t>
            </a:r>
            <a:r>
              <a:rPr lang="en-US" b="0" i="0" dirty="0">
                <a:solidFill>
                  <a:srgbClr val="222222"/>
                </a:solidFill>
                <a:effectLst/>
              </a:rPr>
              <a:t> Find forgotten password for your NSF account.</a:t>
            </a:r>
          </a:p>
          <a:p>
            <a:r>
              <a:rPr lang="en-US" b="1" i="0" u="sng" dirty="0">
                <a:solidFill>
                  <a:srgbClr val="6B1B2B"/>
                </a:solidFill>
                <a:effectLst/>
                <a:hlinkClick r:id="rId5"/>
              </a:rPr>
              <a:t>Research.gov Homepage</a:t>
            </a:r>
            <a:endParaRPr lang="en-US" u="sng" dirty="0">
              <a:solidFill>
                <a:srgbClr val="222222"/>
              </a:solidFill>
            </a:endParaRPr>
          </a:p>
          <a:p>
            <a:r>
              <a:rPr lang="en-US" b="1" i="0" u="sng" dirty="0">
                <a:solidFill>
                  <a:srgbClr val="6B1B2B"/>
                </a:solidFill>
                <a:effectLst/>
                <a:hlinkClick r:id="rId6"/>
              </a:rPr>
              <a:t>Proposal Preparation and Submission Page</a:t>
            </a:r>
            <a:r>
              <a:rPr lang="en-US" b="1" i="0" dirty="0">
                <a:solidFill>
                  <a:srgbClr val="222222"/>
                </a:solidFill>
                <a:effectLst/>
              </a:rPr>
              <a:t>:</a:t>
            </a:r>
            <a:r>
              <a:rPr lang="en-US" b="0" i="0" dirty="0">
                <a:solidFill>
                  <a:srgbClr val="222222"/>
                </a:solidFill>
                <a:effectLst/>
              </a:rPr>
              <a:t> Video tutorials, FAQs, and how-to guides</a:t>
            </a:r>
          </a:p>
          <a:p>
            <a:r>
              <a:rPr lang="en-US" b="1" i="0" u="sng" dirty="0">
                <a:solidFill>
                  <a:srgbClr val="6B1B2B"/>
                </a:solidFill>
                <a:effectLst/>
                <a:hlinkClick r:id="rId7"/>
              </a:rPr>
              <a:t>Access Share</a:t>
            </a:r>
            <a:r>
              <a:rPr lang="en-US" b="1" i="0" dirty="0">
                <a:solidFill>
                  <a:srgbClr val="222222"/>
                </a:solidFill>
                <a:effectLst/>
              </a:rPr>
              <a:t>:</a:t>
            </a:r>
            <a:r>
              <a:rPr lang="en-US" b="0" i="0" dirty="0">
                <a:solidFill>
                  <a:srgbClr val="222222"/>
                </a:solidFill>
                <a:effectLst/>
              </a:rPr>
              <a:t> Learn how to give OSP administrative access.</a:t>
            </a:r>
          </a:p>
          <a:p>
            <a:r>
              <a:rPr lang="en-US" b="1" i="0" u="sng" dirty="0">
                <a:solidFill>
                  <a:srgbClr val="6B1B2B"/>
                </a:solidFill>
                <a:effectLst/>
                <a:hlinkClick r:id="rId8"/>
              </a:rPr>
              <a:t>FAQ</a:t>
            </a:r>
            <a:r>
              <a:rPr lang="en-US" b="1" i="0" u="sng" dirty="0">
                <a:solidFill>
                  <a:srgbClr val="6B1B2B"/>
                </a:solidFill>
                <a:effectLst/>
              </a:rPr>
              <a:t>s</a:t>
            </a:r>
            <a:r>
              <a:rPr lang="en-US" b="1" i="0" dirty="0">
                <a:solidFill>
                  <a:srgbClr val="222222"/>
                </a:solidFill>
                <a:effectLst/>
              </a:rPr>
              <a:t>: </a:t>
            </a:r>
            <a:r>
              <a:rPr lang="en-US" i="0" dirty="0">
                <a:solidFill>
                  <a:srgbClr val="222222"/>
                </a:solidFill>
                <a:effectLst/>
              </a:rPr>
              <a:t>F</a:t>
            </a:r>
            <a:r>
              <a:rPr lang="en-US" b="0" i="0" dirty="0">
                <a:solidFill>
                  <a:srgbClr val="222222"/>
                </a:solidFill>
                <a:effectLst/>
              </a:rPr>
              <a:t>requently asked questions NSF </a:t>
            </a:r>
            <a:r>
              <a:rPr lang="en-US" dirty="0">
                <a:solidFill>
                  <a:srgbClr val="222222"/>
                </a:solidFill>
              </a:rPr>
              <a:t>P</a:t>
            </a:r>
            <a:r>
              <a:rPr lang="en-US" b="0" i="0" dirty="0">
                <a:solidFill>
                  <a:srgbClr val="222222"/>
                </a:solidFill>
                <a:effectLst/>
              </a:rPr>
              <a:t>owerPoint </a:t>
            </a:r>
            <a:endParaRPr lang="en-US" dirty="0"/>
          </a:p>
        </p:txBody>
      </p:sp>
    </p:spTree>
    <p:extLst>
      <p:ext uri="{BB962C8B-B14F-4D97-AF65-F5344CB8AC3E}">
        <p14:creationId xmlns:p14="http://schemas.microsoft.com/office/powerpoint/2010/main" val="39435878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846E-E2DA-EB3F-88B3-2E332E5C8AF2}"/>
              </a:ext>
            </a:extLst>
          </p:cNvPr>
          <p:cNvSpPr>
            <a:spLocks noGrp="1"/>
          </p:cNvSpPr>
          <p:nvPr>
            <p:ph type="title"/>
          </p:nvPr>
        </p:nvSpPr>
        <p:spPr/>
        <p:txBody>
          <a:bodyPr/>
          <a:lstStyle/>
          <a:p>
            <a:r>
              <a:rPr lang="en-US" dirty="0"/>
              <a:t>Proposal Development</a:t>
            </a:r>
          </a:p>
        </p:txBody>
      </p:sp>
      <p:sp>
        <p:nvSpPr>
          <p:cNvPr id="3" name="Content Placeholder 2">
            <a:extLst>
              <a:ext uri="{FF2B5EF4-FFF2-40B4-BE49-F238E27FC236}">
                <a16:creationId xmlns:a16="http://schemas.microsoft.com/office/drawing/2014/main" id="{B4C026A4-B005-08CD-92A6-E6F7B27C6DC6}"/>
              </a:ext>
            </a:extLst>
          </p:cNvPr>
          <p:cNvSpPr>
            <a:spLocks noGrp="1"/>
          </p:cNvSpPr>
          <p:nvPr>
            <p:ph idx="1"/>
          </p:nvPr>
        </p:nvSpPr>
        <p:spPr/>
        <p:txBody>
          <a:bodyPr/>
          <a:lstStyle/>
          <a:p>
            <a:pPr algn="l">
              <a:buFont typeface="Arial" panose="020B0604020202020204" pitchFamily="34" charset="0"/>
              <a:buChar char="•"/>
            </a:pPr>
            <a:r>
              <a:rPr lang="en-US" b="1" i="0" u="sng" dirty="0">
                <a:solidFill>
                  <a:srgbClr val="6B1B2B"/>
                </a:solidFill>
                <a:effectLst/>
                <a:hlinkClick r:id="rId2"/>
              </a:rPr>
              <a:t>Proposal &amp; Award Policies and Procedures 23-1 </a:t>
            </a:r>
            <a:r>
              <a:rPr lang="en-US" b="0" i="0" dirty="0">
                <a:solidFill>
                  <a:srgbClr val="222222"/>
                </a:solidFill>
                <a:effectLst/>
              </a:rPr>
              <a:t>(Effective Date: January 30, 2023)</a:t>
            </a:r>
          </a:p>
          <a:p>
            <a:pPr algn="l">
              <a:buFont typeface="Arial" panose="020B0604020202020204" pitchFamily="34" charset="0"/>
              <a:buChar char="•"/>
            </a:pPr>
            <a:r>
              <a:rPr lang="en-US" b="1" i="0" u="sng" dirty="0">
                <a:solidFill>
                  <a:srgbClr val="6B1B2B"/>
                </a:solidFill>
                <a:effectLst/>
                <a:hlinkClick r:id="rId3"/>
              </a:rPr>
              <a:t>NSF FAQs</a:t>
            </a:r>
            <a:r>
              <a:rPr lang="en-US" b="1" i="0" dirty="0">
                <a:solidFill>
                  <a:srgbClr val="222222"/>
                </a:solidFill>
                <a:effectLst/>
              </a:rPr>
              <a:t> </a:t>
            </a:r>
            <a:r>
              <a:rPr lang="en-US" b="0" i="0" dirty="0">
                <a:solidFill>
                  <a:srgbClr val="222222"/>
                </a:solidFill>
                <a:effectLst/>
              </a:rPr>
              <a:t>(Effective Date: January 30, 2023)</a:t>
            </a:r>
          </a:p>
          <a:p>
            <a:pPr>
              <a:buFont typeface="Arial" panose="020B0604020202020204" pitchFamily="34" charset="0"/>
              <a:buChar char="•"/>
            </a:pPr>
            <a:r>
              <a:rPr lang="en-US" b="1" i="0" dirty="0">
                <a:solidFill>
                  <a:srgbClr val="1B1B1B"/>
                </a:solidFill>
                <a:effectLst/>
                <a:hlinkClick r:id="rId4"/>
              </a:rPr>
              <a:t>Preparing Your Proposal</a:t>
            </a:r>
            <a:endParaRPr lang="en-US" b="1" i="0" dirty="0">
              <a:solidFill>
                <a:srgbClr val="1B1B1B"/>
              </a:solidFill>
              <a:effectLst/>
            </a:endParaRPr>
          </a:p>
        </p:txBody>
      </p:sp>
    </p:spTree>
    <p:extLst>
      <p:ext uri="{BB962C8B-B14F-4D97-AF65-F5344CB8AC3E}">
        <p14:creationId xmlns:p14="http://schemas.microsoft.com/office/powerpoint/2010/main" val="1897363410"/>
      </p:ext>
    </p:extLst>
  </p:cSld>
  <p:clrMapOvr>
    <a:masterClrMapping/>
  </p:clrMapOvr>
</p:sld>
</file>

<file path=ppt/theme/theme1.xml><?xml version="1.0" encoding="utf-8"?>
<a:theme xmlns:a="http://schemas.openxmlformats.org/drawingml/2006/main" name="MSU_Maroon&amp;Grey">
  <a:themeElements>
    <a:clrScheme name="MSU Colors">
      <a:dk1>
        <a:srgbClr val="000000"/>
      </a:dk1>
      <a:lt1>
        <a:srgbClr val="FFFFFF"/>
      </a:lt1>
      <a:dk2>
        <a:srgbClr val="5D1724"/>
      </a:dk2>
      <a:lt2>
        <a:srgbClr val="E2E4DB"/>
      </a:lt2>
      <a:accent1>
        <a:srgbClr val="5E091A"/>
      </a:accent1>
      <a:accent2>
        <a:srgbClr val="410611"/>
      </a:accent2>
      <a:accent3>
        <a:srgbClr val="545651"/>
      </a:accent3>
      <a:accent4>
        <a:srgbClr val="848780"/>
      </a:accent4>
      <a:accent5>
        <a:srgbClr val="B9BDB3"/>
      </a:accent5>
      <a:accent6>
        <a:srgbClr val="890C25"/>
      </a:accent6>
      <a:hlink>
        <a:srgbClr val="890C25"/>
      </a:hlink>
      <a:folHlink>
        <a:srgbClr val="890C25"/>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MSU_Maroon&amp;Grey.thmx</Template>
  <TotalTime>574</TotalTime>
  <Words>762</Words>
  <Application>Microsoft Office PowerPoint</Application>
  <PresentationFormat>On-screen Show (4:3)</PresentationFormat>
  <Paragraphs>64</Paragraphs>
  <Slides>10</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Century Gothic</vt:lpstr>
      <vt:lpstr>Open Sans</vt:lpstr>
      <vt:lpstr>Palatino Linotype</vt:lpstr>
      <vt:lpstr>MSU_Maroon&amp;Grey</vt:lpstr>
      <vt:lpstr>NSF Resources: Tips and Tricks</vt:lpstr>
      <vt:lpstr>How NSF announces funding opportunities</vt:lpstr>
      <vt:lpstr>How to find the right funding opportunity</vt:lpstr>
      <vt:lpstr>How to find the right funding opportunity</vt:lpstr>
      <vt:lpstr>How to find the right funding opportunity</vt:lpstr>
      <vt:lpstr>Resources from NSF</vt:lpstr>
      <vt:lpstr>Resources from NSF</vt:lpstr>
      <vt:lpstr>NSF ID and Research.gov: What you need to know</vt:lpstr>
      <vt:lpstr>Proposal Development</vt:lpstr>
      <vt:lpstr>MSU Resources</vt:lpstr>
    </vt:vector>
  </TitlesOfParts>
  <Company>Mississippi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Rowe</dc:creator>
  <cp:lastModifiedBy>Kealhofer, Sam</cp:lastModifiedBy>
  <cp:revision>63</cp:revision>
  <dcterms:created xsi:type="dcterms:W3CDTF">2015-07-09T18:42:12Z</dcterms:created>
  <dcterms:modified xsi:type="dcterms:W3CDTF">2023-08-28T13:45:18Z</dcterms:modified>
</cp:coreProperties>
</file>