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3" r:id="rId2"/>
    <p:sldId id="274" r:id="rId3"/>
    <p:sldId id="257" r:id="rId4"/>
    <p:sldId id="271" r:id="rId5"/>
    <p:sldId id="258" r:id="rId6"/>
    <p:sldId id="259" r:id="rId7"/>
    <p:sldId id="260" r:id="rId8"/>
    <p:sldId id="261" r:id="rId9"/>
    <p:sldId id="272" r:id="rId10"/>
    <p:sldId id="262" r:id="rId11"/>
    <p:sldId id="265" r:id="rId12"/>
    <p:sldId id="266" r:id="rId13"/>
    <p:sldId id="267" r:id="rId14"/>
    <p:sldId id="268" r:id="rId15"/>
    <p:sldId id="269" r:id="rId16"/>
    <p:sldId id="273" r:id="rId17"/>
    <p:sldId id="270" r:id="rId18"/>
    <p:sldId id="276" r:id="rId19"/>
    <p:sldId id="275" r:id="rId20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2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8220A9-323F-49D0-A6E4-A4D6333CD4E4}" v="18" dt="2023-08-25T20:53:18.5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ssett, Becky" userId="16fd4d7f-5415-4ccd-b490-b07360d823d6" providerId="ADAL" clId="{D68220A9-323F-49D0-A6E4-A4D6333CD4E4}"/>
    <pc:docChg chg="undo custSel addSld delSld modSld sldOrd modNotesMaster">
      <pc:chgData name="Bassett, Becky" userId="16fd4d7f-5415-4ccd-b490-b07360d823d6" providerId="ADAL" clId="{D68220A9-323F-49D0-A6E4-A4D6333CD4E4}" dt="2023-08-25T20:55:58.394" v="1811" actId="1076"/>
      <pc:docMkLst>
        <pc:docMk/>
      </pc:docMkLst>
      <pc:sldChg chg="modSp mod">
        <pc:chgData name="Bassett, Becky" userId="16fd4d7f-5415-4ccd-b490-b07360d823d6" providerId="ADAL" clId="{D68220A9-323F-49D0-A6E4-A4D6333CD4E4}" dt="2023-08-25T18:56:19.646" v="588" actId="255"/>
        <pc:sldMkLst>
          <pc:docMk/>
          <pc:sldMk cId="3277304845" sldId="261"/>
        </pc:sldMkLst>
        <pc:spChg chg="mod">
          <ac:chgData name="Bassett, Becky" userId="16fd4d7f-5415-4ccd-b490-b07360d823d6" providerId="ADAL" clId="{D68220A9-323F-49D0-A6E4-A4D6333CD4E4}" dt="2023-08-25T18:56:19.646" v="588" actId="255"/>
          <ac:spMkLst>
            <pc:docMk/>
            <pc:sldMk cId="3277304845" sldId="261"/>
            <ac:spMk id="3" creationId="{00000000-0000-0000-0000-000000000000}"/>
          </ac:spMkLst>
        </pc:spChg>
      </pc:sldChg>
      <pc:sldChg chg="modSp mod">
        <pc:chgData name="Bassett, Becky" userId="16fd4d7f-5415-4ccd-b490-b07360d823d6" providerId="ADAL" clId="{D68220A9-323F-49D0-A6E4-A4D6333CD4E4}" dt="2023-08-25T20:47:46.392" v="1626"/>
        <pc:sldMkLst>
          <pc:docMk/>
          <pc:sldMk cId="2593546095" sldId="262"/>
        </pc:sldMkLst>
        <pc:spChg chg="mod">
          <ac:chgData name="Bassett, Becky" userId="16fd4d7f-5415-4ccd-b490-b07360d823d6" providerId="ADAL" clId="{D68220A9-323F-49D0-A6E4-A4D6333CD4E4}" dt="2023-08-25T20:47:46.392" v="1626"/>
          <ac:spMkLst>
            <pc:docMk/>
            <pc:sldMk cId="2593546095" sldId="262"/>
            <ac:spMk id="2" creationId="{00000000-0000-0000-0000-000000000000}"/>
          </ac:spMkLst>
        </pc:spChg>
      </pc:sldChg>
      <pc:sldChg chg="modSp del mod">
        <pc:chgData name="Bassett, Becky" userId="16fd4d7f-5415-4ccd-b490-b07360d823d6" providerId="ADAL" clId="{D68220A9-323F-49D0-A6E4-A4D6333CD4E4}" dt="2023-08-25T19:58:59.899" v="1195" actId="2696"/>
        <pc:sldMkLst>
          <pc:docMk/>
          <pc:sldMk cId="263166522" sldId="264"/>
        </pc:sldMkLst>
        <pc:spChg chg="mod">
          <ac:chgData name="Bassett, Becky" userId="16fd4d7f-5415-4ccd-b490-b07360d823d6" providerId="ADAL" clId="{D68220A9-323F-49D0-A6E4-A4D6333CD4E4}" dt="2023-08-25T19:39:25.637" v="917" actId="20577"/>
          <ac:spMkLst>
            <pc:docMk/>
            <pc:sldMk cId="263166522" sldId="264"/>
            <ac:spMk id="3" creationId="{FC54BE91-2F43-C53D-E985-764D38AB2333}"/>
          </ac:spMkLst>
        </pc:spChg>
      </pc:sldChg>
      <pc:sldChg chg="modSp mod">
        <pc:chgData name="Bassett, Becky" userId="16fd4d7f-5415-4ccd-b490-b07360d823d6" providerId="ADAL" clId="{D68220A9-323F-49D0-A6E4-A4D6333CD4E4}" dt="2023-08-25T20:47:51.345" v="1627"/>
        <pc:sldMkLst>
          <pc:docMk/>
          <pc:sldMk cId="654064017" sldId="265"/>
        </pc:sldMkLst>
        <pc:spChg chg="mod">
          <ac:chgData name="Bassett, Becky" userId="16fd4d7f-5415-4ccd-b490-b07360d823d6" providerId="ADAL" clId="{D68220A9-323F-49D0-A6E4-A4D6333CD4E4}" dt="2023-08-25T20:47:51.345" v="1627"/>
          <ac:spMkLst>
            <pc:docMk/>
            <pc:sldMk cId="654064017" sldId="265"/>
            <ac:spMk id="2" creationId="{08F1E6E4-1FD1-60DF-4771-9B6D0237A275}"/>
          </ac:spMkLst>
        </pc:spChg>
      </pc:sldChg>
      <pc:sldChg chg="modSp mod">
        <pc:chgData name="Bassett, Becky" userId="16fd4d7f-5415-4ccd-b490-b07360d823d6" providerId="ADAL" clId="{D68220A9-323F-49D0-A6E4-A4D6333CD4E4}" dt="2023-08-25T20:47:57.569" v="1628"/>
        <pc:sldMkLst>
          <pc:docMk/>
          <pc:sldMk cId="2570516890" sldId="266"/>
        </pc:sldMkLst>
        <pc:spChg chg="mod">
          <ac:chgData name="Bassett, Becky" userId="16fd4d7f-5415-4ccd-b490-b07360d823d6" providerId="ADAL" clId="{D68220A9-323F-49D0-A6E4-A4D6333CD4E4}" dt="2023-08-25T20:47:57.569" v="1628"/>
          <ac:spMkLst>
            <pc:docMk/>
            <pc:sldMk cId="2570516890" sldId="266"/>
            <ac:spMk id="2" creationId="{1A066458-BAF0-73EA-518B-E1A237A59367}"/>
          </ac:spMkLst>
        </pc:spChg>
      </pc:sldChg>
      <pc:sldChg chg="modSp mod">
        <pc:chgData name="Bassett, Becky" userId="16fd4d7f-5415-4ccd-b490-b07360d823d6" providerId="ADAL" clId="{D68220A9-323F-49D0-A6E4-A4D6333CD4E4}" dt="2023-08-25T20:48:00.658" v="1629"/>
        <pc:sldMkLst>
          <pc:docMk/>
          <pc:sldMk cId="940110071" sldId="267"/>
        </pc:sldMkLst>
        <pc:spChg chg="mod">
          <ac:chgData name="Bassett, Becky" userId="16fd4d7f-5415-4ccd-b490-b07360d823d6" providerId="ADAL" clId="{D68220A9-323F-49D0-A6E4-A4D6333CD4E4}" dt="2023-08-25T20:48:00.658" v="1629"/>
          <ac:spMkLst>
            <pc:docMk/>
            <pc:sldMk cId="940110071" sldId="267"/>
            <ac:spMk id="2" creationId="{81CD89A9-BC1C-649D-1516-D87406642591}"/>
          </ac:spMkLst>
        </pc:spChg>
      </pc:sldChg>
      <pc:sldChg chg="modSp mod">
        <pc:chgData name="Bassett, Becky" userId="16fd4d7f-5415-4ccd-b490-b07360d823d6" providerId="ADAL" clId="{D68220A9-323F-49D0-A6E4-A4D6333CD4E4}" dt="2023-08-25T20:48:24.173" v="1633" actId="1076"/>
        <pc:sldMkLst>
          <pc:docMk/>
          <pc:sldMk cId="4087171056" sldId="268"/>
        </pc:sldMkLst>
        <pc:spChg chg="mod">
          <ac:chgData name="Bassett, Becky" userId="16fd4d7f-5415-4ccd-b490-b07360d823d6" providerId="ADAL" clId="{D68220A9-323F-49D0-A6E4-A4D6333CD4E4}" dt="2023-08-25T20:48:24.173" v="1633" actId="1076"/>
          <ac:spMkLst>
            <pc:docMk/>
            <pc:sldMk cId="4087171056" sldId="268"/>
            <ac:spMk id="2" creationId="{94169FBA-C9B5-12D8-896E-E04F917D5C3A}"/>
          </ac:spMkLst>
        </pc:spChg>
        <pc:spChg chg="mod">
          <ac:chgData name="Bassett, Becky" userId="16fd4d7f-5415-4ccd-b490-b07360d823d6" providerId="ADAL" clId="{D68220A9-323F-49D0-A6E4-A4D6333CD4E4}" dt="2023-08-25T20:48:18.486" v="1632" actId="14100"/>
          <ac:spMkLst>
            <pc:docMk/>
            <pc:sldMk cId="4087171056" sldId="268"/>
            <ac:spMk id="3" creationId="{4DBCCE4F-8A1D-A970-3749-608DD3198744}"/>
          </ac:spMkLst>
        </pc:spChg>
      </pc:sldChg>
      <pc:sldChg chg="modSp mod">
        <pc:chgData name="Bassett, Becky" userId="16fd4d7f-5415-4ccd-b490-b07360d823d6" providerId="ADAL" clId="{D68220A9-323F-49D0-A6E4-A4D6333CD4E4}" dt="2023-08-25T20:48:10.506" v="1631"/>
        <pc:sldMkLst>
          <pc:docMk/>
          <pc:sldMk cId="457190572" sldId="269"/>
        </pc:sldMkLst>
        <pc:spChg chg="mod">
          <ac:chgData name="Bassett, Becky" userId="16fd4d7f-5415-4ccd-b490-b07360d823d6" providerId="ADAL" clId="{D68220A9-323F-49D0-A6E4-A4D6333CD4E4}" dt="2023-08-25T20:48:10.506" v="1631"/>
          <ac:spMkLst>
            <pc:docMk/>
            <pc:sldMk cId="457190572" sldId="269"/>
            <ac:spMk id="2" creationId="{B6D62FD3-966A-647A-F985-50FF6B84D10E}"/>
          </ac:spMkLst>
        </pc:spChg>
      </pc:sldChg>
      <pc:sldChg chg="modSp new mod">
        <pc:chgData name="Bassett, Becky" userId="16fd4d7f-5415-4ccd-b490-b07360d823d6" providerId="ADAL" clId="{D68220A9-323F-49D0-A6E4-A4D6333CD4E4}" dt="2023-08-25T20:55:58.394" v="1811" actId="1076"/>
        <pc:sldMkLst>
          <pc:docMk/>
          <pc:sldMk cId="2879647080" sldId="270"/>
        </pc:sldMkLst>
        <pc:spChg chg="mod">
          <ac:chgData name="Bassett, Becky" userId="16fd4d7f-5415-4ccd-b490-b07360d823d6" providerId="ADAL" clId="{D68220A9-323F-49D0-A6E4-A4D6333CD4E4}" dt="2023-08-25T20:55:52.228" v="1810" actId="20577"/>
          <ac:spMkLst>
            <pc:docMk/>
            <pc:sldMk cId="2879647080" sldId="270"/>
            <ac:spMk id="2" creationId="{B5A46BD2-78B6-1BBA-D2C3-11F913F9612A}"/>
          </ac:spMkLst>
        </pc:spChg>
        <pc:spChg chg="mod">
          <ac:chgData name="Bassett, Becky" userId="16fd4d7f-5415-4ccd-b490-b07360d823d6" providerId="ADAL" clId="{D68220A9-323F-49D0-A6E4-A4D6333CD4E4}" dt="2023-08-25T20:55:58.394" v="1811" actId="1076"/>
          <ac:spMkLst>
            <pc:docMk/>
            <pc:sldMk cId="2879647080" sldId="270"/>
            <ac:spMk id="3" creationId="{6373A5AF-E147-9418-0DB7-6E1F1DA50F42}"/>
          </ac:spMkLst>
        </pc:spChg>
      </pc:sldChg>
      <pc:sldChg chg="modSp new mod ord">
        <pc:chgData name="Bassett, Becky" userId="16fd4d7f-5415-4ccd-b490-b07360d823d6" providerId="ADAL" clId="{D68220A9-323F-49D0-A6E4-A4D6333CD4E4}" dt="2023-08-25T19:59:37.760" v="1208" actId="20577"/>
        <pc:sldMkLst>
          <pc:docMk/>
          <pc:sldMk cId="3975932576" sldId="271"/>
        </pc:sldMkLst>
        <pc:spChg chg="mod">
          <ac:chgData name="Bassett, Becky" userId="16fd4d7f-5415-4ccd-b490-b07360d823d6" providerId="ADAL" clId="{D68220A9-323F-49D0-A6E4-A4D6333CD4E4}" dt="2023-08-25T19:59:37.760" v="1208" actId="20577"/>
          <ac:spMkLst>
            <pc:docMk/>
            <pc:sldMk cId="3975932576" sldId="271"/>
            <ac:spMk id="2" creationId="{96155A1C-7C7F-AD30-FE2F-CCDA1E8FAF08}"/>
          </ac:spMkLst>
        </pc:spChg>
        <pc:spChg chg="mod">
          <ac:chgData name="Bassett, Becky" userId="16fd4d7f-5415-4ccd-b490-b07360d823d6" providerId="ADAL" clId="{D68220A9-323F-49D0-A6E4-A4D6333CD4E4}" dt="2023-08-23T15:52:32.210" v="440" actId="20577"/>
          <ac:spMkLst>
            <pc:docMk/>
            <pc:sldMk cId="3975932576" sldId="271"/>
            <ac:spMk id="3" creationId="{2A139CED-8E00-C66D-FF5C-A3AD9D885139}"/>
          </ac:spMkLst>
        </pc:spChg>
      </pc:sldChg>
      <pc:sldChg chg="addSp modSp new mod">
        <pc:chgData name="Bassett, Becky" userId="16fd4d7f-5415-4ccd-b490-b07360d823d6" providerId="ADAL" clId="{D68220A9-323F-49D0-A6E4-A4D6333CD4E4}" dt="2023-08-25T19:42:00.628" v="957" actId="255"/>
        <pc:sldMkLst>
          <pc:docMk/>
          <pc:sldMk cId="2307915594" sldId="272"/>
        </pc:sldMkLst>
        <pc:spChg chg="mod">
          <ac:chgData name="Bassett, Becky" userId="16fd4d7f-5415-4ccd-b490-b07360d823d6" providerId="ADAL" clId="{D68220A9-323F-49D0-A6E4-A4D6333CD4E4}" dt="2023-08-25T18:56:43.605" v="590"/>
          <ac:spMkLst>
            <pc:docMk/>
            <pc:sldMk cId="2307915594" sldId="272"/>
            <ac:spMk id="2" creationId="{6A42F78A-2BB7-C474-641E-0C161DFB0FB6}"/>
          </ac:spMkLst>
        </pc:spChg>
        <pc:spChg chg="mod">
          <ac:chgData name="Bassett, Becky" userId="16fd4d7f-5415-4ccd-b490-b07360d823d6" providerId="ADAL" clId="{D68220A9-323F-49D0-A6E4-A4D6333CD4E4}" dt="2023-08-25T19:42:00.628" v="957" actId="255"/>
          <ac:spMkLst>
            <pc:docMk/>
            <pc:sldMk cId="2307915594" sldId="272"/>
            <ac:spMk id="3" creationId="{8312B6C9-DFEB-3462-17D2-A98BD6C2909F}"/>
          </ac:spMkLst>
        </pc:spChg>
        <pc:picChg chg="add mod">
          <ac:chgData name="Bassett, Becky" userId="16fd4d7f-5415-4ccd-b490-b07360d823d6" providerId="ADAL" clId="{D68220A9-323F-49D0-A6E4-A4D6333CD4E4}" dt="2023-08-25T19:01:41.661" v="747" actId="14100"/>
          <ac:picMkLst>
            <pc:docMk/>
            <pc:sldMk cId="2307915594" sldId="272"/>
            <ac:picMk id="5" creationId="{3A7EBE2C-21E5-4A42-AC9C-64BA635B7617}"/>
          </ac:picMkLst>
        </pc:picChg>
      </pc:sldChg>
      <pc:sldChg chg="modSp new mod">
        <pc:chgData name="Bassett, Becky" userId="16fd4d7f-5415-4ccd-b490-b07360d823d6" providerId="ADAL" clId="{D68220A9-323F-49D0-A6E4-A4D6333CD4E4}" dt="2023-08-25T20:48:34.418" v="1634"/>
        <pc:sldMkLst>
          <pc:docMk/>
          <pc:sldMk cId="873308191" sldId="273"/>
        </pc:sldMkLst>
        <pc:spChg chg="mod">
          <ac:chgData name="Bassett, Becky" userId="16fd4d7f-5415-4ccd-b490-b07360d823d6" providerId="ADAL" clId="{D68220A9-323F-49D0-A6E4-A4D6333CD4E4}" dt="2023-08-25T20:48:34.418" v="1634"/>
          <ac:spMkLst>
            <pc:docMk/>
            <pc:sldMk cId="873308191" sldId="273"/>
            <ac:spMk id="2" creationId="{E0BDF5D4-F398-3C1A-9FF1-67C48DB74ED9}"/>
          </ac:spMkLst>
        </pc:spChg>
        <pc:spChg chg="mod">
          <ac:chgData name="Bassett, Becky" userId="16fd4d7f-5415-4ccd-b490-b07360d823d6" providerId="ADAL" clId="{D68220A9-323F-49D0-A6E4-A4D6333CD4E4}" dt="2023-08-25T19:56:42.716" v="1184" actId="20577"/>
          <ac:spMkLst>
            <pc:docMk/>
            <pc:sldMk cId="873308191" sldId="273"/>
            <ac:spMk id="3" creationId="{148FBD06-68D9-7E8B-12F6-904B87ADABD6}"/>
          </ac:spMkLst>
        </pc:spChg>
      </pc:sldChg>
      <pc:sldChg chg="modSp new mod">
        <pc:chgData name="Bassett, Becky" userId="16fd4d7f-5415-4ccd-b490-b07360d823d6" providerId="ADAL" clId="{D68220A9-323F-49D0-A6E4-A4D6333CD4E4}" dt="2023-08-25T20:02:30.350" v="1215" actId="20577"/>
        <pc:sldMkLst>
          <pc:docMk/>
          <pc:sldMk cId="1633383812" sldId="274"/>
        </pc:sldMkLst>
        <pc:spChg chg="mod">
          <ac:chgData name="Bassett, Becky" userId="16fd4d7f-5415-4ccd-b490-b07360d823d6" providerId="ADAL" clId="{D68220A9-323F-49D0-A6E4-A4D6333CD4E4}" dt="2023-08-25T20:02:15.080" v="1213" actId="6549"/>
          <ac:spMkLst>
            <pc:docMk/>
            <pc:sldMk cId="1633383812" sldId="274"/>
            <ac:spMk id="2" creationId="{F1399C4C-94C8-D191-1517-DFC9A9E2F473}"/>
          </ac:spMkLst>
        </pc:spChg>
        <pc:spChg chg="mod">
          <ac:chgData name="Bassett, Becky" userId="16fd4d7f-5415-4ccd-b490-b07360d823d6" providerId="ADAL" clId="{D68220A9-323F-49D0-A6E4-A4D6333CD4E4}" dt="2023-08-25T20:02:30.350" v="1215" actId="20577"/>
          <ac:spMkLst>
            <pc:docMk/>
            <pc:sldMk cId="1633383812" sldId="274"/>
            <ac:spMk id="3" creationId="{311DC8FE-2EF4-0542-12B1-4AD952F9203A}"/>
          </ac:spMkLst>
        </pc:spChg>
      </pc:sldChg>
      <pc:sldChg chg="modSp new mod">
        <pc:chgData name="Bassett, Becky" userId="16fd4d7f-5415-4ccd-b490-b07360d823d6" providerId="ADAL" clId="{D68220A9-323F-49D0-A6E4-A4D6333CD4E4}" dt="2023-08-25T20:45:09.498" v="1625" actId="20577"/>
        <pc:sldMkLst>
          <pc:docMk/>
          <pc:sldMk cId="4132806605" sldId="275"/>
        </pc:sldMkLst>
        <pc:spChg chg="mod">
          <ac:chgData name="Bassett, Becky" userId="16fd4d7f-5415-4ccd-b490-b07360d823d6" providerId="ADAL" clId="{D68220A9-323F-49D0-A6E4-A4D6333CD4E4}" dt="2023-08-25T20:37:50.981" v="1255" actId="20577"/>
          <ac:spMkLst>
            <pc:docMk/>
            <pc:sldMk cId="4132806605" sldId="275"/>
            <ac:spMk id="2" creationId="{63E37EDB-3A0F-C00E-2570-813E63B8D715}"/>
          </ac:spMkLst>
        </pc:spChg>
        <pc:spChg chg="mod">
          <ac:chgData name="Bassett, Becky" userId="16fd4d7f-5415-4ccd-b490-b07360d823d6" providerId="ADAL" clId="{D68220A9-323F-49D0-A6E4-A4D6333CD4E4}" dt="2023-08-25T20:45:09.498" v="1625" actId="20577"/>
          <ac:spMkLst>
            <pc:docMk/>
            <pc:sldMk cId="4132806605" sldId="275"/>
            <ac:spMk id="3" creationId="{C346FA48-3B04-3A13-912B-A56171FA8EF3}"/>
          </ac:spMkLst>
        </pc:spChg>
      </pc:sldChg>
      <pc:sldChg chg="modSp new mod">
        <pc:chgData name="Bassett, Becky" userId="16fd4d7f-5415-4ccd-b490-b07360d823d6" providerId="ADAL" clId="{D68220A9-323F-49D0-A6E4-A4D6333CD4E4}" dt="2023-08-25T20:53:52.248" v="1781" actId="14100"/>
        <pc:sldMkLst>
          <pc:docMk/>
          <pc:sldMk cId="3179854078" sldId="276"/>
        </pc:sldMkLst>
        <pc:spChg chg="mod">
          <ac:chgData name="Bassett, Becky" userId="16fd4d7f-5415-4ccd-b490-b07360d823d6" providerId="ADAL" clId="{D68220A9-323F-49D0-A6E4-A4D6333CD4E4}" dt="2023-08-25T20:49:36.464" v="1680" actId="20577"/>
          <ac:spMkLst>
            <pc:docMk/>
            <pc:sldMk cId="3179854078" sldId="276"/>
            <ac:spMk id="2" creationId="{DCA6CD69-957C-3A1C-F8BE-3104AEEB2104}"/>
          </ac:spMkLst>
        </pc:spChg>
        <pc:spChg chg="mod">
          <ac:chgData name="Bassett, Becky" userId="16fd4d7f-5415-4ccd-b490-b07360d823d6" providerId="ADAL" clId="{D68220A9-323F-49D0-A6E4-A4D6333CD4E4}" dt="2023-08-25T20:53:52.248" v="1781" actId="14100"/>
          <ac:spMkLst>
            <pc:docMk/>
            <pc:sldMk cId="3179854078" sldId="276"/>
            <ac:spMk id="3" creationId="{F256096B-3D34-DDA7-528A-2FB5CE00DE1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7BFAE89-D9A0-4581-9638-D8A8C1F6E599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99361AED-522D-4957-BE74-F7B7C28EC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345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F7FBDC-BAFD-4850-9DB9-56A87E164EA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3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NSF awards</a:t>
            </a:r>
            <a:r>
              <a:rPr lang="en-US" baseline="0" dirty="0"/>
              <a:t> are among the most prestigious. </a:t>
            </a:r>
          </a:p>
          <a:p>
            <a:r>
              <a:rPr lang="en-US" baseline="0" dirty="0"/>
              <a:t>NSF v. NIH – NIH funds health and medical via PHS programs. NSF focused on BASIC RESEARCH.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F7FBDC-BAFD-4850-9DB9-56A87E164EA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30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MSU’s numbers here… (Steph)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F7FBDC-BAFD-4850-9DB9-56A87E164EA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2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F7FBDC-BAFD-4850-9DB9-56A87E164EA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885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Pre- and Post-Award Bible!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F7FBDC-BAFD-4850-9DB9-56A87E164EA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5264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F7FBDC-BAFD-4850-9DB9-56A87E164EA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96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2969-5505-470B-BE02-AEC20DF82090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0589-510E-420B-9A5C-FE6A05641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9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2969-5505-470B-BE02-AEC20DF82090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0589-510E-420B-9A5C-FE6A05641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9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2969-5505-470B-BE02-AEC20DF82090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0589-510E-420B-9A5C-FE6A05641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8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2969-5505-470B-BE02-AEC20DF82090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0589-510E-420B-9A5C-FE6A05641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989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2969-5505-470B-BE02-AEC20DF82090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0589-510E-420B-9A5C-FE6A05641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675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2969-5505-470B-BE02-AEC20DF82090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0589-510E-420B-9A5C-FE6A05641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071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2969-5505-470B-BE02-AEC20DF82090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0589-510E-420B-9A5C-FE6A05641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1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2969-5505-470B-BE02-AEC20DF82090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0589-510E-420B-9A5C-FE6A05641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9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2969-5505-470B-BE02-AEC20DF82090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0589-510E-420B-9A5C-FE6A05641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94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2969-5505-470B-BE02-AEC20DF82090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0589-510E-420B-9A5C-FE6A05641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69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2969-5505-470B-BE02-AEC20DF82090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0589-510E-420B-9A5C-FE6A05641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562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F2969-5505-470B-BE02-AEC20DF82090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50589-510E-420B-9A5C-FE6A05641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16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sciencv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rc.msstate.edu/compliance/rcr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baam.nsf.gov/s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kmcneel@osp.msstate.edu" TargetMode="External"/><Relationship Id="rId2" Type="http://schemas.openxmlformats.org/officeDocument/2006/relationships/hyperlink" Target="mailto:bbassett@osp.msstate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sherrod@osp.msstate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ew.nsf.gov/policies/pappg/23-1/summary-changes" TargetMode="External"/><Relationship Id="rId2" Type="http://schemas.openxmlformats.org/officeDocument/2006/relationships/hyperlink" Target="https://new.nsf.gov/policies/pap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0468"/>
            <a:ext cx="10515600" cy="42064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>
                <a:solidFill>
                  <a:srgbClr val="822433"/>
                </a:solidFill>
                <a:latin typeface="Aptos Display" panose="020B0004020202020204" pitchFamily="34" charset="0"/>
                <a:cs typeface="Calibri Light" panose="020F0302020204030204" pitchFamily="34" charset="0"/>
              </a:rPr>
              <a:t>National Science Foundation</a:t>
            </a:r>
          </a:p>
          <a:p>
            <a:pPr marL="0" indent="0" algn="ctr">
              <a:buNone/>
            </a:pPr>
            <a:r>
              <a:rPr lang="en-US" sz="6000" dirty="0">
                <a:solidFill>
                  <a:srgbClr val="822433"/>
                </a:solidFill>
                <a:latin typeface="Aptos Display" panose="020B0004020202020204" pitchFamily="34" charset="0"/>
                <a:cs typeface="Calibri Light" panose="020F0302020204030204" pitchFamily="34" charset="0"/>
              </a:rPr>
              <a:t>Policy and Procedure Updates</a:t>
            </a:r>
          </a:p>
          <a:p>
            <a:pPr marL="0" indent="0" algn="ctr">
              <a:buNone/>
            </a:pPr>
            <a:r>
              <a:rPr lang="en-US" sz="6000" dirty="0">
                <a:solidFill>
                  <a:srgbClr val="822433"/>
                </a:solidFill>
                <a:latin typeface="Aptos Display" panose="020B0004020202020204" pitchFamily="34" charset="0"/>
                <a:cs typeface="Calibri Light" panose="020F0302020204030204" pitchFamily="34" charset="0"/>
              </a:rPr>
              <a:t>&amp; Administrative Topics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068946" y="1558344"/>
            <a:ext cx="10058400" cy="0"/>
          </a:xfrm>
          <a:prstGeom prst="line">
            <a:avLst/>
          </a:prstGeom>
          <a:ln w="38100">
            <a:solidFill>
              <a:srgbClr val="8224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785" y="5007690"/>
            <a:ext cx="10077561" cy="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005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77735"/>
            <a:ext cx="10591800" cy="1325563"/>
          </a:xfrm>
        </p:spPr>
        <p:txBody>
          <a:bodyPr>
            <a:normAutofit/>
          </a:bodyPr>
          <a:lstStyle/>
          <a:p>
            <a:r>
              <a:rPr kumimoji="0" lang="en-US" sz="3700" b="0" i="0" u="none" strike="noStrike" kern="1200" cap="none" spc="0" normalizeH="0" baseline="0" noProof="0" dirty="0">
                <a:ln>
                  <a:noFill/>
                </a:ln>
                <a:solidFill>
                  <a:srgbClr val="822433"/>
                </a:solidFill>
                <a:effectLst/>
                <a:uLnTx/>
                <a:uFillTx/>
                <a:latin typeface="Aptos Display" panose="020B0004020202020204" pitchFamily="34" charset="0"/>
                <a:ea typeface="+mj-ea"/>
                <a:cs typeface="+mj-cs"/>
              </a:rPr>
              <a:t>PAPPG (NSF 23-1): </a:t>
            </a:r>
            <a:r>
              <a:rPr lang="en-US" sz="3700" dirty="0">
                <a:solidFill>
                  <a:srgbClr val="822433"/>
                </a:solidFill>
                <a:latin typeface="Aptos Display" panose="020B0004020202020204" pitchFamily="34" charset="0"/>
              </a:rPr>
              <a:t>Revisions to the Biographical Sketch and Current and Pending (Other)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350" y="2276385"/>
            <a:ext cx="8853958" cy="3286215"/>
          </a:xfrm>
        </p:spPr>
        <p:txBody>
          <a:bodyPr>
            <a:normAutofit/>
          </a:bodyPr>
          <a:lstStyle/>
          <a:p>
            <a:pPr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ptos Display" panose="020B0004020202020204" pitchFamily="34" charset="0"/>
              </a:rPr>
              <a:t>National Science and Technology Council (The White House) have been working to develop </a:t>
            </a:r>
            <a:r>
              <a:rPr lang="en-US" b="1" dirty="0">
                <a:solidFill>
                  <a:srgbClr val="822433"/>
                </a:solidFill>
                <a:latin typeface="Aptos Display" panose="020B0004020202020204" pitchFamily="34" charset="0"/>
              </a:rPr>
              <a:t>Common Forms </a:t>
            </a:r>
            <a:r>
              <a:rPr lang="en-US" dirty="0">
                <a:latin typeface="Aptos Display" panose="020B0004020202020204" pitchFamily="34" charset="0"/>
              </a:rPr>
              <a:t>for the Biographical Sketch and Current and Pending Support across agencies</a:t>
            </a:r>
          </a:p>
          <a:p>
            <a:pPr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ptos Display" panose="020B0004020202020204" pitchFamily="34" charset="0"/>
              </a:rPr>
              <a:t>Both forms now require that Senior Personnel certify that the information is accurate, current and complete</a:t>
            </a:r>
          </a:p>
        </p:txBody>
      </p:sp>
    </p:spTree>
    <p:extLst>
      <p:ext uri="{BB962C8B-B14F-4D97-AF65-F5344CB8AC3E}">
        <p14:creationId xmlns:p14="http://schemas.microsoft.com/office/powerpoint/2010/main" val="2593546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1E6E4-1FD1-60DF-4771-9B6D0237A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sz="3700" b="0" i="0" u="none" strike="noStrike" kern="1200" cap="none" spc="0" normalizeH="0" baseline="0" noProof="0" dirty="0">
                <a:ln>
                  <a:noFill/>
                </a:ln>
                <a:solidFill>
                  <a:srgbClr val="822433"/>
                </a:solidFill>
                <a:effectLst/>
                <a:uLnTx/>
                <a:uFillTx/>
                <a:latin typeface="Aptos Display" panose="020B0004020202020204" pitchFamily="34" charset="0"/>
                <a:ea typeface="+mj-ea"/>
                <a:cs typeface="+mj-cs"/>
              </a:rPr>
              <a:t>PAPPG (NSF 23-1): </a:t>
            </a:r>
            <a:r>
              <a:rPr lang="en-US" sz="3700" dirty="0">
                <a:solidFill>
                  <a:srgbClr val="822433"/>
                </a:solidFill>
                <a:latin typeface="Aptos Display" panose="020B0004020202020204" pitchFamily="34" charset="0"/>
              </a:rPr>
              <a:t>Revisions to the Biographical Sketch and Current and Pending (Other) Support</a:t>
            </a:r>
            <a:endParaRPr lang="en-US" sz="3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78D40-733F-A678-D312-8750312AE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53150" cy="4351338"/>
          </a:xfrm>
        </p:spPr>
        <p:txBody>
          <a:bodyPr>
            <a:normAutofit/>
          </a:bodyPr>
          <a:lstStyle/>
          <a:p>
            <a:pPr algn="l"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b="0" i="0" u="none" strike="noStrike" baseline="0" dirty="0">
                <a:solidFill>
                  <a:srgbClr val="000000"/>
                </a:solidFill>
                <a:latin typeface="Aptos Display" panose="020B0004020202020204" pitchFamily="34" charset="0"/>
              </a:rPr>
              <a:t>Senior personnel must certify that the information is accurate, current and complete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Aptos Display" panose="020B0004020202020204" pitchFamily="34" charset="0"/>
              </a:rPr>
              <a:t>	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Aptos Display" panose="020B0004020202020204" pitchFamily="34" charset="0"/>
              </a:rPr>
              <a:t>In </a:t>
            </a:r>
            <a:r>
              <a:rPr lang="en-US" sz="2000" b="1" i="0" u="none" strike="noStrike" baseline="0" dirty="0" err="1">
                <a:solidFill>
                  <a:srgbClr val="822433"/>
                </a:solidFill>
                <a:latin typeface="Aptos Display" panose="020B0004020202020204" pitchFamily="34" charset="0"/>
              </a:rPr>
              <a:t>SciENcv</a:t>
            </a:r>
            <a:r>
              <a:rPr lang="en-US" sz="2000" b="1" i="0" u="none" strike="noStrike" baseline="0" dirty="0">
                <a:solidFill>
                  <a:srgbClr val="822433"/>
                </a:solidFill>
                <a:latin typeface="Aptos Display" panose="020B0004020202020204" pitchFamily="34" charset="0"/>
              </a:rPr>
              <a:t> 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Aptos Display" panose="020B0004020202020204" pitchFamily="34" charset="0"/>
              </a:rPr>
              <a:t>the certification is 	completed upon download of 	the document</a:t>
            </a:r>
          </a:p>
          <a:p>
            <a:pPr marL="0" indent="0" algn="l">
              <a:buNone/>
            </a:pPr>
            <a:endParaRPr lang="en-US" sz="2000" b="0" i="0" u="none" strike="noStrike" baseline="0" dirty="0">
              <a:solidFill>
                <a:srgbClr val="000000"/>
              </a:solidFill>
              <a:latin typeface="Aptos Display" panose="020B0004020202020204" pitchFamily="34" charset="0"/>
            </a:endParaRPr>
          </a:p>
          <a:p>
            <a:pPr marL="0" indent="0" algn="l">
              <a:buNone/>
            </a:pPr>
            <a:r>
              <a:rPr lang="en-US" sz="2000" dirty="0">
                <a:solidFill>
                  <a:srgbClr val="000000"/>
                </a:solidFill>
                <a:latin typeface="Aptos Display" panose="020B0004020202020204" pitchFamily="34" charset="0"/>
              </a:rPr>
              <a:t>	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Aptos Display" panose="020B0004020202020204" pitchFamily="34" charset="0"/>
              </a:rPr>
              <a:t>For the fillable formats, the 	senior personnel must type their name 	and date on the form. NSF does not 	allow for certification via DocuSign or 	other comparable products</a:t>
            </a:r>
            <a:endParaRPr lang="en-US" sz="2000" dirty="0">
              <a:latin typeface="Aptos Display" panose="020B00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3007BC-3498-38D1-9044-0F14D21C33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652" y="1825625"/>
            <a:ext cx="5381897" cy="2991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064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66458-BAF0-73EA-518B-E1A237A59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3700" b="0" i="0" u="none" strike="noStrike" kern="1200" cap="none" spc="0" normalizeH="0" baseline="0" noProof="0" dirty="0">
                <a:ln>
                  <a:noFill/>
                </a:ln>
                <a:solidFill>
                  <a:srgbClr val="822433"/>
                </a:solidFill>
                <a:effectLst/>
                <a:uLnTx/>
                <a:uFillTx/>
                <a:latin typeface="Aptos Display" panose="020B0004020202020204" pitchFamily="34" charset="0"/>
                <a:ea typeface="+mj-ea"/>
                <a:cs typeface="+mj-cs"/>
              </a:rPr>
              <a:t>PAPPG (NSF 23-1): Revisions to the Biographical Sketch and Current and Pending (Other) Support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44ABB-EEB2-45F6-C141-D8283FFD0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906000" cy="4351338"/>
          </a:xfrm>
        </p:spPr>
        <p:txBody>
          <a:bodyPr>
            <a:normAutofit/>
          </a:bodyPr>
          <a:lstStyle/>
          <a:p>
            <a:pPr algn="l"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b="0" i="0" u="none" strike="noStrike" baseline="0" dirty="0">
                <a:solidFill>
                  <a:srgbClr val="000000"/>
                </a:solidFill>
                <a:latin typeface="Aptos Display" panose="020B0004020202020204" pitchFamily="34" charset="0"/>
              </a:rPr>
              <a:t>Both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Aptos Display" panose="020B0004020202020204" pitchFamily="34" charset="0"/>
              </a:rPr>
              <a:t>SciENcv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Aptos Display" panose="020B0004020202020204" pitchFamily="34" charset="0"/>
              </a:rPr>
              <a:t> and NSF fillable formats may be used through October 20, 2023</a:t>
            </a:r>
          </a:p>
          <a:p>
            <a:pPr marL="0" indent="0" algn="l">
              <a:buClr>
                <a:srgbClr val="822433"/>
              </a:buClr>
              <a:buNone/>
            </a:pPr>
            <a:endParaRPr lang="en-US" b="0" i="0" u="none" strike="noStrike" baseline="0" dirty="0">
              <a:solidFill>
                <a:srgbClr val="000000"/>
              </a:solidFill>
              <a:latin typeface="Aptos Display" panose="020B0004020202020204" pitchFamily="34" charset="0"/>
            </a:endParaRPr>
          </a:p>
          <a:p>
            <a:pPr algn="l"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b="0" i="0" u="none" strike="noStrike" baseline="0" dirty="0">
                <a:solidFill>
                  <a:srgbClr val="000000"/>
                </a:solidFill>
                <a:latin typeface="Aptos Display" panose="020B0004020202020204" pitchFamily="34" charset="0"/>
              </a:rPr>
              <a:t>Use of </a:t>
            </a:r>
            <a:r>
              <a:rPr lang="en-US" b="1" i="0" u="none" strike="noStrike" baseline="0" dirty="0" err="1">
                <a:solidFill>
                  <a:srgbClr val="000000"/>
                </a:solidFill>
                <a:latin typeface="Aptos Display" panose="020B0004020202020204" pitchFamily="34" charset="0"/>
              </a:rPr>
              <a:t>SciENcv</a:t>
            </a:r>
            <a:r>
              <a:rPr lang="en-US" b="1" i="0" u="none" strike="noStrike" baseline="0" dirty="0">
                <a:solidFill>
                  <a:srgbClr val="000000"/>
                </a:solidFill>
                <a:latin typeface="Aptos Display" panose="020B0004020202020204" pitchFamily="34" charset="0"/>
              </a:rPr>
              <a:t> only 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Aptos Display" panose="020B0004020202020204" pitchFamily="34" charset="0"/>
              </a:rPr>
              <a:t>will be mandated for proposals submitted or due on or after October 23, 2023</a:t>
            </a:r>
            <a:endParaRPr lang="en-US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516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D89A9-BC1C-649D-1516-D87406642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3700" b="0" i="0" u="none" strike="noStrike" kern="1200" cap="none" spc="0" normalizeH="0" baseline="0" noProof="0" dirty="0">
                <a:ln>
                  <a:noFill/>
                </a:ln>
                <a:solidFill>
                  <a:srgbClr val="822433"/>
                </a:solidFill>
                <a:effectLst/>
                <a:uLnTx/>
                <a:uFillTx/>
                <a:latin typeface="Aptos Display" panose="020B0004020202020204" pitchFamily="34" charset="0"/>
                <a:ea typeface="+mj-ea"/>
                <a:cs typeface="+mj-cs"/>
              </a:rPr>
              <a:t>PAPPG (NSF 23-1): Revisions to the Biographical Sketch and Current and Pending (Other) Support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956B3-038E-E178-D5FE-066A4EC2C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>
              <a:buNone/>
            </a:pPr>
            <a:endParaRPr lang="en-US" b="0" i="0" u="none" strike="noStrike" baseline="0" dirty="0">
              <a:solidFill>
                <a:srgbClr val="000000"/>
              </a:solidFill>
              <a:latin typeface="Aptos Display" panose="020B0004020202020204" pitchFamily="34" charset="0"/>
            </a:endParaRPr>
          </a:p>
          <a:p>
            <a:pPr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i="0" u="none" strike="noStrike" baseline="0" dirty="0">
                <a:solidFill>
                  <a:srgbClr val="000000"/>
                </a:solidFill>
                <a:latin typeface="Aptos Display" panose="020B0004020202020204" pitchFamily="34" charset="0"/>
              </a:rPr>
              <a:t>How do I access </a:t>
            </a:r>
            <a:r>
              <a:rPr lang="en-US" i="0" u="none" strike="noStrike" baseline="0" dirty="0" err="1">
                <a:solidFill>
                  <a:srgbClr val="000000"/>
                </a:solidFill>
                <a:latin typeface="Aptos Display" panose="020B0004020202020204" pitchFamily="34" charset="0"/>
              </a:rPr>
              <a:t>SciENcv</a:t>
            </a:r>
            <a:r>
              <a:rPr lang="en-US" i="0" u="none" strike="noStrike" baseline="0" dirty="0">
                <a:solidFill>
                  <a:srgbClr val="000000"/>
                </a:solidFill>
                <a:latin typeface="Aptos Display" panose="020B0004020202020204" pitchFamily="34" charset="0"/>
              </a:rPr>
              <a:t>? </a:t>
            </a:r>
          </a:p>
          <a:p>
            <a:pPr marL="0" indent="0">
              <a:buNone/>
            </a:pPr>
            <a:r>
              <a:rPr lang="en-US" b="0" i="0" u="none" strike="noStrike" baseline="0" dirty="0">
                <a:latin typeface="Aptos Display" panose="020B0004020202020204" pitchFamily="34" charset="0"/>
              </a:rPr>
              <a:t>	Users can access </a:t>
            </a:r>
            <a:r>
              <a:rPr lang="en-US" b="0" i="0" u="none" strike="noStrike" baseline="0" dirty="0" err="1">
                <a:latin typeface="Aptos Display" panose="020B0004020202020204" pitchFamily="34" charset="0"/>
              </a:rPr>
              <a:t>SciENcv</a:t>
            </a:r>
            <a:r>
              <a:rPr lang="en-US" b="0" i="0" u="none" strike="noStrike" baseline="0" dirty="0">
                <a:latin typeface="Aptos Display" panose="020B0004020202020204" pitchFamily="34" charset="0"/>
              </a:rPr>
              <a:t> by visiting 	</a:t>
            </a:r>
            <a:r>
              <a:rPr lang="en-US" b="0" i="0" u="none" strike="noStrike" baseline="0" dirty="0">
                <a:solidFill>
                  <a:srgbClr val="0562C1"/>
                </a:solidFill>
                <a:latin typeface="Aptos Display" panose="020B0004020202020204" pitchFamily="34" charset="0"/>
                <a:hlinkClick r:id="rId2"/>
              </a:rPr>
              <a:t>https://www.ncbi.nlm.nih.gov/sciencv/</a:t>
            </a:r>
            <a:endParaRPr lang="en-US" b="0" i="0" u="none" strike="noStrike" baseline="0" dirty="0">
              <a:solidFill>
                <a:srgbClr val="0562C1"/>
              </a:solidFill>
              <a:latin typeface="Aptos Display" panose="020B00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0562C1"/>
              </a:solidFill>
              <a:latin typeface="Aptos Display" panose="020B0004020202020204" pitchFamily="34" charset="0"/>
            </a:endParaRPr>
          </a:p>
          <a:p>
            <a:pPr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b="0" i="0" u="none" strike="noStrike" baseline="0" dirty="0" err="1">
                <a:latin typeface="Aptos Display" panose="020B0004020202020204" pitchFamily="34" charset="0"/>
              </a:rPr>
              <a:t>SciENcv</a:t>
            </a:r>
            <a:r>
              <a:rPr lang="en-US" b="0" i="0" u="none" strike="noStrike" baseline="0" dirty="0">
                <a:latin typeface="Aptos Display" panose="020B0004020202020204" pitchFamily="34" charset="0"/>
              </a:rPr>
              <a:t> FAQs</a:t>
            </a:r>
          </a:p>
          <a:p>
            <a:pPr marL="0" indent="0">
              <a:buClr>
                <a:srgbClr val="822433"/>
              </a:buClr>
              <a:buNone/>
            </a:pPr>
            <a:r>
              <a:rPr lang="en-US" dirty="0">
                <a:latin typeface="Aptos Display" panose="020B0004020202020204" pitchFamily="34" charset="0"/>
              </a:rPr>
              <a:t>	Tutorials, Help Manual, Screenshots</a:t>
            </a:r>
            <a:endParaRPr lang="en-US" b="0" i="0" u="none" strike="noStrike" baseline="0" dirty="0">
              <a:latin typeface="Aptos Display" panose="020B0004020202020204" pitchFamily="34" charset="0"/>
            </a:endParaRPr>
          </a:p>
          <a:p>
            <a:pPr marL="0" indent="0">
              <a:buNone/>
            </a:pPr>
            <a:endParaRPr lang="en-US" b="0" i="0" u="none" strike="noStrike" baseline="0" dirty="0">
              <a:latin typeface="Aptos Display" panose="020B0004020202020204" pitchFamily="34" charset="0"/>
            </a:endParaRPr>
          </a:p>
          <a:p>
            <a:pPr marL="0" indent="0">
              <a:buNone/>
            </a:pPr>
            <a:endParaRPr lang="en-US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110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69FBA-C9B5-12D8-896E-E04F917D5C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9690" y="1066437"/>
            <a:ext cx="9144000" cy="1087437"/>
          </a:xfrm>
        </p:spPr>
        <p:txBody>
          <a:bodyPr>
            <a:noAutofit/>
          </a:bodyPr>
          <a:lstStyle/>
          <a:p>
            <a:pPr algn="l"/>
            <a:r>
              <a:rPr kumimoji="0" lang="en-US" sz="3700" b="0" i="0" u="none" strike="noStrike" kern="1200" cap="none" spc="0" normalizeH="0" baseline="0" noProof="0" dirty="0">
                <a:ln>
                  <a:noFill/>
                </a:ln>
                <a:solidFill>
                  <a:srgbClr val="822433"/>
                </a:solidFill>
                <a:effectLst/>
                <a:uLnTx/>
                <a:uFillTx/>
                <a:latin typeface="Aptos Display" panose="020B0004020202020204" pitchFamily="34" charset="0"/>
                <a:ea typeface="+mj-ea"/>
                <a:cs typeface="+mj-cs"/>
              </a:rPr>
              <a:t>PAPPG (NSF 23-1): Revisions to the Biographical Sketch and Current and Pending (Other) Support: FAQs</a:t>
            </a:r>
            <a:endParaRPr lang="en-US" sz="37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BCCE4F-8A1D-A970-3749-608DD31987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2608976"/>
            <a:ext cx="9982200" cy="3448924"/>
          </a:xfrm>
        </p:spPr>
        <p:txBody>
          <a:bodyPr>
            <a:normAutofit/>
          </a:bodyPr>
          <a:lstStyle/>
          <a:p>
            <a:pPr marL="457200" indent="-457200" algn="l"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sz="2800" b="0" i="0" u="none" strike="noStrike" baseline="0" dirty="0">
                <a:latin typeface="Aptos Display" panose="020B0004020202020204" pitchFamily="34" charset="0"/>
              </a:rPr>
              <a:t>What do I do if there have been no changes to my Current and Pending (Other) Support if I’m asked to provide a revised version?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Aptos Display" panose="020B0004020202020204" pitchFamily="34" charset="0"/>
              </a:rPr>
              <a:t>	</a:t>
            </a:r>
            <a:r>
              <a:rPr lang="en-US" sz="2000" b="0" i="0" u="none" strike="noStrike" baseline="0" dirty="0">
                <a:latin typeface="Aptos Display" panose="020B0004020202020204" pitchFamily="34" charset="0"/>
              </a:rPr>
              <a:t>If there have been no changes to the information, senior personnel must download the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b="0" i="0" u="none" strike="noStrike" baseline="0" dirty="0">
                <a:latin typeface="Aptos Display" panose="020B0004020202020204" pitchFamily="34" charset="0"/>
              </a:rPr>
              <a:t>	existing current and pending (other) support information and recertify with a new date</a:t>
            </a:r>
          </a:p>
          <a:p>
            <a:pPr marL="457200" indent="-457200" algn="l"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sz="2800" b="0" i="0" u="none" strike="noStrike" baseline="0" dirty="0">
                <a:latin typeface="Aptos Display" panose="020B0004020202020204" pitchFamily="34" charset="0"/>
              </a:rPr>
              <a:t>A project that was listed as “pending” has since been awarded. Do we need to notify NSF that this project has been funded?</a:t>
            </a:r>
          </a:p>
          <a:p>
            <a:pPr algn="l">
              <a:buClr>
                <a:srgbClr val="822433"/>
              </a:buClr>
            </a:pPr>
            <a:r>
              <a:rPr lang="en-US" sz="2800" dirty="0">
                <a:latin typeface="Aptos Display" panose="020B0004020202020204" pitchFamily="34" charset="0"/>
              </a:rPr>
              <a:t>	</a:t>
            </a:r>
            <a:r>
              <a:rPr lang="en-US" sz="2000" dirty="0">
                <a:latin typeface="Aptos Display" panose="020B0004020202020204" pitchFamily="34" charset="0"/>
              </a:rPr>
              <a:t>After an award has been made, a change in active other support must be reported to 	NSF as part of the annual or final project report submission</a:t>
            </a:r>
            <a:endParaRPr lang="en-US" sz="2000" b="0" i="0" u="none" strike="noStrike" baseline="0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171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62FD3-966A-647A-F985-50FF6B84D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3700" b="0" i="0" u="none" strike="noStrike" kern="1200" cap="none" spc="0" normalizeH="0" baseline="0" noProof="0" dirty="0">
                <a:ln>
                  <a:noFill/>
                </a:ln>
                <a:solidFill>
                  <a:srgbClr val="822433"/>
                </a:solidFill>
                <a:effectLst/>
                <a:uLnTx/>
                <a:uFillTx/>
                <a:latin typeface="Aptos Display" panose="020B0004020202020204" pitchFamily="34" charset="0"/>
                <a:ea typeface="+mj-ea"/>
                <a:cs typeface="+mj-cs"/>
              </a:rPr>
              <a:t>PAPPG (NSF 23-1): Revisions to the Biographical Sketch and Current and Pending (Other) Support: FAQs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F2190-F8E6-E126-7BFA-88FB13D73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2433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0B0004020202020204" pitchFamily="34" charset="0"/>
                <a:ea typeface="+mn-ea"/>
                <a:cs typeface="+mn-cs"/>
              </a:rPr>
              <a:t>If the individual is not requesting salary on the budget, does the proposal still need to be listed in Current and Pending (Other) Support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0B0004020202020204" pitchFamily="34" charset="0"/>
                <a:ea typeface="+mn-ea"/>
                <a:cs typeface="+mn-cs"/>
              </a:rPr>
              <a:t>	Person-month information included in current and pending (other) support may 	differ from the person-months requested on the budget for a given project. For 	current and pending (other) support, senior personnel are required to provide 	the number of person-months (or partial person-months) per year to be devoted 	 	to the project by the individual.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190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DF5D4-F398-3C1A-9FF1-67C48DB74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sz="3700" b="0" i="0" u="none" strike="noStrike" kern="1200" cap="none" spc="0" normalizeH="0" baseline="0" noProof="0" dirty="0">
                <a:ln>
                  <a:noFill/>
                </a:ln>
                <a:solidFill>
                  <a:srgbClr val="822433"/>
                </a:solidFill>
                <a:effectLst/>
                <a:uLnTx/>
                <a:uFillTx/>
                <a:latin typeface="Aptos Display" panose="020B0004020202020204" pitchFamily="34" charset="0"/>
                <a:ea typeface="+mj-ea"/>
                <a:cs typeface="+mj-cs"/>
              </a:rPr>
              <a:t>PAPPG (NSF 23-1): </a:t>
            </a:r>
            <a:r>
              <a:rPr lang="en-US" sz="3700" i="0" dirty="0">
                <a:solidFill>
                  <a:srgbClr val="822433"/>
                </a:solidFill>
                <a:effectLst/>
                <a:latin typeface="Aptos Display" panose="020B0004020202020204" pitchFamily="34" charset="0"/>
              </a:rPr>
              <a:t>Responsible and Ethical Conduct of Research (RECR)</a:t>
            </a:r>
            <a:endParaRPr lang="en-US" sz="3700" dirty="0">
              <a:solidFill>
                <a:srgbClr val="822433"/>
              </a:solidFill>
              <a:latin typeface="Aptos Display" panose="020B00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FBD06-68D9-7E8B-12F6-904B87ADA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effectLst/>
                <a:latin typeface="Aptos Display" panose="020B0004020202020204" pitchFamily="34" charset="0"/>
              </a:rPr>
              <a:t>Requires that the appropriate training and oversight in the responsible and ethical conduct of research be provided to undergraduate students, graduate students, postdoctoral researchers, faculty, and other senior personnel.</a:t>
            </a:r>
          </a:p>
          <a:p>
            <a:pPr marL="0" indent="0">
              <a:buNone/>
            </a:pPr>
            <a:endParaRPr lang="en-US" sz="1000" dirty="0">
              <a:latin typeface="Aptos Display" panose="020B000402020202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1B1B1B"/>
                </a:solidFill>
                <a:latin typeface="Aptos Display" panose="020B0004020202020204" pitchFamily="34" charset="0"/>
              </a:rPr>
              <a:t>C</a:t>
            </a:r>
            <a:r>
              <a:rPr lang="en-US" b="0" i="0" dirty="0">
                <a:solidFill>
                  <a:srgbClr val="1B1B1B"/>
                </a:solidFill>
                <a:effectLst/>
                <a:latin typeface="Aptos Display" panose="020B0004020202020204" pitchFamily="34" charset="0"/>
              </a:rPr>
              <a:t>ontent of the training must address mentor training and mentorship.</a:t>
            </a:r>
          </a:p>
          <a:p>
            <a:pPr marL="0" indent="0">
              <a:buNone/>
            </a:pPr>
            <a:endParaRPr lang="en-US" sz="1000" dirty="0">
              <a:solidFill>
                <a:srgbClr val="1B1B1B"/>
              </a:solidFill>
              <a:latin typeface="Aptos Display" panose="020B000402020202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1B1B1B"/>
                </a:solidFill>
                <a:latin typeface="Aptos Display" panose="020B0004020202020204" pitchFamily="34" charset="0"/>
              </a:rPr>
              <a:t>Office of Research Compliance provides oversight for these trainings.</a:t>
            </a:r>
          </a:p>
          <a:p>
            <a:pPr marL="0" indent="0">
              <a:buNone/>
            </a:pPr>
            <a:r>
              <a:rPr lang="en-US" dirty="0">
                <a:solidFill>
                  <a:srgbClr val="1B1B1B"/>
                </a:solidFill>
                <a:latin typeface="Aptos Display" panose="020B0004020202020204" pitchFamily="34" charset="0"/>
                <a:hlinkClick r:id="rId2"/>
              </a:rPr>
              <a:t>https://www.orc.msstate.edu/compliance/rcr</a:t>
            </a:r>
            <a:r>
              <a:rPr lang="en-US" dirty="0">
                <a:solidFill>
                  <a:srgbClr val="1B1B1B"/>
                </a:solidFill>
                <a:latin typeface="Aptos Display" panose="020B00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73308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46BD2-78B6-1BBA-D2C3-11F913F96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671495" cy="1325563"/>
          </a:xfrm>
        </p:spPr>
        <p:txBody>
          <a:bodyPr>
            <a:normAutofit/>
          </a:bodyPr>
          <a:lstStyle/>
          <a:p>
            <a:r>
              <a:rPr lang="en-US" sz="3700" dirty="0">
                <a:solidFill>
                  <a:srgbClr val="822433"/>
                </a:solidFill>
                <a:latin typeface="Aptos Display" panose="020B0004020202020204" pitchFamily="34" charset="0"/>
              </a:rPr>
              <a:t>PAPPG (NSF 24-1): Guidance changes to come in 2024</a:t>
            </a:r>
            <a:br>
              <a:rPr lang="en-US" sz="3700" dirty="0">
                <a:solidFill>
                  <a:srgbClr val="822433"/>
                </a:solidFill>
                <a:latin typeface="Aptos Display" panose="020B0004020202020204" pitchFamily="34" charset="0"/>
              </a:rPr>
            </a:br>
            <a:r>
              <a:rPr lang="en-US" sz="3700" dirty="0">
                <a:solidFill>
                  <a:srgbClr val="822433"/>
                </a:solidFill>
                <a:latin typeface="Aptos Display" panose="020B0004020202020204" pitchFamily="34" charset="0"/>
              </a:rPr>
              <a:t>(effective January 30, 2024)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3A5AF-E147-9418-0DB7-6E1F1DA50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41537"/>
            <a:ext cx="10515600" cy="4351338"/>
          </a:xfrm>
        </p:spPr>
        <p:txBody>
          <a:bodyPr/>
          <a:lstStyle/>
          <a:p>
            <a:pPr algn="l"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ptos Display" panose="020B0004020202020204" pitchFamily="34" charset="0"/>
              </a:rPr>
              <a:t>Mentoring plan requirement expanded to include graduate students</a:t>
            </a:r>
          </a:p>
          <a:p>
            <a:pPr marL="0" indent="0" algn="l">
              <a:buClr>
                <a:srgbClr val="822433"/>
              </a:buClr>
              <a:buNone/>
            </a:pPr>
            <a:endParaRPr lang="en-US" sz="2800" b="0" i="0" u="none" strike="noStrike" baseline="0" dirty="0">
              <a:solidFill>
                <a:srgbClr val="000000"/>
              </a:solidFill>
              <a:latin typeface="Aptos Display" panose="020B0004020202020204" pitchFamily="34" charset="0"/>
            </a:endParaRPr>
          </a:p>
          <a:p>
            <a:pPr algn="l"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Aptos Display" panose="020B0004020202020204" pitchFamily="34" charset="0"/>
              </a:rPr>
              <a:t>Individual development plan requirement for graduate students and postdoctoral researchers</a:t>
            </a:r>
          </a:p>
          <a:p>
            <a:pPr algn="l">
              <a:buClr>
                <a:srgbClr val="822433"/>
              </a:buClr>
              <a:buFont typeface="Wingdings" panose="05000000000000000000" pitchFamily="2" charset="2"/>
              <a:buChar char="§"/>
            </a:pPr>
            <a:endParaRPr lang="en-US" dirty="0">
              <a:solidFill>
                <a:srgbClr val="000000"/>
              </a:solidFill>
              <a:latin typeface="Aptos Display" panose="020B0004020202020204" pitchFamily="34" charset="0"/>
            </a:endParaRPr>
          </a:p>
          <a:p>
            <a:pPr algn="l"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Aptos Display" panose="020B0004020202020204" pitchFamily="34" charset="0"/>
              </a:rPr>
              <a:t>And others…</a:t>
            </a:r>
            <a:endParaRPr lang="en-US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647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6CD69-957C-3A1C-F8BE-3104AEEB2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>
                <a:solidFill>
                  <a:srgbClr val="822433"/>
                </a:solidFill>
                <a:latin typeface="Aptos Display" panose="020B0004020202020204" pitchFamily="34" charset="0"/>
              </a:rPr>
              <a:t>NSF Broad Agency Announcements (BAA)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6096B-3D34-DDA7-528A-2FB5CE00D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963"/>
            <a:ext cx="10515600" cy="4625000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US" b="0" i="0" dirty="0">
                <a:solidFill>
                  <a:srgbClr val="1B1B1B"/>
                </a:solidFill>
                <a:effectLst/>
                <a:latin typeface="Aptos Display" panose="020B0004020202020204" pitchFamily="34" charset="0"/>
              </a:rPr>
              <a:t>The U.S. National Science Foundation has started issuing broad agency announcements, or BAAs, as a new form of funding opportunity.</a:t>
            </a:r>
          </a:p>
          <a:p>
            <a:pPr marL="0" indent="0" algn="l">
              <a:buNone/>
            </a:pPr>
            <a:endParaRPr lang="en-US" sz="1100" b="0" i="0" dirty="0">
              <a:solidFill>
                <a:srgbClr val="1B1B1B"/>
              </a:solidFill>
              <a:effectLst/>
              <a:latin typeface="Aptos Display" panose="020B0004020202020204" pitchFamily="34" charset="0"/>
            </a:endParaRPr>
          </a:p>
          <a:p>
            <a:pPr marL="0" indent="0" algn="l">
              <a:buNone/>
            </a:pPr>
            <a:r>
              <a:rPr lang="en-US" b="0" i="0" dirty="0">
                <a:solidFill>
                  <a:srgbClr val="1B1B1B"/>
                </a:solidFill>
                <a:effectLst/>
                <a:latin typeface="Aptos Display" panose="020B0004020202020204" pitchFamily="34" charset="0"/>
              </a:rPr>
              <a:t>By using BAAs, NSF is </a:t>
            </a:r>
            <a:r>
              <a:rPr lang="en-US" b="1" i="0" dirty="0">
                <a:solidFill>
                  <a:srgbClr val="1B1B1B"/>
                </a:solidFill>
                <a:effectLst/>
                <a:latin typeface="Aptos Display" panose="020B0004020202020204" pitchFamily="34" charset="0"/>
              </a:rPr>
              <a:t>seeking to engage new communities of scientists and engineers</a:t>
            </a:r>
            <a:r>
              <a:rPr lang="en-US" b="0" i="0" dirty="0">
                <a:solidFill>
                  <a:srgbClr val="1B1B1B"/>
                </a:solidFill>
                <a:effectLst/>
                <a:latin typeface="Aptos Display" panose="020B0004020202020204" pitchFamily="34" charset="0"/>
              </a:rPr>
              <a:t>, including those who may be working beyond institutions of higher education, such as in industry, nonprofits and other organizations.</a:t>
            </a:r>
          </a:p>
          <a:p>
            <a:pPr marL="0" indent="0" algn="l">
              <a:buNone/>
            </a:pPr>
            <a:endParaRPr lang="en-US" sz="1100" dirty="0">
              <a:solidFill>
                <a:srgbClr val="1B1B1B"/>
              </a:solidFill>
              <a:latin typeface="Aptos Display" panose="020B0004020202020204" pitchFamily="34" charset="0"/>
            </a:endParaRPr>
          </a:p>
          <a:p>
            <a:pPr marL="0" indent="0" algn="l">
              <a:buNone/>
            </a:pPr>
            <a:r>
              <a:rPr lang="en-US" sz="3000" b="0" i="0" dirty="0">
                <a:solidFill>
                  <a:srgbClr val="1B1B1B"/>
                </a:solidFill>
                <a:effectLst/>
                <a:latin typeface="Aptos Display" panose="020B0004020202020204" pitchFamily="34" charset="0"/>
              </a:rPr>
              <a:t>NSF can choose to fund proposals as grants, cooperative agreements, contracts or other arrangements; each BAA will specify the award type and who can apply based on their organization. </a:t>
            </a:r>
          </a:p>
          <a:p>
            <a:pPr marL="0" indent="0" algn="l">
              <a:buNone/>
            </a:pPr>
            <a:endParaRPr lang="en-US" sz="3000" dirty="0">
              <a:solidFill>
                <a:srgbClr val="1B1B1B"/>
              </a:solidFill>
              <a:latin typeface="Aptos Display" panose="020B0004020202020204" pitchFamily="34" charset="0"/>
            </a:endParaRPr>
          </a:p>
          <a:p>
            <a:pPr marL="0" indent="0" algn="l">
              <a:buNone/>
            </a:pPr>
            <a:r>
              <a:rPr lang="en-US" sz="3000" b="0" i="0" dirty="0">
                <a:solidFill>
                  <a:srgbClr val="1B1B1B"/>
                </a:solidFill>
                <a:effectLst/>
                <a:latin typeface="Aptos Display" panose="020B0004020202020204" pitchFamily="34" charset="0"/>
              </a:rPr>
              <a:t>Submitted through their Broad Agency Announcement Management site </a:t>
            </a:r>
            <a:r>
              <a:rPr lang="en-US" sz="3000" b="0" i="0" dirty="0">
                <a:solidFill>
                  <a:srgbClr val="1B1B1B"/>
                </a:solidFill>
                <a:effectLst/>
                <a:latin typeface="Aptos Display" panose="020B0004020202020204" pitchFamily="34" charset="0"/>
                <a:hlinkClick r:id="rId2"/>
              </a:rPr>
              <a:t>https://baam.nsf.gov/s/</a:t>
            </a:r>
            <a:endParaRPr lang="en-US" sz="3000" b="0" i="0" dirty="0">
              <a:solidFill>
                <a:srgbClr val="1B1B1B"/>
              </a:solidFill>
              <a:effectLst/>
              <a:latin typeface="Aptos Display" panose="020B0004020202020204" pitchFamily="34" charset="0"/>
            </a:endParaRPr>
          </a:p>
          <a:p>
            <a:pPr marL="0" indent="0" algn="l">
              <a:buNone/>
            </a:pPr>
            <a:endParaRPr lang="en-US" sz="3000" b="0" i="0" dirty="0">
              <a:solidFill>
                <a:srgbClr val="1B1B1B"/>
              </a:solidFill>
              <a:effectLst/>
              <a:latin typeface="Aptos Display" panose="020B00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8540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37EDB-3A0F-C00E-2570-813E63B8D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3700" b="0" i="0" u="none" strike="noStrike" kern="1200" cap="none" spc="0" normalizeH="0" baseline="0" noProof="0" dirty="0">
                <a:ln>
                  <a:noFill/>
                </a:ln>
                <a:solidFill>
                  <a:srgbClr val="822433"/>
                </a:solidFill>
                <a:effectLst/>
                <a:uLnTx/>
                <a:uFillTx/>
                <a:latin typeface="Aptos Display" panose="020B0004020202020204" pitchFamily="34" charset="0"/>
                <a:ea typeface="+mj-ea"/>
                <a:cs typeface="+mj-cs"/>
              </a:rPr>
              <a:t>Office of Sponsored Projects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6FA48-3B04-3A13-912B-A56171FA8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ptos Display" panose="020B0004020202020204" pitchFamily="34" charset="0"/>
              </a:rPr>
              <a:t>OSP ADMINISTRATORS FOR NATIONAL SCIENCE FOUNDATION</a:t>
            </a:r>
          </a:p>
          <a:p>
            <a:pPr marL="0" indent="0">
              <a:buNone/>
            </a:pPr>
            <a:endParaRPr lang="en-US" sz="1000" dirty="0">
              <a:latin typeface="Aptos Display" panose="020B00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ptos Display" panose="020B0004020202020204" pitchFamily="34" charset="0"/>
              </a:rPr>
              <a:t>Becky Bassett, Senior Grants &amp; Contracts Administrator</a:t>
            </a:r>
          </a:p>
          <a:p>
            <a:pPr marL="0" indent="0">
              <a:buNone/>
            </a:pPr>
            <a:r>
              <a:rPr lang="en-US" dirty="0">
                <a:latin typeface="Aptos Display" panose="020B0004020202020204" pitchFamily="34" charset="0"/>
                <a:hlinkClick r:id="rId2"/>
              </a:rPr>
              <a:t>bbassett@osp.msstate.edu</a:t>
            </a:r>
            <a:endParaRPr lang="en-US" dirty="0">
              <a:latin typeface="Aptos Display" panose="020B0004020202020204" pitchFamily="34" charset="0"/>
            </a:endParaRPr>
          </a:p>
          <a:p>
            <a:pPr marL="0" indent="0">
              <a:buNone/>
            </a:pPr>
            <a:endParaRPr lang="en-US" sz="1000" dirty="0">
              <a:latin typeface="Aptos Display" panose="020B00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ptos Display" panose="020B0004020202020204" pitchFamily="34" charset="0"/>
              </a:rPr>
              <a:t>KarLee McNeel, Grants &amp; Contracts Administrator</a:t>
            </a:r>
          </a:p>
          <a:p>
            <a:pPr marL="0" indent="0">
              <a:buNone/>
            </a:pPr>
            <a:r>
              <a:rPr lang="en-US" dirty="0">
                <a:latin typeface="Aptos Display" panose="020B0004020202020204" pitchFamily="34" charset="0"/>
                <a:hlinkClick r:id="rId3"/>
              </a:rPr>
              <a:t>kmcneel@osp.msstate.edu</a:t>
            </a:r>
            <a:endParaRPr lang="en-US" dirty="0">
              <a:latin typeface="Aptos Display" panose="020B0004020202020204" pitchFamily="34" charset="0"/>
            </a:endParaRPr>
          </a:p>
          <a:p>
            <a:pPr marL="0" indent="0">
              <a:buNone/>
            </a:pPr>
            <a:endParaRPr lang="en-US" sz="1000" dirty="0">
              <a:latin typeface="Aptos Display" panose="020B00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ptos Display" panose="020B0004020202020204" pitchFamily="34" charset="0"/>
              </a:rPr>
              <a:t>Asia Sherrod, Grants &amp; Contracts Administrator</a:t>
            </a:r>
          </a:p>
          <a:p>
            <a:pPr marL="0" indent="0">
              <a:buNone/>
            </a:pPr>
            <a:r>
              <a:rPr lang="en-US" dirty="0">
                <a:latin typeface="Aptos Display" panose="020B0004020202020204" pitchFamily="34" charset="0"/>
                <a:hlinkClick r:id="rId4"/>
              </a:rPr>
              <a:t>asherrod@osp.msstate.edu</a:t>
            </a:r>
            <a:endParaRPr lang="en-US" dirty="0">
              <a:latin typeface="Aptos Display" panose="020B00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806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99C4C-94C8-D191-1517-DFC9A9E2F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822433"/>
                </a:solidFill>
                <a:effectLst/>
                <a:uLnTx/>
                <a:uFillTx/>
                <a:latin typeface="Aptos Display" panose="020B0004020202020204" pitchFamily="34" charset="0"/>
                <a:ea typeface="+mj-ea"/>
                <a:cs typeface="+mj-cs"/>
              </a:rPr>
              <a:t>Proposal &amp; Award Policies &amp; Procedures Guide (PAPPG)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822433"/>
                </a:solidFill>
                <a:effectLst/>
                <a:uLnTx/>
                <a:uFillTx/>
                <a:latin typeface="Aptos Display" panose="020B0004020202020204" pitchFamily="34" charset="0"/>
                <a:ea typeface="+mj-ea"/>
                <a:cs typeface="+mj-cs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822433"/>
                </a:solidFill>
                <a:effectLst/>
                <a:uLnTx/>
                <a:uFillTx/>
                <a:latin typeface="Aptos Display" panose="020B0004020202020204" pitchFamily="34" charset="0"/>
                <a:ea typeface="+mj-ea"/>
                <a:cs typeface="+mj-cs"/>
              </a:rPr>
              <a:t>(NSF-23-1)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DC8FE-2EF4-0542-12B1-4AD952F92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1B1B1B"/>
                </a:solidFill>
                <a:effectLst/>
                <a:latin typeface="Aptos Display" panose="020B0004020202020204" pitchFamily="34" charset="0"/>
              </a:rPr>
              <a:t>The </a:t>
            </a:r>
            <a:r>
              <a:rPr lang="en-US" b="0" i="1" dirty="0">
                <a:solidFill>
                  <a:srgbClr val="1B1B1B"/>
                </a:solidFill>
                <a:effectLst/>
                <a:latin typeface="Aptos Display" panose="020B0004020202020204" pitchFamily="34" charset="0"/>
              </a:rPr>
              <a:t>Proposal &amp; Award Policies &amp; Procedures Guide</a:t>
            </a:r>
            <a:r>
              <a:rPr lang="en-US" b="0" i="0" dirty="0">
                <a:solidFill>
                  <a:srgbClr val="1B1B1B"/>
                </a:solidFill>
                <a:effectLst/>
                <a:latin typeface="Aptos Display" panose="020B0004020202020204" pitchFamily="34" charset="0"/>
              </a:rPr>
              <a:t> (PAPPG) is the source for information about NSF's proposal and award process. 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1B1B1B"/>
                </a:solidFill>
                <a:effectLst/>
                <a:latin typeface="Aptos Display" panose="020B0004020202020204" pitchFamily="34" charset="0"/>
              </a:rPr>
              <a:t>Each version of the PAPPG applies to all proposals or applications submitted while that version is effective.</a:t>
            </a:r>
            <a:endParaRPr lang="en-US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383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rgbClr val="822433"/>
                </a:solidFill>
                <a:latin typeface="Aptos Display" panose="020B0004020202020204" pitchFamily="34" charset="0"/>
              </a:rPr>
              <a:t>Proposal &amp; Award Policies &amp; Procedures Guide (PAPPG)</a:t>
            </a:r>
            <a:br>
              <a:rPr lang="en-US" sz="3600" dirty="0">
                <a:solidFill>
                  <a:srgbClr val="822433"/>
                </a:solidFill>
                <a:latin typeface="Aptos Display" panose="020B0004020202020204" pitchFamily="34" charset="0"/>
              </a:rPr>
            </a:br>
            <a:r>
              <a:rPr lang="en-US" sz="3600" dirty="0">
                <a:solidFill>
                  <a:srgbClr val="822433"/>
                </a:solidFill>
                <a:latin typeface="Aptos Display" panose="020B0004020202020204" pitchFamily="34" charset="0"/>
              </a:rPr>
              <a:t>(NSF-23-1) Effective 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sz="2800" b="0" i="0" u="none" strike="noStrike" baseline="0" dirty="0">
                <a:latin typeface="Aptos Display" panose="020B0004020202020204" pitchFamily="34" charset="0"/>
                <a:cs typeface="Calibri Light" panose="020F0302020204030204" pitchFamily="34" charset="0"/>
              </a:rPr>
              <a:t>PAPPG (NSF 23-1) Overall Effective Date</a:t>
            </a:r>
          </a:p>
          <a:p>
            <a:pPr marL="0" indent="0">
              <a:buClr>
                <a:srgbClr val="822433"/>
              </a:buClr>
              <a:buNone/>
            </a:pPr>
            <a:r>
              <a:rPr lang="en-US" dirty="0">
                <a:latin typeface="Aptos Display" panose="020B0004020202020204" pitchFamily="34" charset="0"/>
                <a:cs typeface="Calibri Light" panose="020F0302020204030204" pitchFamily="34" charset="0"/>
              </a:rPr>
              <a:t>	January 30, 2023</a:t>
            </a:r>
          </a:p>
          <a:p>
            <a:pPr marL="0" indent="0">
              <a:buClr>
                <a:srgbClr val="822433"/>
              </a:buClr>
              <a:buNone/>
            </a:pPr>
            <a:endParaRPr lang="en-US" sz="2400" dirty="0">
              <a:latin typeface="Aptos Display" panose="020B0004020202020204" pitchFamily="34" charset="0"/>
              <a:cs typeface="Calibri Light" panose="020F0302020204030204" pitchFamily="34" charset="0"/>
            </a:endParaRPr>
          </a:p>
          <a:p>
            <a:pPr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sz="2800" b="0" i="0" u="none" strike="noStrike" baseline="0" dirty="0">
                <a:latin typeface="Aptos Display" panose="020B0004020202020204" pitchFamily="34" charset="0"/>
                <a:cs typeface="Calibri Light" panose="020F0302020204030204" pitchFamily="34" charset="0"/>
              </a:rPr>
              <a:t>PAPPG – Other Effective Dates</a:t>
            </a:r>
          </a:p>
          <a:p>
            <a:pPr marL="0" indent="0">
              <a:buClr>
                <a:srgbClr val="822433"/>
              </a:buClr>
              <a:buNone/>
            </a:pPr>
            <a:r>
              <a:rPr lang="en-US" dirty="0">
                <a:latin typeface="Aptos Display" panose="020B0004020202020204" pitchFamily="34" charset="0"/>
                <a:cs typeface="Calibri Light" panose="020F0302020204030204" pitchFamily="34" charset="0"/>
              </a:rPr>
              <a:t>	July 31, 2023: Responsible and Ethical Conduct of 		Research (RECR)</a:t>
            </a:r>
          </a:p>
          <a:p>
            <a:pPr marL="0" indent="0">
              <a:buClr>
                <a:srgbClr val="822433"/>
              </a:buClr>
              <a:buNone/>
            </a:pPr>
            <a:endParaRPr lang="en-US" sz="2800" b="0" i="0" u="none" strike="noStrike" baseline="0" dirty="0">
              <a:latin typeface="Aptos Display" panose="020B0004020202020204" pitchFamily="34" charset="0"/>
              <a:cs typeface="Calibri Light" panose="020F0302020204030204" pitchFamily="34" charset="0"/>
            </a:endParaRPr>
          </a:p>
          <a:p>
            <a:pPr marL="0" indent="0">
              <a:buClr>
                <a:srgbClr val="822433"/>
              </a:buClr>
              <a:buNone/>
            </a:pPr>
            <a:r>
              <a:rPr lang="en-US" sz="2800" b="0" i="0" u="none" strike="noStrike" baseline="0" dirty="0">
                <a:latin typeface="Aptos Display" panose="020B0004020202020204" pitchFamily="34" charset="0"/>
                <a:cs typeface="Calibri Light" panose="020F0302020204030204" pitchFamily="34" charset="0"/>
              </a:rPr>
              <a:t>	October 23, 2023: Mandatory use of </a:t>
            </a:r>
            <a:r>
              <a:rPr lang="en-US" sz="2800" b="0" i="0" u="none" strike="noStrike" baseline="0" dirty="0" err="1">
                <a:latin typeface="Aptos Display" panose="020B0004020202020204" pitchFamily="34" charset="0"/>
                <a:cs typeface="Calibri Light" panose="020F0302020204030204" pitchFamily="34" charset="0"/>
              </a:rPr>
              <a:t>SciENcv</a:t>
            </a:r>
            <a:r>
              <a:rPr lang="en-US" sz="2800" b="0" i="0" u="none" strike="noStrike" baseline="0" dirty="0">
                <a:latin typeface="Aptos Display" panose="020B0004020202020204" pitchFamily="34" charset="0"/>
                <a:cs typeface="Calibri Light" panose="020F0302020204030204" pitchFamily="34" charset="0"/>
              </a:rPr>
              <a:t> for Current and 	Pending (Other) Support and the Biographical Sketch</a:t>
            </a:r>
            <a:endParaRPr lang="en-US" dirty="0">
              <a:latin typeface="Aptos Display" panose="020B000402020202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505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55A1C-7C7F-AD30-FE2F-CCDA1E8FA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3700" b="0" i="0" u="none" strike="noStrike" kern="1200" cap="none" spc="0" normalizeH="0" baseline="0" noProof="0" dirty="0">
                <a:ln>
                  <a:noFill/>
                </a:ln>
                <a:solidFill>
                  <a:srgbClr val="822433"/>
                </a:solidFill>
                <a:effectLst/>
                <a:uLnTx/>
                <a:uFillTx/>
                <a:latin typeface="Aptos Display" panose="020B0004020202020204" pitchFamily="34" charset="0"/>
                <a:ea typeface="+mj-ea"/>
                <a:cs typeface="+mj-cs"/>
              </a:rPr>
              <a:t>PAPPG (NSF 23-1): Guidance and Changes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39CED-8E00-C66D-FF5C-A3AD9D885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ptos Display" panose="020B0004020202020204" pitchFamily="34" charset="0"/>
              </a:rPr>
              <a:t>Proposal and Award Policies &amp; Procedures Guide (PAPPG): </a:t>
            </a:r>
            <a:r>
              <a:rPr lang="en-US" dirty="0">
                <a:latin typeface="Aptos Display" panose="020B0004020202020204" pitchFamily="34" charset="0"/>
                <a:hlinkClick r:id="rId2"/>
              </a:rPr>
              <a:t>https://new.nsf.gov/policies/pappg</a:t>
            </a:r>
            <a:r>
              <a:rPr lang="en-US" dirty="0">
                <a:latin typeface="Aptos Display" panose="020B0004020202020204" pitchFamily="34" charset="0"/>
              </a:rPr>
              <a:t> </a:t>
            </a:r>
          </a:p>
          <a:p>
            <a:pPr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ptos Display" panose="020B0004020202020204" pitchFamily="34" charset="0"/>
              </a:rPr>
              <a:t>Summary of changes to the PAPPG: </a:t>
            </a:r>
            <a:r>
              <a:rPr lang="en-US" dirty="0">
                <a:latin typeface="Aptos Display" panose="020B0004020202020204" pitchFamily="34" charset="0"/>
                <a:hlinkClick r:id="rId3"/>
              </a:rPr>
              <a:t>https://new.nsf.gov/policies/pappg/23-1/summary-changes</a:t>
            </a:r>
            <a:r>
              <a:rPr lang="en-US" dirty="0">
                <a:latin typeface="Aptos Display" panose="020B0004020202020204" pitchFamily="34" charset="0"/>
              </a:rPr>
              <a:t> </a:t>
            </a:r>
          </a:p>
          <a:p>
            <a:pPr marL="0" indent="0">
              <a:buClr>
                <a:srgbClr val="822433"/>
              </a:buClr>
              <a:buNone/>
            </a:pPr>
            <a:r>
              <a:rPr lang="en-US" dirty="0">
                <a:latin typeface="Aptos Display" panose="020B0004020202020204" pitchFamily="34" charset="0"/>
              </a:rPr>
              <a:t>	If viewing the PAPPG as a pdf or printed version, the changes are 	the first item in the document.</a:t>
            </a:r>
          </a:p>
        </p:txBody>
      </p:sp>
    </p:spTree>
    <p:extLst>
      <p:ext uri="{BB962C8B-B14F-4D97-AF65-F5344CB8AC3E}">
        <p14:creationId xmlns:p14="http://schemas.microsoft.com/office/powerpoint/2010/main" val="3975932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20709"/>
            <a:ext cx="10172700" cy="838200"/>
          </a:xfrm>
        </p:spPr>
        <p:txBody>
          <a:bodyPr>
            <a:noAutofit/>
          </a:bodyPr>
          <a:lstStyle/>
          <a:p>
            <a:r>
              <a:rPr lang="en-US" sz="3700" dirty="0">
                <a:solidFill>
                  <a:srgbClr val="822433"/>
                </a:solidFill>
                <a:latin typeface="Aptos Display" panose="020B0004020202020204" pitchFamily="34" charset="0"/>
              </a:rPr>
              <a:t>PAPPG (NSF 23-1): Safe and Inclusive Working</a:t>
            </a:r>
            <a:br>
              <a:rPr lang="en-US" sz="3700" dirty="0">
                <a:solidFill>
                  <a:srgbClr val="822433"/>
                </a:solidFill>
                <a:latin typeface="Aptos Display" panose="020B0004020202020204" pitchFamily="34" charset="0"/>
              </a:rPr>
            </a:br>
            <a:r>
              <a:rPr lang="en-US" sz="3700" dirty="0">
                <a:solidFill>
                  <a:srgbClr val="822433"/>
                </a:solidFill>
                <a:latin typeface="Aptos Display" panose="020B0004020202020204" pitchFamily="34" charset="0"/>
              </a:rPr>
              <a:t>Environments for Off-Campus or Off-Site Research</a:t>
            </a:r>
          </a:p>
        </p:txBody>
      </p:sp>
      <p:sp>
        <p:nvSpPr>
          <p:cNvPr id="4" name="Text Box 19"/>
          <p:cNvSpPr txBox="1">
            <a:spLocks noGrp="1" noChangeArrowheads="1"/>
          </p:cNvSpPr>
          <p:nvPr>
            <p:ph idx="1"/>
          </p:nvPr>
        </p:nvSpPr>
        <p:spPr bwMode="auto">
          <a:xfrm>
            <a:off x="1219200" y="1847851"/>
            <a:ext cx="10001250" cy="3863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0"/>
          </a:effectLst>
        </p:spPr>
        <p:txBody>
          <a:bodyPr wrap="square">
            <a:spAutoFit/>
          </a:bodyPr>
          <a:lstStyle/>
          <a:p>
            <a:pPr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ptos Display" panose="020B0004020202020204" pitchFamily="34" charset="0"/>
                <a:cs typeface="Arial" panose="020B0604020202020204" pitchFamily="34" charset="0"/>
              </a:rPr>
              <a:t>For each proposal that proposes to conduct research off-campus or off-site, the AOR must complete a certification that the organization has a plan in place for that proposal regarding safe and inclusive working environments</a:t>
            </a:r>
          </a:p>
          <a:p>
            <a:pPr marL="0" indent="0">
              <a:buClr>
                <a:srgbClr val="822433"/>
              </a:buClr>
              <a:buNone/>
            </a:pPr>
            <a:endParaRPr lang="en-US" sz="2400" dirty="0">
              <a:latin typeface="Aptos Display" panose="020B00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ptos Display" panose="020B0004020202020204" pitchFamily="34" charset="0"/>
                <a:cs typeface="Arial" panose="020B0604020202020204" pitchFamily="34" charset="0"/>
              </a:rPr>
              <a:t>Off-campus or off-site research is defined as data/information/samples being collected off-campus or off-site, such as fieldwork and research activities on vessels and aircraft</a:t>
            </a:r>
          </a:p>
          <a:p>
            <a:pPr marL="0" indent="0">
              <a:buClr>
                <a:srgbClr val="822433"/>
              </a:buClr>
              <a:buNone/>
            </a:pPr>
            <a:endParaRPr lang="en-US" sz="2400" dirty="0">
              <a:latin typeface="Aptos Display" panose="020B00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Aptos Display" panose="020B0004020202020204" pitchFamily="34" charset="0"/>
                <a:cs typeface="Arial" panose="020B0604020202020204" pitchFamily="34" charset="0"/>
              </a:rPr>
              <a:t>The plan itself is not submitted to NSF as part of the proposal</a:t>
            </a:r>
            <a:endParaRPr lang="en-US" sz="1600" i="1" dirty="0">
              <a:latin typeface="Aptos Display" panose="020B0004020202020204" pitchFamily="34" charset="0"/>
            </a:endParaRPr>
          </a:p>
          <a:p>
            <a:pPr marL="0" indent="0">
              <a:buClr>
                <a:srgbClr val="822433"/>
              </a:buClr>
              <a:buNone/>
            </a:pPr>
            <a:endParaRPr lang="en-US" sz="1000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347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914" y="431443"/>
            <a:ext cx="9903853" cy="838200"/>
          </a:xfrm>
        </p:spPr>
        <p:txBody>
          <a:bodyPr>
            <a:noAutofit/>
          </a:bodyPr>
          <a:lstStyle/>
          <a:p>
            <a:r>
              <a:rPr lang="en-US" sz="3700" dirty="0">
                <a:solidFill>
                  <a:srgbClr val="822433"/>
                </a:solidFill>
                <a:latin typeface="Aptos Display" panose="020B0004020202020204" pitchFamily="34" charset="0"/>
              </a:rPr>
              <a:t>PAPPG (NSF 23-1): Safe and Inclusive Working</a:t>
            </a:r>
            <a:br>
              <a:rPr lang="en-US" sz="3700" dirty="0">
                <a:solidFill>
                  <a:srgbClr val="822433"/>
                </a:solidFill>
                <a:latin typeface="Aptos Display" panose="020B0004020202020204" pitchFamily="34" charset="0"/>
              </a:rPr>
            </a:br>
            <a:r>
              <a:rPr lang="en-US" sz="3700" dirty="0">
                <a:solidFill>
                  <a:srgbClr val="822433"/>
                </a:solidFill>
                <a:latin typeface="Aptos Display" panose="020B0004020202020204" pitchFamily="34" charset="0"/>
              </a:rPr>
              <a:t>Environments for Off-Campus or Off-Site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914" y="1695451"/>
            <a:ext cx="9903854" cy="4449763"/>
          </a:xfrm>
        </p:spPr>
        <p:txBody>
          <a:bodyPr>
            <a:normAutofit/>
          </a:bodyPr>
          <a:lstStyle/>
          <a:p>
            <a:pPr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ptos Display" panose="020B0004020202020204" pitchFamily="34" charset="0"/>
                <a:cs typeface="Calibri Light" panose="020F0302020204030204" pitchFamily="34" charset="0"/>
              </a:rPr>
              <a:t>The plan must describe how the following types of behavior will be addressed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Aptos Display" panose="020B0004020202020204" pitchFamily="34" charset="0"/>
                <a:cs typeface="Calibri Light" panose="020F0302020204030204" pitchFamily="34" charset="0"/>
              </a:rPr>
              <a:t>	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Aptos Display" panose="020B0004020202020204" pitchFamily="34" charset="0"/>
                <a:cs typeface="Calibri Light" panose="020F0302020204030204" pitchFamily="34" charset="0"/>
              </a:rPr>
              <a:t>Abuse of any person, but not limited to harassment, stalking, bullying or hazing of any 	kind, whether the behavior is carried out verbally, physically, electronically, or in 	written form; or</a:t>
            </a:r>
          </a:p>
          <a:p>
            <a:pPr marL="0" indent="0" algn="l">
              <a:buNone/>
            </a:pPr>
            <a:r>
              <a:rPr lang="en-US" sz="2000" dirty="0">
                <a:solidFill>
                  <a:srgbClr val="0036CF"/>
                </a:solidFill>
                <a:latin typeface="Aptos Display" panose="020B0004020202020204" pitchFamily="34" charset="0"/>
                <a:cs typeface="Calibri Light" panose="020F0302020204030204" pitchFamily="34" charset="0"/>
              </a:rPr>
              <a:t>	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Aptos Display" panose="020B0004020202020204" pitchFamily="34" charset="0"/>
                <a:cs typeface="Calibri Light" panose="020F0302020204030204" pitchFamily="34" charset="0"/>
              </a:rPr>
              <a:t>Conduct that is unwelcome, offensive, indecent, obscene, or disorderly</a:t>
            </a:r>
            <a:endParaRPr lang="en-US" sz="2000" dirty="0">
              <a:latin typeface="Aptos Display" panose="020B0004020202020204" pitchFamily="34" charset="0"/>
              <a:cs typeface="Calibri Light" panose="020F0302020204030204" pitchFamily="34" charset="0"/>
            </a:endParaRPr>
          </a:p>
          <a:p>
            <a:pPr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ptos Display" panose="020B0004020202020204" pitchFamily="34" charset="0"/>
                <a:cs typeface="Calibri Light" panose="020F0302020204030204" pitchFamily="34" charset="0"/>
              </a:rPr>
              <a:t>The plan should identify steps the proposing organization will take to nurture an inclusive off-campus or off-site working environments</a:t>
            </a:r>
          </a:p>
          <a:p>
            <a:pPr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ptos Display" panose="020B0004020202020204" pitchFamily="34" charset="0"/>
                <a:cs typeface="Calibri Light" panose="020F0302020204030204" pitchFamily="34" charset="0"/>
              </a:rPr>
              <a:t>The plan should consider communications within the team and to the organization</a:t>
            </a:r>
          </a:p>
        </p:txBody>
      </p:sp>
    </p:spTree>
    <p:extLst>
      <p:ext uri="{BB962C8B-B14F-4D97-AF65-F5344CB8AC3E}">
        <p14:creationId xmlns:p14="http://schemas.microsoft.com/office/powerpoint/2010/main" val="431093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150" y="509788"/>
            <a:ext cx="10058400" cy="957061"/>
          </a:xfrm>
        </p:spPr>
        <p:txBody>
          <a:bodyPr>
            <a:noAutofit/>
          </a:bodyPr>
          <a:lstStyle/>
          <a:p>
            <a:r>
              <a:rPr lang="en-US" sz="3700" dirty="0">
                <a:solidFill>
                  <a:srgbClr val="822433"/>
                </a:solidFill>
                <a:latin typeface="Aptos Display" panose="020B0004020202020204" pitchFamily="34" charset="0"/>
              </a:rPr>
              <a:t>PAPPG (NSF 23-1): Safe and Inclusive Working</a:t>
            </a:r>
            <a:br>
              <a:rPr lang="en-US" sz="3700" dirty="0">
                <a:solidFill>
                  <a:srgbClr val="822433"/>
                </a:solidFill>
                <a:latin typeface="Aptos Display" panose="020B0004020202020204" pitchFamily="34" charset="0"/>
              </a:rPr>
            </a:br>
            <a:r>
              <a:rPr lang="en-US" sz="3700" dirty="0">
                <a:solidFill>
                  <a:srgbClr val="822433"/>
                </a:solidFill>
                <a:latin typeface="Aptos Display" panose="020B0004020202020204" pitchFamily="34" charset="0"/>
              </a:rPr>
              <a:t>Environments for Off-Campus or Off-Site Research:</a:t>
            </a:r>
            <a:br>
              <a:rPr lang="en-US" sz="3700" dirty="0">
                <a:solidFill>
                  <a:srgbClr val="822433"/>
                </a:solidFill>
                <a:latin typeface="Aptos Display" panose="020B0004020202020204" pitchFamily="34" charset="0"/>
              </a:rPr>
            </a:br>
            <a:r>
              <a:rPr lang="en-US" sz="3700" dirty="0">
                <a:solidFill>
                  <a:srgbClr val="822433"/>
                </a:solidFill>
                <a:latin typeface="Aptos Display" panose="020B0004020202020204" pitchFamily="34" charset="0"/>
              </a:rPr>
              <a:t>FAQs</a:t>
            </a:r>
            <a:endParaRPr lang="en-US" sz="3700" b="1" dirty="0">
              <a:solidFill>
                <a:srgbClr val="8224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716" y="1897220"/>
            <a:ext cx="9500833" cy="4932608"/>
          </a:xfrm>
        </p:spPr>
        <p:txBody>
          <a:bodyPr/>
          <a:lstStyle/>
          <a:p>
            <a:pPr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b="0" i="0" u="none" strike="noStrike" baseline="0" dirty="0">
                <a:latin typeface="Aptos Display" panose="020B0004020202020204" pitchFamily="34" charset="0"/>
              </a:rPr>
              <a:t>How does NSF define off-campus or off-site?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ArialMT"/>
              </a:rPr>
              <a:t>	</a:t>
            </a:r>
            <a:r>
              <a:rPr lang="en-US" sz="2000" b="0" i="0" u="none" strike="noStrike" baseline="0" dirty="0">
                <a:latin typeface="Aptos Display" panose="020B0004020202020204" pitchFamily="34" charset="0"/>
              </a:rPr>
              <a:t>It is the proposing organization’s responsibility to establish what constitutes 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Aptos Display" panose="020B0004020202020204" pitchFamily="34" charset="0"/>
              </a:rPr>
              <a:t>an off-	campus or off-site location</a:t>
            </a:r>
          </a:p>
          <a:p>
            <a:pPr algn="l"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b="0" i="0" u="none" strike="noStrike" baseline="0" dirty="0">
                <a:solidFill>
                  <a:srgbClr val="000000"/>
                </a:solidFill>
                <a:latin typeface="Aptos Display" panose="020B0004020202020204" pitchFamily="34" charset="0"/>
              </a:rPr>
              <a:t>How do collaborative proposals comply with this requirement?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0036CF"/>
                </a:solidFill>
                <a:latin typeface="Aptos Display" panose="020B0004020202020204" pitchFamily="34" charset="0"/>
              </a:rPr>
              <a:t>	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Aptos Display" panose="020B0004020202020204" pitchFamily="34" charset="0"/>
              </a:rPr>
              <a:t>If more than one collaborating organization proposes to conduct research off-	campus or off-site, one joint plan must be developed</a:t>
            </a:r>
          </a:p>
          <a:p>
            <a:pPr>
              <a:buClr>
                <a:srgbClr val="822433"/>
              </a:buClr>
              <a:buFont typeface="Wingdings" panose="05000000000000000000" pitchFamily="2" charset="2"/>
              <a:buChar char="§"/>
            </a:pPr>
            <a:r>
              <a:rPr lang="en-US" b="0" i="0" u="none" strike="noStrike" baseline="0" dirty="0">
                <a:solidFill>
                  <a:srgbClr val="000000"/>
                </a:solidFill>
                <a:latin typeface="Aptos Display" panose="020B0004020202020204" pitchFamily="34" charset="0"/>
              </a:rPr>
              <a:t>Must the plan be in place prior to proposal submission?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ptos Display" panose="020B0004020202020204" pitchFamily="34" charset="0"/>
              </a:rPr>
              <a:t>	Yes, the language contained in the certification was carefully crafted to require that 	the organization has a plan in place for that proposal that describes how the types 	of behavior specified in Chapter II.E.9 will be addressed.</a:t>
            </a:r>
            <a:endParaRPr lang="en-US" sz="2000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624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399246"/>
            <a:ext cx="10648950" cy="1562904"/>
          </a:xfrm>
        </p:spPr>
        <p:txBody>
          <a:bodyPr>
            <a:normAutofit fontScale="90000"/>
          </a:bodyPr>
          <a:lstStyle/>
          <a:p>
            <a:r>
              <a:rPr lang="en-US" sz="4100" dirty="0">
                <a:solidFill>
                  <a:srgbClr val="822433"/>
                </a:solidFill>
                <a:latin typeface="Aptos Display" panose="020B0004020202020204" pitchFamily="34" charset="0"/>
              </a:rPr>
              <a:t>PAPPG (NSF 23-1): Safe and Inclusive Working</a:t>
            </a:r>
            <a:br>
              <a:rPr lang="en-US" sz="4100" dirty="0">
                <a:solidFill>
                  <a:srgbClr val="822433"/>
                </a:solidFill>
                <a:latin typeface="Aptos Display" panose="020B0004020202020204" pitchFamily="34" charset="0"/>
              </a:rPr>
            </a:br>
            <a:r>
              <a:rPr lang="en-US" sz="4100" dirty="0">
                <a:solidFill>
                  <a:srgbClr val="822433"/>
                </a:solidFill>
                <a:latin typeface="Aptos Display" panose="020B0004020202020204" pitchFamily="34" charset="0"/>
              </a:rPr>
              <a:t>Environments for Off-Campus or Off-Site Research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76401"/>
            <a:ext cx="9124950" cy="4449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ptos Display" panose="020B0004020202020204" pitchFamily="34" charset="0"/>
              </a:rPr>
              <a:t>How is MSU implementing this guidance? </a:t>
            </a:r>
          </a:p>
          <a:p>
            <a:pPr marL="0" indent="0">
              <a:buNone/>
            </a:pPr>
            <a:endParaRPr lang="en-US" sz="1000" dirty="0">
              <a:latin typeface="Aptos Display" panose="020B00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ptos Display" panose="020B0004020202020204" pitchFamily="34" charset="0"/>
              </a:rPr>
              <a:t>In the Service Request Portal Ticket, the following comment will be posted:</a:t>
            </a:r>
          </a:p>
          <a:p>
            <a:pPr marL="0" indent="0">
              <a:buNone/>
            </a:pPr>
            <a:r>
              <a:rPr lang="en-US" sz="2000" b="0" i="0" dirty="0">
                <a:solidFill>
                  <a:srgbClr val="111111"/>
                </a:solidFill>
                <a:effectLst/>
                <a:latin typeface="Open Sans" panose="020B0606030504020204" pitchFamily="34" charset="0"/>
              </a:rPr>
              <a:t>	Does any portion of this proposal involve off-campus or off-site 	research which is defined as data/information/samples being 	collected off-campus or off-site, such as fieldwork and research 	activities on vessels and aircraft?  If the answer is yes, OSP will 	provide you with a form that the PI will need to complete to satisfy 	a new requirement by NSF.  If the answer is no, nothing further is 	required.</a:t>
            </a:r>
            <a:endParaRPr lang="en-US" sz="2000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304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2F78A-2BB7-C474-641E-0C161DFB0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3700" b="0" i="0" u="none" strike="noStrike" kern="1200" cap="none" spc="0" normalizeH="0" baseline="0" noProof="0" dirty="0">
                <a:ln>
                  <a:noFill/>
                </a:ln>
                <a:solidFill>
                  <a:srgbClr val="822433"/>
                </a:solidFill>
                <a:effectLst/>
                <a:uLnTx/>
                <a:uFillTx/>
                <a:latin typeface="Aptos Display" panose="020B0004020202020204" pitchFamily="34" charset="0"/>
                <a:ea typeface="+mj-ea"/>
                <a:cs typeface="+mj-cs"/>
              </a:rPr>
              <a:t>PAPPG (NSF 23-1): Safe and Inclusive Working</a:t>
            </a:r>
            <a:br>
              <a:rPr kumimoji="0" lang="en-US" sz="3700" b="0" i="0" u="none" strike="noStrike" kern="1200" cap="none" spc="0" normalizeH="0" baseline="0" noProof="0" dirty="0">
                <a:ln>
                  <a:noFill/>
                </a:ln>
                <a:solidFill>
                  <a:srgbClr val="822433"/>
                </a:solidFill>
                <a:effectLst/>
                <a:uLnTx/>
                <a:uFillTx/>
                <a:latin typeface="Aptos Display" panose="020B0004020202020204" pitchFamily="34" charset="0"/>
                <a:ea typeface="+mj-ea"/>
                <a:cs typeface="+mj-cs"/>
              </a:rPr>
            </a:br>
            <a:r>
              <a:rPr kumimoji="0" lang="en-US" sz="3700" b="0" i="0" u="none" strike="noStrike" kern="1200" cap="none" spc="0" normalizeH="0" baseline="0" noProof="0" dirty="0">
                <a:ln>
                  <a:noFill/>
                </a:ln>
                <a:solidFill>
                  <a:srgbClr val="822433"/>
                </a:solidFill>
                <a:effectLst/>
                <a:uLnTx/>
                <a:uFillTx/>
                <a:latin typeface="Aptos Display" panose="020B0004020202020204" pitchFamily="34" charset="0"/>
                <a:ea typeface="+mj-ea"/>
                <a:cs typeface="+mj-cs"/>
              </a:rPr>
              <a:t>Environments for Off-Campus or Off-Site Research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2B6C9-DFEB-3462-17D2-A98BD6C29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50216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Aptos Display" panose="020B0004020202020204" pitchFamily="34" charset="0"/>
              </a:rPr>
              <a:t>If NO, then nothing further needs to be done.</a:t>
            </a:r>
          </a:p>
          <a:p>
            <a:pPr marL="0" indent="0">
              <a:buNone/>
            </a:pPr>
            <a:endParaRPr lang="en-US" sz="1000" dirty="0">
              <a:latin typeface="Aptos Display" panose="020B00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ptos Display" panose="020B0004020202020204" pitchFamily="34" charset="0"/>
              </a:rPr>
              <a:t>If YES, then the NSF Workplace Plan form will be posted in the ticket for the PI to complete.</a:t>
            </a:r>
          </a:p>
          <a:p>
            <a:pPr marL="0" indent="0">
              <a:buNone/>
            </a:pPr>
            <a:endParaRPr lang="en-US" sz="1000" dirty="0">
              <a:latin typeface="Aptos Display" panose="020B00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ptos Display" panose="020B0004020202020204" pitchFamily="34" charset="0"/>
              </a:rPr>
              <a:t>Once completed, the form needs to be posted back in the ticket so that OSP has a record of the information.</a:t>
            </a:r>
          </a:p>
          <a:p>
            <a:pPr marL="0" indent="0">
              <a:buNone/>
            </a:pPr>
            <a:endParaRPr lang="en-US" sz="1000" dirty="0">
              <a:latin typeface="Aptos Display" panose="020B0004020202020204" pitchFamily="34" charset="0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1B1B1B"/>
                </a:solidFill>
                <a:effectLst/>
                <a:latin typeface="Aptos Display" panose="020B0004020202020204" pitchFamily="34" charset="0"/>
              </a:rPr>
              <a:t>Check the box on the NSF Cover Sheet: Off-Campus or Off-Site Research</a:t>
            </a:r>
            <a:endParaRPr lang="en-US" dirty="0">
              <a:latin typeface="Aptos Display" panose="020B0004020202020204" pitchFamily="34" charset="0"/>
            </a:endParaRPr>
          </a:p>
        </p:txBody>
      </p:sp>
      <p:pic>
        <p:nvPicPr>
          <p:cNvPr id="5" name="Picture 4" descr="A document with text on it&#10;&#10;Description automatically generated">
            <a:extLst>
              <a:ext uri="{FF2B5EF4-FFF2-40B4-BE49-F238E27FC236}">
                <a16:creationId xmlns:a16="http://schemas.microsoft.com/office/drawing/2014/main" id="{3A7EBE2C-21E5-4A42-AC9C-64BA635B76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8453" y="1825625"/>
            <a:ext cx="3606512" cy="46672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07915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1603</Words>
  <Application>Microsoft Office PowerPoint</Application>
  <PresentationFormat>Widescreen</PresentationFormat>
  <Paragraphs>120</Paragraphs>
  <Slides>19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Aptos Display</vt:lpstr>
      <vt:lpstr>Arial</vt:lpstr>
      <vt:lpstr>Arial Unicode MS</vt:lpstr>
      <vt:lpstr>ArialMT</vt:lpstr>
      <vt:lpstr>Calibri</vt:lpstr>
      <vt:lpstr>Calibri Light</vt:lpstr>
      <vt:lpstr>Open Sans</vt:lpstr>
      <vt:lpstr>Wingdings</vt:lpstr>
      <vt:lpstr>Office Theme</vt:lpstr>
      <vt:lpstr>PowerPoint Presentation</vt:lpstr>
      <vt:lpstr>Proposal &amp; Award Policies &amp; Procedures Guide (PAPPG) (NSF-23-1)</vt:lpstr>
      <vt:lpstr>Proposal &amp; Award Policies &amp; Procedures Guide (PAPPG) (NSF-23-1) Effective Dates</vt:lpstr>
      <vt:lpstr>PAPPG (NSF 23-1): Guidance and Changes</vt:lpstr>
      <vt:lpstr>PAPPG (NSF 23-1): Safe and Inclusive Working Environments for Off-Campus or Off-Site Research</vt:lpstr>
      <vt:lpstr>PAPPG (NSF 23-1): Safe and Inclusive Working Environments for Off-Campus or Off-Site Research</vt:lpstr>
      <vt:lpstr>PAPPG (NSF 23-1): Safe and Inclusive Working Environments for Off-Campus or Off-Site Research: FAQs</vt:lpstr>
      <vt:lpstr>PAPPG (NSF 23-1): Safe and Inclusive Working Environments for Off-Campus or Off-Site Research </vt:lpstr>
      <vt:lpstr>PAPPG (NSF 23-1): Safe and Inclusive Working Environments for Off-Campus or Off-Site Research</vt:lpstr>
      <vt:lpstr>PAPPG (NSF 23-1): Revisions to the Biographical Sketch and Current and Pending (Other) Support</vt:lpstr>
      <vt:lpstr>PAPPG (NSF 23-1): Revisions to the Biographical Sketch and Current and Pending (Other) Support</vt:lpstr>
      <vt:lpstr>PAPPG (NSF 23-1): Revisions to the Biographical Sketch and Current and Pending (Other) Support</vt:lpstr>
      <vt:lpstr>PAPPG (NSF 23-1): Revisions to the Biographical Sketch and Current and Pending (Other) Support</vt:lpstr>
      <vt:lpstr>PAPPG (NSF 23-1): Revisions to the Biographical Sketch and Current and Pending (Other) Support: FAQs</vt:lpstr>
      <vt:lpstr>PAPPG (NSF 23-1): Revisions to the Biographical Sketch and Current and Pending (Other) Support: FAQs</vt:lpstr>
      <vt:lpstr>PAPPG (NSF 23-1): Responsible and Ethical Conduct of Research (RECR)</vt:lpstr>
      <vt:lpstr>PAPPG (NSF 24-1): Guidance changes to come in 2024 (effective January 30, 2024)</vt:lpstr>
      <vt:lpstr>NSF Broad Agency Announcements (BAA)</vt:lpstr>
      <vt:lpstr>Office of Sponsored Projects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 &amp; Vision</dc:title>
  <dc:creator>Bassett, Becky</dc:creator>
  <cp:lastModifiedBy>Bassett, Becky</cp:lastModifiedBy>
  <cp:revision>7</cp:revision>
  <cp:lastPrinted>2023-08-25T20:08:20Z</cp:lastPrinted>
  <dcterms:created xsi:type="dcterms:W3CDTF">2016-10-24T20:31:58Z</dcterms:created>
  <dcterms:modified xsi:type="dcterms:W3CDTF">2023-08-25T20:56:04Z</dcterms:modified>
</cp:coreProperties>
</file>