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  <p:sldId id="258" r:id="rId4"/>
    <p:sldId id="266" r:id="rId5"/>
    <p:sldId id="259" r:id="rId6"/>
    <p:sldId id="261" r:id="rId7"/>
    <p:sldId id="262" r:id="rId8"/>
    <p:sldId id="267" r:id="rId9"/>
    <p:sldId id="263" r:id="rId10"/>
    <p:sldId id="265" r:id="rId11"/>
    <p:sldId id="260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00"/>
    <a:srgbClr val="5D1725"/>
    <a:srgbClr val="510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35" d="100"/>
          <a:sy n="135" d="100"/>
        </p:scale>
        <p:origin x="150" y="8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42376" y="569312"/>
            <a:ext cx="7540024" cy="2040759"/>
          </a:xfrm>
        </p:spPr>
        <p:txBody>
          <a:bodyPr/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2377" y="2890347"/>
            <a:ext cx="7540023" cy="27484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4"/>
          </p:nvPr>
        </p:nvSpPr>
        <p:spPr>
          <a:xfrm>
            <a:off x="0" y="1"/>
            <a:ext cx="3678621" cy="5940101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4222421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g.jpg"/>
          <p:cNvPicPr>
            <a:picLocks noChangeAspect="1"/>
          </p:cNvPicPr>
          <p:nvPr userDrawn="1"/>
        </p:nvPicPr>
        <p:blipFill>
          <a:blip r:embed="rId2" cstate="email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707"/>
            <a:ext cx="12192000" cy="68777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532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47946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593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68688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>
          <a:xfrm>
            <a:off x="534782" y="430146"/>
            <a:ext cx="11196305" cy="5182226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7116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117" y="274639"/>
            <a:ext cx="10831283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117" y="1600201"/>
            <a:ext cx="10831283" cy="39507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8312515" y="1600202"/>
            <a:ext cx="3269885" cy="2988015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2313228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537" y="4501931"/>
            <a:ext cx="10233751" cy="126704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2536" y="3011380"/>
            <a:ext cx="10233752" cy="139552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1092535" y="378938"/>
            <a:ext cx="10233751" cy="2417007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411427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611" y="274639"/>
            <a:ext cx="11049789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2611" y="1600202"/>
            <a:ext cx="5462671" cy="40838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86" y="1600202"/>
            <a:ext cx="5273017" cy="40838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25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8621" y="274638"/>
            <a:ext cx="7903779" cy="741363"/>
          </a:xfrm>
        </p:spPr>
        <p:txBody>
          <a:bodyPr>
            <a:noAutofit/>
          </a:bodyPr>
          <a:lstStyle>
            <a:lvl1pPr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8621" y="1215233"/>
            <a:ext cx="3993931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78621" y="1854994"/>
            <a:ext cx="3993931" cy="38597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906115" y="1215233"/>
            <a:ext cx="367628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906115" y="1854994"/>
            <a:ext cx="3676285" cy="38597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207023" y="274638"/>
            <a:ext cx="3269885" cy="2623723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>
            <a:off x="207023" y="3116479"/>
            <a:ext cx="3269885" cy="2598308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1364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11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>
          <a:xfrm>
            <a:off x="288964" y="348214"/>
            <a:ext cx="5187365" cy="5233432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817746" y="348215"/>
            <a:ext cx="5913340" cy="53051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1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535" y="273050"/>
            <a:ext cx="6733740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2830" y="273053"/>
            <a:ext cx="3629572" cy="53802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535" y="1435103"/>
            <a:ext cx="6733740" cy="42182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858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38" y="4800601"/>
            <a:ext cx="1058546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96938" y="402899"/>
            <a:ext cx="10585463" cy="432467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6938" y="5367339"/>
            <a:ext cx="10585463" cy="4396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434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82425CC-D41E-378A-1943-EF09675D46BB}"/>
              </a:ext>
            </a:extLst>
          </p:cNvPr>
          <p:cNvSpPr/>
          <p:nvPr userDrawn="1"/>
        </p:nvSpPr>
        <p:spPr>
          <a:xfrm>
            <a:off x="4" y="5940104"/>
            <a:ext cx="12191997" cy="917899"/>
          </a:xfrm>
          <a:prstGeom prst="rect">
            <a:avLst/>
          </a:prstGeom>
          <a:solidFill>
            <a:srgbClr val="5D17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B92048C-F25A-F11D-CC19-87B3BDCC0F9D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65" y="6126166"/>
            <a:ext cx="3309760" cy="56785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 flipV="1">
            <a:off x="3" y="-19707"/>
            <a:ext cx="12191997" cy="5959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997" y="274639"/>
            <a:ext cx="1066740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997" y="1600201"/>
            <a:ext cx="10667403" cy="3950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en-US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</a:pPr>
            <a:r>
              <a:rPr lang="en-US" dirty="0"/>
              <a:t>Second level</a:t>
            </a:r>
          </a:p>
          <a:p>
            <a:pPr marL="1143000" lvl="2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en-US" dirty="0"/>
              <a:t>Third level</a:t>
            </a:r>
          </a:p>
          <a:p>
            <a:pPr marL="1600200" lvl="3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</a:pPr>
            <a:r>
              <a:rPr lang="en-US" dirty="0"/>
              <a:t>Fourth level</a:t>
            </a:r>
          </a:p>
          <a:p>
            <a:pPr marL="2057400" lvl="4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</a:pPr>
            <a:r>
              <a:rPr lang="en-US" dirty="0"/>
              <a:t>Fifth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0CAA9E-1B43-D15E-B5F3-1A5FBC25F12E}"/>
              </a:ext>
            </a:extLst>
          </p:cNvPr>
          <p:cNvSpPr txBox="1"/>
          <p:nvPr userDrawn="1"/>
        </p:nvSpPr>
        <p:spPr>
          <a:xfrm>
            <a:off x="6433457" y="6216620"/>
            <a:ext cx="5393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bg1"/>
                </a:solidFill>
                <a:latin typeface="+mj-lt"/>
              </a:rPr>
              <a:t>High Performance Computing Collaboratory</a:t>
            </a:r>
          </a:p>
        </p:txBody>
      </p:sp>
    </p:spTree>
    <p:extLst>
      <p:ext uri="{BB962C8B-B14F-4D97-AF65-F5344CB8AC3E}">
        <p14:creationId xmlns:p14="http://schemas.microsoft.com/office/powerpoint/2010/main" val="307175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73" r:id="rId14"/>
  </p:sldLayoutIdLst>
  <p:txStyles>
    <p:titleStyle>
      <a:lvl1pPr algn="ctr" defTabSz="457200" rtl="0" eaLnBrk="1" latinLnBrk="0" hangingPunct="1">
        <a:spcBef>
          <a:spcPct val="0"/>
        </a:spcBef>
        <a:buNone/>
        <a:defRPr lang="en-US" sz="4400" kern="1200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lang="en-US" sz="3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lang="en-US" sz="2800" kern="1200" dirty="0">
          <a:solidFill>
            <a:srgbClr val="2D2E2B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lang="en-US" sz="2400" kern="1200" dirty="0">
          <a:solidFill>
            <a:srgbClr val="54565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lang="en-US" sz="2000" kern="1200" dirty="0">
          <a:solidFill>
            <a:srgbClr val="54565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lang="en-US" sz="2000" kern="1200" dirty="0">
          <a:solidFill>
            <a:srgbClr val="54565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svg"/><Relationship Id="rId18" Type="http://schemas.openxmlformats.org/officeDocument/2006/relationships/image" Target="../media/image22.png"/><Relationship Id="rId3" Type="http://schemas.openxmlformats.org/officeDocument/2006/relationships/image" Target="../media/image5.svg"/><Relationship Id="rId21" Type="http://schemas.openxmlformats.org/officeDocument/2006/relationships/image" Target="../media/image25.svg"/><Relationship Id="rId7" Type="http://schemas.openxmlformats.org/officeDocument/2006/relationships/image" Target="../media/image9.svg"/><Relationship Id="rId12" Type="http://schemas.openxmlformats.org/officeDocument/2006/relationships/image" Target="../media/image14.png"/><Relationship Id="rId17" Type="http://schemas.openxmlformats.org/officeDocument/2006/relationships/image" Target="../media/image21.svg"/><Relationship Id="rId2" Type="http://schemas.openxmlformats.org/officeDocument/2006/relationships/image" Target="../media/image4.pn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5" Type="http://schemas.openxmlformats.org/officeDocument/2006/relationships/image" Target="../media/image17.svg"/><Relationship Id="rId10" Type="http://schemas.openxmlformats.org/officeDocument/2006/relationships/image" Target="../media/image12.png"/><Relationship Id="rId19" Type="http://schemas.openxmlformats.org/officeDocument/2006/relationships/image" Target="../media/image23.svg"/><Relationship Id="rId4" Type="http://schemas.openxmlformats.org/officeDocument/2006/relationships/image" Target="../media/image6.png"/><Relationship Id="rId9" Type="http://schemas.openxmlformats.org/officeDocument/2006/relationships/image" Target="../media/image11.svg"/><Relationship Id="rId1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sv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12" Type="http://schemas.openxmlformats.org/officeDocument/2006/relationships/image" Target="../media/image14.png"/><Relationship Id="rId17" Type="http://schemas.openxmlformats.org/officeDocument/2006/relationships/image" Target="../media/image19.sv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5" Type="http://schemas.openxmlformats.org/officeDocument/2006/relationships/image" Target="../media/image1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09800" y="1033384"/>
            <a:ext cx="7772400" cy="1470025"/>
          </a:xfrm>
        </p:spPr>
        <p:txBody>
          <a:bodyPr/>
          <a:lstStyle/>
          <a:p>
            <a:r>
              <a:rPr lang="en-US" dirty="0"/>
              <a:t>Research Data Flow and Why it Matters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895600" y="2510497"/>
            <a:ext cx="6400800" cy="777808"/>
          </a:xfrm>
        </p:spPr>
        <p:txBody>
          <a:bodyPr/>
          <a:lstStyle/>
          <a:p>
            <a:r>
              <a:rPr lang="en-US" dirty="0"/>
              <a:t>Kendall Blaylock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68160" y="4474778"/>
            <a:ext cx="525647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</a:rPr>
              <a:t>To change the “University Unit Name Here,” </a:t>
            </a:r>
          </a:p>
          <a:p>
            <a:r>
              <a:rPr lang="en-US" sz="1400" dirty="0">
                <a:solidFill>
                  <a:srgbClr val="FFFFFF"/>
                </a:solidFill>
              </a:rPr>
              <a:t>you must modify the Master Slide. Go to your menu bar – select</a:t>
            </a:r>
          </a:p>
          <a:p>
            <a:r>
              <a:rPr lang="en-US" sz="1400" dirty="0">
                <a:solidFill>
                  <a:srgbClr val="FFFFFF"/>
                </a:solidFill>
              </a:rPr>
              <a:t> the </a:t>
            </a:r>
            <a:r>
              <a:rPr lang="en-US" sz="1400" b="1" dirty="0">
                <a:solidFill>
                  <a:srgbClr val="FFFFFF"/>
                </a:solidFill>
              </a:rPr>
              <a:t>View</a:t>
            </a:r>
            <a:r>
              <a:rPr lang="en-US" sz="1400" dirty="0">
                <a:solidFill>
                  <a:srgbClr val="FFFFFF"/>
                </a:solidFill>
              </a:rPr>
              <a:t> tab, in the </a:t>
            </a:r>
            <a:r>
              <a:rPr lang="en-US" sz="1400" b="1" dirty="0">
                <a:solidFill>
                  <a:srgbClr val="FFFFFF"/>
                </a:solidFill>
              </a:rPr>
              <a:t>Master Views </a:t>
            </a:r>
            <a:r>
              <a:rPr lang="en-US" sz="1400" dirty="0">
                <a:solidFill>
                  <a:srgbClr val="FFFFFF"/>
                </a:solidFill>
              </a:rPr>
              <a:t>group, click </a:t>
            </a:r>
            <a:r>
              <a:rPr lang="en-US" sz="1400" b="1" dirty="0">
                <a:solidFill>
                  <a:srgbClr val="FFFFFF"/>
                </a:solidFill>
              </a:rPr>
              <a:t>Slide Master.</a:t>
            </a:r>
          </a:p>
          <a:p>
            <a:r>
              <a:rPr lang="en-US" sz="1400" dirty="0">
                <a:solidFill>
                  <a:srgbClr val="FFFFFF"/>
                </a:solidFill>
              </a:rPr>
              <a:t>You’ll be able to select the text and modify it then. Hit save </a:t>
            </a:r>
          </a:p>
          <a:p>
            <a:r>
              <a:rPr lang="en-US" sz="1400" dirty="0">
                <a:solidFill>
                  <a:srgbClr val="FFFFFF"/>
                </a:solidFill>
              </a:rPr>
              <a:t>and close out of Slide Master</a:t>
            </a:r>
          </a:p>
        </p:txBody>
      </p:sp>
    </p:spTree>
    <p:extLst>
      <p:ext uri="{BB962C8B-B14F-4D97-AF65-F5344CB8AC3E}">
        <p14:creationId xmlns:p14="http://schemas.microsoft.com/office/powerpoint/2010/main" val="112694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4A0FA2F-C9A9-7497-BB89-AA61336FD729}"/>
              </a:ext>
            </a:extLst>
          </p:cNvPr>
          <p:cNvSpPr/>
          <p:nvPr/>
        </p:nvSpPr>
        <p:spPr>
          <a:xfrm>
            <a:off x="240837" y="3899423"/>
            <a:ext cx="2132960" cy="1792198"/>
          </a:xfrm>
          <a:prstGeom prst="roundRect">
            <a:avLst>
              <a:gd name="adj" fmla="val 4704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41DAD97-29D8-948C-2D7B-CCCC6D16D7D8}"/>
              </a:ext>
            </a:extLst>
          </p:cNvPr>
          <p:cNvSpPr/>
          <p:nvPr/>
        </p:nvSpPr>
        <p:spPr>
          <a:xfrm>
            <a:off x="8483404" y="4326779"/>
            <a:ext cx="3239632" cy="1042565"/>
          </a:xfrm>
          <a:prstGeom prst="roundRect">
            <a:avLst>
              <a:gd name="adj" fmla="val 4704"/>
            </a:avLst>
          </a:prstGeom>
          <a:solidFill>
            <a:srgbClr val="660000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FB7401B8-2FA9-938B-C874-2F2637A0400E}"/>
              </a:ext>
            </a:extLst>
          </p:cNvPr>
          <p:cNvSpPr/>
          <p:nvPr/>
        </p:nvSpPr>
        <p:spPr>
          <a:xfrm>
            <a:off x="248093" y="474921"/>
            <a:ext cx="2132960" cy="2870791"/>
          </a:xfrm>
          <a:prstGeom prst="roundRect">
            <a:avLst>
              <a:gd name="adj" fmla="val 4704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7A9DE4D8-C709-1C3A-2C1B-563A752DC38D}"/>
              </a:ext>
            </a:extLst>
          </p:cNvPr>
          <p:cNvSpPr/>
          <p:nvPr/>
        </p:nvSpPr>
        <p:spPr>
          <a:xfrm>
            <a:off x="4282364" y="474921"/>
            <a:ext cx="3401006" cy="2870791"/>
          </a:xfrm>
          <a:prstGeom prst="roundRect">
            <a:avLst>
              <a:gd name="adj" fmla="val 4704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BA37572-BD7D-C672-2FA4-6901B2E664BC}"/>
              </a:ext>
            </a:extLst>
          </p:cNvPr>
          <p:cNvSpPr/>
          <p:nvPr/>
        </p:nvSpPr>
        <p:spPr>
          <a:xfrm>
            <a:off x="9862188" y="474921"/>
            <a:ext cx="2132960" cy="2870791"/>
          </a:xfrm>
          <a:prstGeom prst="roundRect">
            <a:avLst>
              <a:gd name="adj" fmla="val 4704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34B3B91C-97FF-8614-6E42-CD39FEBEBA07}"/>
              </a:ext>
            </a:extLst>
          </p:cNvPr>
          <p:cNvSpPr/>
          <p:nvPr/>
        </p:nvSpPr>
        <p:spPr>
          <a:xfrm>
            <a:off x="4290528" y="3899423"/>
            <a:ext cx="3410771" cy="1792198"/>
          </a:xfrm>
          <a:prstGeom prst="roundRect">
            <a:avLst>
              <a:gd name="adj" fmla="val 4704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Server with solid fill">
            <a:extLst>
              <a:ext uri="{FF2B5EF4-FFF2-40B4-BE49-F238E27FC236}">
                <a16:creationId xmlns:a16="http://schemas.microsoft.com/office/drawing/2014/main" id="{C2C575AB-BE44-6F1F-7401-0AE47A68235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5356" y="4526816"/>
            <a:ext cx="842528" cy="842528"/>
          </a:xfrm>
          <a:prstGeom prst="rect">
            <a:avLst/>
          </a:prstGeom>
        </p:spPr>
      </p:pic>
      <p:pic>
        <p:nvPicPr>
          <p:cNvPr id="23" name="Graphic 22" descr="Laptop with solid fill">
            <a:extLst>
              <a:ext uri="{FF2B5EF4-FFF2-40B4-BE49-F238E27FC236}">
                <a16:creationId xmlns:a16="http://schemas.microsoft.com/office/drawing/2014/main" id="{7CB9D7BD-F6D6-C00A-D326-E2834893BC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87335" y="2088017"/>
            <a:ext cx="1127939" cy="1127939"/>
          </a:xfrm>
          <a:prstGeom prst="rect">
            <a:avLst/>
          </a:prstGeom>
        </p:spPr>
      </p:pic>
      <p:pic>
        <p:nvPicPr>
          <p:cNvPr id="24" name="Graphic 23" descr="Laptop with solid fill">
            <a:extLst>
              <a:ext uri="{FF2B5EF4-FFF2-40B4-BE49-F238E27FC236}">
                <a16:creationId xmlns:a16="http://schemas.microsoft.com/office/drawing/2014/main" id="{4E6E713D-ECE2-8D5B-FEA3-034D36F947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11139" y="2088017"/>
            <a:ext cx="1127939" cy="1127939"/>
          </a:xfrm>
          <a:prstGeom prst="rect">
            <a:avLst/>
          </a:prstGeom>
        </p:spPr>
      </p:pic>
      <p:pic>
        <p:nvPicPr>
          <p:cNvPr id="25" name="Graphic 24" descr="Laptop with solid fill">
            <a:extLst>
              <a:ext uri="{FF2B5EF4-FFF2-40B4-BE49-F238E27FC236}">
                <a16:creationId xmlns:a16="http://schemas.microsoft.com/office/drawing/2014/main" id="{F6E7C005-C150-439E-56F7-375BD8D682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23232" y="901637"/>
            <a:ext cx="1127939" cy="1127939"/>
          </a:xfrm>
          <a:prstGeom prst="rect">
            <a:avLst/>
          </a:prstGeom>
        </p:spPr>
      </p:pic>
      <p:pic>
        <p:nvPicPr>
          <p:cNvPr id="27" name="Graphic 26" descr="A robot with a raised arm">
            <a:extLst>
              <a:ext uri="{FF2B5EF4-FFF2-40B4-BE49-F238E27FC236}">
                <a16:creationId xmlns:a16="http://schemas.microsoft.com/office/drawing/2014/main" id="{45EC57E8-35AE-07C5-2BC1-B8A83D0C76D6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3848" y="547534"/>
            <a:ext cx="2407164" cy="2407164"/>
          </a:xfrm>
          <a:prstGeom prst="rect">
            <a:avLst/>
          </a:prstGeom>
        </p:spPr>
      </p:pic>
      <p:pic>
        <p:nvPicPr>
          <p:cNvPr id="29" name="Graphic 28" descr="Share with solid fill">
            <a:extLst>
              <a:ext uri="{FF2B5EF4-FFF2-40B4-BE49-F238E27FC236}">
                <a16:creationId xmlns:a16="http://schemas.microsoft.com/office/drawing/2014/main" id="{949D29CF-081C-363C-12A8-6F9F3DC86020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34647" y="2029576"/>
            <a:ext cx="364451" cy="364451"/>
          </a:xfrm>
          <a:prstGeom prst="rect">
            <a:avLst/>
          </a:prstGeom>
        </p:spPr>
      </p:pic>
      <p:pic>
        <p:nvPicPr>
          <p:cNvPr id="31" name="Graphic 30" descr="Web design with solid fill">
            <a:extLst>
              <a:ext uri="{FF2B5EF4-FFF2-40B4-BE49-F238E27FC236}">
                <a16:creationId xmlns:a16="http://schemas.microsoft.com/office/drawing/2014/main" id="{25693DB7-80F5-9AF6-73BF-22D592C5E198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467954" y="2239734"/>
            <a:ext cx="609649" cy="609649"/>
          </a:xfrm>
          <a:prstGeom prst="rect">
            <a:avLst/>
          </a:prstGeom>
        </p:spPr>
      </p:pic>
      <p:pic>
        <p:nvPicPr>
          <p:cNvPr id="33" name="Graphic 32" descr="@ with solid fill">
            <a:extLst>
              <a:ext uri="{FF2B5EF4-FFF2-40B4-BE49-F238E27FC236}">
                <a16:creationId xmlns:a16="http://schemas.microsoft.com/office/drawing/2014/main" id="{42D775DA-3106-D786-0B6E-126334F24108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467878" y="965555"/>
            <a:ext cx="609649" cy="609649"/>
          </a:xfrm>
          <a:prstGeom prst="rect">
            <a:avLst/>
          </a:prstGeom>
        </p:spPr>
      </p:pic>
      <p:pic>
        <p:nvPicPr>
          <p:cNvPr id="34" name="Graphic 33" descr="@ with solid fill">
            <a:extLst>
              <a:ext uri="{FF2B5EF4-FFF2-40B4-BE49-F238E27FC236}">
                <a16:creationId xmlns:a16="http://schemas.microsoft.com/office/drawing/2014/main" id="{AD9E32C8-A4C3-B0F2-271F-241ECBDD2E07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000796" y="2102635"/>
            <a:ext cx="218334" cy="218334"/>
          </a:xfrm>
          <a:prstGeom prst="rect">
            <a:avLst/>
          </a:prstGeom>
        </p:spPr>
      </p:pic>
      <p:pic>
        <p:nvPicPr>
          <p:cNvPr id="40" name="Graphic 39" descr="Building with solid fill">
            <a:extLst>
              <a:ext uri="{FF2B5EF4-FFF2-40B4-BE49-F238E27FC236}">
                <a16:creationId xmlns:a16="http://schemas.microsoft.com/office/drawing/2014/main" id="{C74137A2-B45C-873F-76E5-3C6AD06E1CE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995956" y="1256641"/>
            <a:ext cx="1888848" cy="1888848"/>
          </a:xfrm>
          <a:prstGeom prst="rect">
            <a:avLst/>
          </a:prstGeom>
        </p:spPr>
      </p:pic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FF1AC83B-2543-C9C7-1C48-C5177850AF37}"/>
              </a:ext>
            </a:extLst>
          </p:cNvPr>
          <p:cNvCxnSpPr>
            <a:cxnSpLocks/>
          </p:cNvCxnSpPr>
          <p:nvPr/>
        </p:nvCxnSpPr>
        <p:spPr>
          <a:xfrm>
            <a:off x="7683219" y="1555968"/>
            <a:ext cx="2178969" cy="621"/>
          </a:xfrm>
          <a:prstGeom prst="straightConnector1">
            <a:avLst/>
          </a:prstGeom>
          <a:ln>
            <a:solidFill>
              <a:srgbClr val="660000"/>
            </a:solidFill>
            <a:prstDash val="dash"/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1F5E04B-4410-6D0B-03BE-3FF98E251D86}"/>
              </a:ext>
            </a:extLst>
          </p:cNvPr>
          <p:cNvCxnSpPr>
            <a:cxnSpLocks/>
          </p:cNvCxnSpPr>
          <p:nvPr/>
        </p:nvCxnSpPr>
        <p:spPr>
          <a:xfrm flipV="1">
            <a:off x="5038782" y="1814342"/>
            <a:ext cx="413402" cy="503368"/>
          </a:xfrm>
          <a:prstGeom prst="straightConnector1">
            <a:avLst/>
          </a:prstGeom>
          <a:ln>
            <a:solidFill>
              <a:srgbClr val="660000"/>
            </a:solidFill>
            <a:prstDash val="dash"/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73CE0F49-7089-61CC-A862-FFE2BF497D11}"/>
              </a:ext>
            </a:extLst>
          </p:cNvPr>
          <p:cNvCxnSpPr>
            <a:cxnSpLocks/>
          </p:cNvCxnSpPr>
          <p:nvPr/>
        </p:nvCxnSpPr>
        <p:spPr>
          <a:xfrm flipH="1" flipV="1">
            <a:off x="6519364" y="1810512"/>
            <a:ext cx="411480" cy="502920"/>
          </a:xfrm>
          <a:prstGeom prst="straightConnector1">
            <a:avLst/>
          </a:prstGeom>
          <a:ln>
            <a:solidFill>
              <a:srgbClr val="660000"/>
            </a:solidFill>
            <a:prstDash val="dash"/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43587FD2-DF4E-6576-4A63-7EF1D1473A57}"/>
              </a:ext>
            </a:extLst>
          </p:cNvPr>
          <p:cNvCxnSpPr>
            <a:cxnSpLocks/>
          </p:cNvCxnSpPr>
          <p:nvPr/>
        </p:nvCxnSpPr>
        <p:spPr>
          <a:xfrm>
            <a:off x="5559879" y="2748757"/>
            <a:ext cx="881742" cy="0"/>
          </a:xfrm>
          <a:prstGeom prst="straightConnector1">
            <a:avLst/>
          </a:prstGeom>
          <a:ln>
            <a:solidFill>
              <a:srgbClr val="660000"/>
            </a:solidFill>
            <a:prstDash val="dash"/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038BFD3-2EC0-0369-D174-551681690D9F}"/>
              </a:ext>
            </a:extLst>
          </p:cNvPr>
          <p:cNvCxnSpPr>
            <a:cxnSpLocks/>
            <a:stCxn id="46" idx="0"/>
            <a:endCxn id="44" idx="2"/>
          </p:cNvCxnSpPr>
          <p:nvPr/>
        </p:nvCxnSpPr>
        <p:spPr>
          <a:xfrm flipH="1" flipV="1">
            <a:off x="5982867" y="3345712"/>
            <a:ext cx="13047" cy="553711"/>
          </a:xfrm>
          <a:prstGeom prst="straightConnector1">
            <a:avLst/>
          </a:prstGeom>
          <a:ln>
            <a:solidFill>
              <a:srgbClr val="660000"/>
            </a:solidFill>
            <a:prstDash val="dash"/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C61E9E87-0D5F-B36F-F549-5AC456BC0BE8}"/>
              </a:ext>
            </a:extLst>
          </p:cNvPr>
          <p:cNvSpPr txBox="1"/>
          <p:nvPr/>
        </p:nvSpPr>
        <p:spPr>
          <a:xfrm>
            <a:off x="248093" y="474921"/>
            <a:ext cx="2132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>
                <a:latin typeface="Arial Rounded MT Bold" panose="020F0704030504030204" pitchFamily="34" charset="0"/>
              </a:rPr>
              <a:t>Cowbell Test Robot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D8E40BD-0D3A-13EC-BADD-9CDE01383435}"/>
              </a:ext>
            </a:extLst>
          </p:cNvPr>
          <p:cNvSpPr txBox="1"/>
          <p:nvPr/>
        </p:nvSpPr>
        <p:spPr>
          <a:xfrm>
            <a:off x="4282364" y="476636"/>
            <a:ext cx="3401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latin typeface="Arial Rounded MT Bold" panose="020F0704030504030204" pitchFamily="34" charset="0"/>
              </a:rPr>
              <a:t>MSU Cowbell Lab 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6D8776E-BD73-A654-887F-F594354056D8}"/>
              </a:ext>
            </a:extLst>
          </p:cNvPr>
          <p:cNvSpPr txBox="1"/>
          <p:nvPr/>
        </p:nvSpPr>
        <p:spPr>
          <a:xfrm>
            <a:off x="9862187" y="469994"/>
            <a:ext cx="21329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latin typeface="Arial Rounded MT Bold" panose="020F0704030504030204" pitchFamily="34" charset="0"/>
              </a:rPr>
              <a:t>More Cowbell Inc.</a:t>
            </a:r>
          </a:p>
          <a:p>
            <a:pPr algn="ctr"/>
            <a:r>
              <a:rPr lang="en-US" sz="1600" b="1" dirty="0">
                <a:latin typeface="Arial Rounded MT Bold" panose="020F0704030504030204" pitchFamily="34" charset="0"/>
              </a:rPr>
              <a:t>(Sponsor)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0294F12-C88F-FEE0-99AE-9E6E5653B943}"/>
              </a:ext>
            </a:extLst>
          </p:cNvPr>
          <p:cNvSpPr txBox="1"/>
          <p:nvPr/>
        </p:nvSpPr>
        <p:spPr>
          <a:xfrm>
            <a:off x="4300293" y="3903006"/>
            <a:ext cx="3401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latin typeface="Arial Rounded MT Bold" panose="020F0704030504030204" pitchFamily="34" charset="0"/>
              </a:rPr>
              <a:t>MSU Network Storage </a:t>
            </a:r>
          </a:p>
        </p:txBody>
      </p:sp>
      <p:pic>
        <p:nvPicPr>
          <p:cNvPr id="84" name="Graphic 83" descr="Server with solid fill">
            <a:extLst>
              <a:ext uri="{FF2B5EF4-FFF2-40B4-BE49-F238E27FC236}">
                <a16:creationId xmlns:a16="http://schemas.microsoft.com/office/drawing/2014/main" id="{9DFA42AB-61BD-2803-A263-5BB6D1435BB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79532" y="4526816"/>
            <a:ext cx="842528" cy="842528"/>
          </a:xfrm>
          <a:prstGeom prst="rect">
            <a:avLst/>
          </a:prstGeom>
        </p:spPr>
      </p:pic>
      <p:pic>
        <p:nvPicPr>
          <p:cNvPr id="85" name="Graphic 84" descr="Server with solid fill">
            <a:extLst>
              <a:ext uri="{FF2B5EF4-FFF2-40B4-BE49-F238E27FC236}">
                <a16:creationId xmlns:a16="http://schemas.microsoft.com/office/drawing/2014/main" id="{FD304521-D993-C94E-F391-B0D96934908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09580" y="4526816"/>
            <a:ext cx="842528" cy="842528"/>
          </a:xfrm>
          <a:prstGeom prst="rect">
            <a:avLst/>
          </a:prstGeom>
        </p:spPr>
      </p:pic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5DE2B02-EF45-1ABA-4433-15129DD7ABE0}"/>
              </a:ext>
            </a:extLst>
          </p:cNvPr>
          <p:cNvCxnSpPr>
            <a:cxnSpLocks/>
          </p:cNvCxnSpPr>
          <p:nvPr/>
        </p:nvCxnSpPr>
        <p:spPr>
          <a:xfrm>
            <a:off x="7690017" y="2221119"/>
            <a:ext cx="2178969" cy="621"/>
          </a:xfrm>
          <a:prstGeom prst="straightConnector1">
            <a:avLst/>
          </a:prstGeom>
          <a:ln>
            <a:solidFill>
              <a:srgbClr val="660000"/>
            </a:solidFill>
            <a:prstDash val="dash"/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ACA4ACF2-802F-477F-5B8A-148E527B7760}"/>
              </a:ext>
            </a:extLst>
          </p:cNvPr>
          <p:cNvSpPr txBox="1"/>
          <p:nvPr/>
        </p:nvSpPr>
        <p:spPr>
          <a:xfrm>
            <a:off x="8498854" y="4454144"/>
            <a:ext cx="32241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What if we upgrade to Cowbell Test Robot 2.0?</a:t>
            </a:r>
          </a:p>
        </p:txBody>
      </p:sp>
      <p:pic>
        <p:nvPicPr>
          <p:cNvPr id="9" name="Graphic 8" descr="Ethernet outline">
            <a:extLst>
              <a:ext uri="{FF2B5EF4-FFF2-40B4-BE49-F238E27FC236}">
                <a16:creationId xmlns:a16="http://schemas.microsoft.com/office/drawing/2014/main" id="{06E3FB0B-14BD-C6CA-6464-47342C5D8C42}"/>
              </a:ext>
            </a:extLst>
          </p:cNvPr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007279" y="4306516"/>
            <a:ext cx="641564" cy="641564"/>
          </a:xfrm>
          <a:prstGeom prst="rect">
            <a:avLst/>
          </a:prstGeom>
        </p:spPr>
      </p:pic>
      <p:pic>
        <p:nvPicPr>
          <p:cNvPr id="11" name="Graphic 10" descr="Monitor with solid fill">
            <a:extLst>
              <a:ext uri="{FF2B5EF4-FFF2-40B4-BE49-F238E27FC236}">
                <a16:creationId xmlns:a16="http://schemas.microsoft.com/office/drawing/2014/main" id="{0AB396A1-EEBD-6B6F-4B24-FC4DFFC5C2CE}"/>
              </a:ext>
            </a:extLst>
          </p:cNvPr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973376" y="2628772"/>
            <a:ext cx="686056" cy="686056"/>
          </a:xfrm>
          <a:prstGeom prst="rect">
            <a:avLst/>
          </a:prstGeom>
        </p:spPr>
      </p:pic>
      <p:pic>
        <p:nvPicPr>
          <p:cNvPr id="14" name="Graphic 13" descr="Syncing cloud with solid fill">
            <a:extLst>
              <a:ext uri="{FF2B5EF4-FFF2-40B4-BE49-F238E27FC236}">
                <a16:creationId xmlns:a16="http://schemas.microsoft.com/office/drawing/2014/main" id="{5FC13312-48D4-75CF-F3B8-B1E03FFB400B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857480" y="4350887"/>
            <a:ext cx="914400" cy="9144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17CFE11-E989-B50E-8ECA-AEBFDE951794}"/>
              </a:ext>
            </a:extLst>
          </p:cNvPr>
          <p:cNvSpPr txBox="1"/>
          <p:nvPr/>
        </p:nvSpPr>
        <p:spPr>
          <a:xfrm>
            <a:off x="236282" y="3912636"/>
            <a:ext cx="2132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latin typeface="Arial Rounded MT Bold" panose="020F0704030504030204" pitchFamily="34" charset="0"/>
              </a:rPr>
              <a:t>Cowbell Cloud Co.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97B622B-7701-7537-DA98-4C1E42FFF1F3}"/>
              </a:ext>
            </a:extLst>
          </p:cNvPr>
          <p:cNvCxnSpPr>
            <a:cxnSpLocks/>
          </p:cNvCxnSpPr>
          <p:nvPr/>
        </p:nvCxnSpPr>
        <p:spPr>
          <a:xfrm flipH="1" flipV="1">
            <a:off x="1314573" y="3358925"/>
            <a:ext cx="13047" cy="553711"/>
          </a:xfrm>
          <a:prstGeom prst="straightConnector1">
            <a:avLst/>
          </a:prstGeom>
          <a:ln>
            <a:solidFill>
              <a:srgbClr val="660000"/>
            </a:solidFill>
            <a:prstDash val="dash"/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539220B-40E2-2FDB-E452-842AB647D538}"/>
              </a:ext>
            </a:extLst>
          </p:cNvPr>
          <p:cNvCxnSpPr/>
          <p:nvPr/>
        </p:nvCxnSpPr>
        <p:spPr>
          <a:xfrm>
            <a:off x="2377406" y="4838702"/>
            <a:ext cx="1901311" cy="0"/>
          </a:xfrm>
          <a:prstGeom prst="straightConnector1">
            <a:avLst/>
          </a:prstGeom>
          <a:ln>
            <a:solidFill>
              <a:srgbClr val="660000"/>
            </a:solidFill>
            <a:prstDash val="dash"/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8232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47342-4A47-8457-3CD6-41756C0CB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5A146-24E6-6C09-6C98-42C31FD33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Better project data awareness for all team members.</a:t>
            </a:r>
          </a:p>
          <a:p>
            <a:r>
              <a:rPr lang="en-US" dirty="0"/>
              <a:t>Consistent data practices across departments.</a:t>
            </a:r>
          </a:p>
          <a:p>
            <a:r>
              <a:rPr lang="en-US" dirty="0"/>
              <a:t>IT support knowledge of unique technology requirements for a project.</a:t>
            </a:r>
          </a:p>
          <a:p>
            <a:r>
              <a:rPr lang="en-US" dirty="0"/>
              <a:t>Better strategy for technology implementation based on data flow needs.</a:t>
            </a:r>
          </a:p>
          <a:p>
            <a:r>
              <a:rPr lang="en-US" dirty="0"/>
              <a:t>Enhanced regulatory compliance awareness, documentation, and processes.</a:t>
            </a:r>
          </a:p>
          <a:p>
            <a:r>
              <a:rPr lang="en-US" dirty="0"/>
              <a:t>Improved disaster recovery for research at MSU.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859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CB13305-2D52-D930-B4FA-579B383127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8E1970D8-B662-5929-9EDE-F3E2FCE8A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436374"/>
            <a:ext cx="8534400" cy="1752600"/>
          </a:xfrm>
        </p:spPr>
        <p:txBody>
          <a:bodyPr/>
          <a:lstStyle/>
          <a:p>
            <a:r>
              <a:rPr lang="en-US" dirty="0"/>
              <a:t>Kendall Blaylock</a:t>
            </a:r>
          </a:p>
          <a:p>
            <a:r>
              <a:rPr lang="en-US" dirty="0"/>
              <a:t>kendallb@hpc.msstate.edu</a:t>
            </a:r>
          </a:p>
        </p:txBody>
      </p:sp>
    </p:spTree>
    <p:extLst>
      <p:ext uri="{BB962C8B-B14F-4D97-AF65-F5344CB8AC3E}">
        <p14:creationId xmlns:p14="http://schemas.microsoft.com/office/powerpoint/2010/main" val="1553170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E76C2EB-9BD0-78EE-DC0F-0E541AF48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Data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A3CAE9-2FB3-6AB5-560A-B804A7120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Every research project at MSU has some kind data associated with it.</a:t>
            </a:r>
          </a:p>
          <a:p>
            <a:r>
              <a:rPr lang="en-US" dirty="0"/>
              <a:t>Types of data related to research at MSU.</a:t>
            </a:r>
          </a:p>
          <a:p>
            <a:pPr lvl="1"/>
            <a:r>
              <a:rPr lang="en-US" dirty="0"/>
              <a:t>Administrative data</a:t>
            </a:r>
          </a:p>
          <a:p>
            <a:pPr lvl="1"/>
            <a:r>
              <a:rPr lang="en-US" dirty="0"/>
              <a:t>Internal project data</a:t>
            </a:r>
          </a:p>
          <a:p>
            <a:pPr lvl="1"/>
            <a:r>
              <a:rPr lang="en-US" dirty="0"/>
              <a:t>Experimentation data</a:t>
            </a:r>
          </a:p>
          <a:p>
            <a:pPr lvl="1"/>
            <a:r>
              <a:rPr lang="en-US" dirty="0"/>
              <a:t>Publication data</a:t>
            </a:r>
          </a:p>
          <a:p>
            <a:pPr lvl="1"/>
            <a:r>
              <a:rPr lang="en-US" dirty="0"/>
              <a:t>Much more….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167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90569-D179-2F13-BC9E-30A3220CF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32CDC-7E9F-9AE3-7B52-27BCCB649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Sometimes required as part of a project proposal.</a:t>
            </a:r>
          </a:p>
          <a:p>
            <a:r>
              <a:rPr lang="en-US" dirty="0"/>
              <a:t>Range from very simple to extremely complex.</a:t>
            </a:r>
          </a:p>
          <a:p>
            <a:r>
              <a:rPr lang="en-US" dirty="0"/>
              <a:t>Include any regular data information for the project.</a:t>
            </a:r>
          </a:p>
          <a:p>
            <a:pPr lvl="1"/>
            <a:r>
              <a:rPr lang="en-US" dirty="0"/>
              <a:t>What is the data?</a:t>
            </a:r>
          </a:p>
          <a:p>
            <a:pPr lvl="1"/>
            <a:r>
              <a:rPr lang="en-US" dirty="0"/>
              <a:t>What is the category of the data?</a:t>
            </a:r>
          </a:p>
          <a:p>
            <a:pPr lvl="1"/>
            <a:r>
              <a:rPr lang="en-US" dirty="0"/>
              <a:t>Where will the data be stored?</a:t>
            </a:r>
          </a:p>
          <a:p>
            <a:pPr lvl="1"/>
            <a:r>
              <a:rPr lang="en-US" dirty="0"/>
              <a:t>How will the data be transferred?</a:t>
            </a:r>
          </a:p>
          <a:p>
            <a:pPr lvl="1"/>
            <a:r>
              <a:rPr lang="en-US" dirty="0"/>
              <a:t>Other?</a:t>
            </a:r>
          </a:p>
        </p:txBody>
      </p:sp>
    </p:spTree>
    <p:extLst>
      <p:ext uri="{BB962C8B-B14F-4D97-AF65-F5344CB8AC3E}">
        <p14:creationId xmlns:p14="http://schemas.microsoft.com/office/powerpoint/2010/main" val="1129566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DA72A-42A3-E522-DA27-1B3CF8204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E1679-0225-ECD6-5507-F94B9D47F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documenting data flow, consider any specialized data requirements.</a:t>
            </a:r>
          </a:p>
          <a:p>
            <a:pPr lvl="1"/>
            <a:r>
              <a:rPr lang="en-US" dirty="0"/>
              <a:t>Data handling requirements from the sponsor</a:t>
            </a:r>
          </a:p>
          <a:p>
            <a:pPr lvl="1"/>
            <a:r>
              <a:rPr lang="en-US" dirty="0"/>
              <a:t>Information Security requirements</a:t>
            </a:r>
          </a:p>
          <a:p>
            <a:pPr lvl="1"/>
            <a:r>
              <a:rPr lang="en-US" dirty="0"/>
              <a:t>Data retention requirements</a:t>
            </a:r>
          </a:p>
          <a:p>
            <a:pPr lvl="1"/>
            <a:r>
              <a:rPr lang="en-US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2857925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3EAFA-4D88-2BBC-BBDC-F1CA1AB3E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– 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CBF92-6A4A-E000-8DCE-B33CC4FED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Proposal to create the perfect cowbell</a:t>
            </a:r>
          </a:p>
          <a:p>
            <a:pPr lvl="1"/>
            <a:r>
              <a:rPr lang="en-US" dirty="0"/>
              <a:t>Expected Project Data Types</a:t>
            </a:r>
          </a:p>
          <a:p>
            <a:pPr lvl="2"/>
            <a:r>
              <a:rPr lang="en-US" dirty="0"/>
              <a:t>Internal project management data (internal only)</a:t>
            </a:r>
          </a:p>
          <a:p>
            <a:pPr lvl="2"/>
            <a:r>
              <a:rPr lang="en-US" dirty="0"/>
              <a:t>Design and materials data (CUI)</a:t>
            </a:r>
          </a:p>
          <a:p>
            <a:pPr lvl="2"/>
            <a:r>
              <a:rPr lang="en-US" dirty="0"/>
              <a:t>Project reports (sensitive – limited dissemination)</a:t>
            </a:r>
          </a:p>
          <a:p>
            <a:pPr lvl="3"/>
            <a:r>
              <a:rPr lang="en-US" dirty="0"/>
              <a:t>Sponsor and internal team only</a:t>
            </a:r>
          </a:p>
          <a:p>
            <a:pPr lvl="2"/>
            <a:r>
              <a:rPr lang="en-US" dirty="0"/>
              <a:t>Publications (sensitive and public)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103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9A9A1-EAC7-F8C6-68F0-285C66200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– Data Storage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57795-16F7-1529-5267-214CE7A8F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Expected data storage</a:t>
            </a:r>
          </a:p>
          <a:p>
            <a:pPr lvl="2"/>
            <a:r>
              <a:rPr lang="en-US" dirty="0"/>
              <a:t>Specialized equipment storage</a:t>
            </a:r>
          </a:p>
          <a:p>
            <a:pPr lvl="2"/>
            <a:r>
              <a:rPr lang="en-US" dirty="0"/>
              <a:t>External USB drive</a:t>
            </a:r>
          </a:p>
          <a:p>
            <a:pPr lvl="2"/>
            <a:r>
              <a:rPr lang="en-US" dirty="0"/>
              <a:t>MSU network storage</a:t>
            </a:r>
          </a:p>
          <a:p>
            <a:pPr lvl="2"/>
            <a:r>
              <a:rPr lang="en-US" dirty="0"/>
              <a:t>MSU Team member workstations</a:t>
            </a:r>
          </a:p>
        </p:txBody>
      </p:sp>
    </p:spTree>
    <p:extLst>
      <p:ext uri="{BB962C8B-B14F-4D97-AF65-F5344CB8AC3E}">
        <p14:creationId xmlns:p14="http://schemas.microsoft.com/office/powerpoint/2010/main" val="1015208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201A3-3C63-4746-065D-27A51E1C5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– Data Transfer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3A1D6-BC97-0910-09C4-B5DA7C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Direct data transfer</a:t>
            </a:r>
          </a:p>
          <a:p>
            <a:pPr lvl="2"/>
            <a:r>
              <a:rPr lang="en-US" dirty="0"/>
              <a:t>Specialized equipment </a:t>
            </a:r>
            <a:r>
              <a:rPr lang="en-US" dirty="0">
                <a:sym typeface="Wingdings" panose="05000000000000000000" pitchFamily="2" charset="2"/>
              </a:rPr>
              <a:t></a:t>
            </a:r>
            <a:r>
              <a:rPr lang="en-US" dirty="0"/>
              <a:t> USB storage</a:t>
            </a:r>
          </a:p>
          <a:p>
            <a:pPr lvl="2"/>
            <a:r>
              <a:rPr lang="en-US" dirty="0"/>
              <a:t>USB storage </a:t>
            </a:r>
            <a:r>
              <a:rPr lang="en-US" dirty="0">
                <a:sym typeface="Wingdings" panose="05000000000000000000" pitchFamily="2" charset="2"/>
              </a:rPr>
              <a:t></a:t>
            </a:r>
            <a:r>
              <a:rPr lang="en-US" dirty="0"/>
              <a:t> Team Workstations</a:t>
            </a:r>
          </a:p>
          <a:p>
            <a:pPr lvl="1"/>
            <a:r>
              <a:rPr lang="en-US" dirty="0"/>
              <a:t>Remote data transfer</a:t>
            </a:r>
          </a:p>
          <a:p>
            <a:pPr lvl="2"/>
            <a:r>
              <a:rPr lang="en-US" dirty="0"/>
              <a:t>Team Workstation </a:t>
            </a:r>
            <a:r>
              <a:rPr lang="en-US" dirty="0">
                <a:sym typeface="Wingdings" panose="05000000000000000000" pitchFamily="2" charset="2"/>
              </a:rPr>
              <a:t> Team Workstation (via MSU Office 365)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Team Workstation  MSU network storage</a:t>
            </a:r>
            <a:endParaRPr lang="en-US" dirty="0"/>
          </a:p>
          <a:p>
            <a:pPr lvl="2"/>
            <a:r>
              <a:rPr lang="en-US" dirty="0"/>
              <a:t>Team Workstations and MSU storage </a:t>
            </a:r>
            <a:r>
              <a:rPr lang="en-US" dirty="0">
                <a:sym typeface="Wingdings" panose="05000000000000000000" pitchFamily="2" charset="2"/>
              </a:rPr>
              <a:t></a:t>
            </a:r>
            <a:r>
              <a:rPr lang="en-US" dirty="0"/>
              <a:t> Sponsor (via email)</a:t>
            </a:r>
          </a:p>
          <a:p>
            <a:pPr lvl="2"/>
            <a:r>
              <a:rPr lang="en-US" dirty="0"/>
              <a:t>Team Workstations and MSU storage </a:t>
            </a:r>
            <a:r>
              <a:rPr lang="en-US" dirty="0">
                <a:sym typeface="Wingdings" panose="05000000000000000000" pitchFamily="2" charset="2"/>
              </a:rPr>
              <a:t> Sponsor (via sponsor portal)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372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B1A076B-7D6F-C60F-51B5-FBEEC2953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775" y="164844"/>
            <a:ext cx="5878154" cy="566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615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FB7401B8-2FA9-938B-C874-2F2637A0400E}"/>
              </a:ext>
            </a:extLst>
          </p:cNvPr>
          <p:cNvSpPr/>
          <p:nvPr/>
        </p:nvSpPr>
        <p:spPr>
          <a:xfrm>
            <a:off x="248093" y="474921"/>
            <a:ext cx="2132960" cy="2870791"/>
          </a:xfrm>
          <a:prstGeom prst="roundRect">
            <a:avLst>
              <a:gd name="adj" fmla="val 4704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7A9DE4D8-C709-1C3A-2C1B-563A752DC38D}"/>
              </a:ext>
            </a:extLst>
          </p:cNvPr>
          <p:cNvSpPr/>
          <p:nvPr/>
        </p:nvSpPr>
        <p:spPr>
          <a:xfrm>
            <a:off x="4282364" y="474921"/>
            <a:ext cx="3401006" cy="2870791"/>
          </a:xfrm>
          <a:prstGeom prst="roundRect">
            <a:avLst>
              <a:gd name="adj" fmla="val 4704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BA37572-BD7D-C672-2FA4-6901B2E664BC}"/>
              </a:ext>
            </a:extLst>
          </p:cNvPr>
          <p:cNvSpPr/>
          <p:nvPr/>
        </p:nvSpPr>
        <p:spPr>
          <a:xfrm>
            <a:off x="9862188" y="474921"/>
            <a:ext cx="2132960" cy="2870791"/>
          </a:xfrm>
          <a:prstGeom prst="roundRect">
            <a:avLst>
              <a:gd name="adj" fmla="val 4704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34B3B91C-97FF-8614-6E42-CD39FEBEBA07}"/>
              </a:ext>
            </a:extLst>
          </p:cNvPr>
          <p:cNvSpPr/>
          <p:nvPr/>
        </p:nvSpPr>
        <p:spPr>
          <a:xfrm>
            <a:off x="4290528" y="3899423"/>
            <a:ext cx="3410771" cy="1792198"/>
          </a:xfrm>
          <a:prstGeom prst="roundRect">
            <a:avLst>
              <a:gd name="adj" fmla="val 4704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Server with solid fill">
            <a:extLst>
              <a:ext uri="{FF2B5EF4-FFF2-40B4-BE49-F238E27FC236}">
                <a16:creationId xmlns:a16="http://schemas.microsoft.com/office/drawing/2014/main" id="{C2C575AB-BE44-6F1F-7401-0AE47A68235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5356" y="4526816"/>
            <a:ext cx="842528" cy="842528"/>
          </a:xfrm>
          <a:prstGeom prst="rect">
            <a:avLst/>
          </a:prstGeom>
        </p:spPr>
      </p:pic>
      <p:pic>
        <p:nvPicPr>
          <p:cNvPr id="23" name="Graphic 22" descr="Laptop with solid fill">
            <a:extLst>
              <a:ext uri="{FF2B5EF4-FFF2-40B4-BE49-F238E27FC236}">
                <a16:creationId xmlns:a16="http://schemas.microsoft.com/office/drawing/2014/main" id="{7CB9D7BD-F6D6-C00A-D326-E2834893BC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87335" y="2088017"/>
            <a:ext cx="1127939" cy="1127939"/>
          </a:xfrm>
          <a:prstGeom prst="rect">
            <a:avLst/>
          </a:prstGeom>
        </p:spPr>
      </p:pic>
      <p:pic>
        <p:nvPicPr>
          <p:cNvPr id="24" name="Graphic 23" descr="Laptop with solid fill">
            <a:extLst>
              <a:ext uri="{FF2B5EF4-FFF2-40B4-BE49-F238E27FC236}">
                <a16:creationId xmlns:a16="http://schemas.microsoft.com/office/drawing/2014/main" id="{4E6E713D-ECE2-8D5B-FEA3-034D36F947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11139" y="2088017"/>
            <a:ext cx="1127939" cy="1127939"/>
          </a:xfrm>
          <a:prstGeom prst="rect">
            <a:avLst/>
          </a:prstGeom>
        </p:spPr>
      </p:pic>
      <p:pic>
        <p:nvPicPr>
          <p:cNvPr id="25" name="Graphic 24" descr="Laptop with solid fill">
            <a:extLst>
              <a:ext uri="{FF2B5EF4-FFF2-40B4-BE49-F238E27FC236}">
                <a16:creationId xmlns:a16="http://schemas.microsoft.com/office/drawing/2014/main" id="{F6E7C005-C150-439E-56F7-375BD8D682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23232" y="901637"/>
            <a:ext cx="1127939" cy="1127939"/>
          </a:xfrm>
          <a:prstGeom prst="rect">
            <a:avLst/>
          </a:prstGeom>
        </p:spPr>
      </p:pic>
      <p:pic>
        <p:nvPicPr>
          <p:cNvPr id="27" name="Graphic 26" descr="A robot with a raised arm">
            <a:extLst>
              <a:ext uri="{FF2B5EF4-FFF2-40B4-BE49-F238E27FC236}">
                <a16:creationId xmlns:a16="http://schemas.microsoft.com/office/drawing/2014/main" id="{45EC57E8-35AE-07C5-2BC1-B8A83D0C76D6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3848" y="808792"/>
            <a:ext cx="2407164" cy="2407164"/>
          </a:xfrm>
          <a:prstGeom prst="rect">
            <a:avLst/>
          </a:prstGeom>
        </p:spPr>
      </p:pic>
      <p:pic>
        <p:nvPicPr>
          <p:cNvPr id="29" name="Graphic 28" descr="Share with solid fill">
            <a:extLst>
              <a:ext uri="{FF2B5EF4-FFF2-40B4-BE49-F238E27FC236}">
                <a16:creationId xmlns:a16="http://schemas.microsoft.com/office/drawing/2014/main" id="{949D29CF-081C-363C-12A8-6F9F3DC86020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34647" y="2029576"/>
            <a:ext cx="364451" cy="364451"/>
          </a:xfrm>
          <a:prstGeom prst="rect">
            <a:avLst/>
          </a:prstGeom>
        </p:spPr>
      </p:pic>
      <p:pic>
        <p:nvPicPr>
          <p:cNvPr id="31" name="Graphic 30" descr="Web design with solid fill">
            <a:extLst>
              <a:ext uri="{FF2B5EF4-FFF2-40B4-BE49-F238E27FC236}">
                <a16:creationId xmlns:a16="http://schemas.microsoft.com/office/drawing/2014/main" id="{25693DB7-80F5-9AF6-73BF-22D592C5E198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467954" y="2239734"/>
            <a:ext cx="609649" cy="609649"/>
          </a:xfrm>
          <a:prstGeom prst="rect">
            <a:avLst/>
          </a:prstGeom>
        </p:spPr>
      </p:pic>
      <p:pic>
        <p:nvPicPr>
          <p:cNvPr id="33" name="Graphic 32" descr="@ with solid fill">
            <a:extLst>
              <a:ext uri="{FF2B5EF4-FFF2-40B4-BE49-F238E27FC236}">
                <a16:creationId xmlns:a16="http://schemas.microsoft.com/office/drawing/2014/main" id="{42D775DA-3106-D786-0B6E-126334F24108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467878" y="965555"/>
            <a:ext cx="609649" cy="609649"/>
          </a:xfrm>
          <a:prstGeom prst="rect">
            <a:avLst/>
          </a:prstGeom>
        </p:spPr>
      </p:pic>
      <p:pic>
        <p:nvPicPr>
          <p:cNvPr id="34" name="Graphic 33" descr="@ with solid fill">
            <a:extLst>
              <a:ext uri="{FF2B5EF4-FFF2-40B4-BE49-F238E27FC236}">
                <a16:creationId xmlns:a16="http://schemas.microsoft.com/office/drawing/2014/main" id="{AD9E32C8-A4C3-B0F2-271F-241ECBDD2E07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000796" y="2102635"/>
            <a:ext cx="218334" cy="218334"/>
          </a:xfrm>
          <a:prstGeom prst="rect">
            <a:avLst/>
          </a:prstGeom>
        </p:spPr>
      </p:pic>
      <p:pic>
        <p:nvPicPr>
          <p:cNvPr id="40" name="Graphic 39" descr="Building with solid fill">
            <a:extLst>
              <a:ext uri="{FF2B5EF4-FFF2-40B4-BE49-F238E27FC236}">
                <a16:creationId xmlns:a16="http://schemas.microsoft.com/office/drawing/2014/main" id="{C74137A2-B45C-873F-76E5-3C6AD06E1CE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995956" y="1256641"/>
            <a:ext cx="1888848" cy="1888848"/>
          </a:xfrm>
          <a:prstGeom prst="rect">
            <a:avLst/>
          </a:prstGeom>
        </p:spPr>
      </p:pic>
      <p:pic>
        <p:nvPicPr>
          <p:cNvPr id="42" name="Graphic 41" descr="Usb Stick with solid fill">
            <a:extLst>
              <a:ext uri="{FF2B5EF4-FFF2-40B4-BE49-F238E27FC236}">
                <a16:creationId xmlns:a16="http://schemas.microsoft.com/office/drawing/2014/main" id="{0F909C0C-3D49-F163-77F3-C12290050D86}"/>
              </a:ext>
            </a:extLst>
          </p:cNvPr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966042" y="1256641"/>
            <a:ext cx="685838" cy="685838"/>
          </a:xfrm>
          <a:prstGeom prst="rect">
            <a:avLst/>
          </a:prstGeom>
        </p:spPr>
      </p:pic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EE29AD8-CB79-4AB5-6D68-5979B484FF24}"/>
              </a:ext>
            </a:extLst>
          </p:cNvPr>
          <p:cNvCxnSpPr/>
          <p:nvPr/>
        </p:nvCxnSpPr>
        <p:spPr>
          <a:xfrm>
            <a:off x="2381053" y="1934936"/>
            <a:ext cx="1901311" cy="0"/>
          </a:xfrm>
          <a:prstGeom prst="straightConnector1">
            <a:avLst/>
          </a:prstGeom>
          <a:ln>
            <a:solidFill>
              <a:srgbClr val="660000"/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FF1AC83B-2543-C9C7-1C48-C5177850AF37}"/>
              </a:ext>
            </a:extLst>
          </p:cNvPr>
          <p:cNvCxnSpPr>
            <a:cxnSpLocks/>
          </p:cNvCxnSpPr>
          <p:nvPr/>
        </p:nvCxnSpPr>
        <p:spPr>
          <a:xfrm>
            <a:off x="7683219" y="1555968"/>
            <a:ext cx="2178969" cy="621"/>
          </a:xfrm>
          <a:prstGeom prst="straightConnector1">
            <a:avLst/>
          </a:prstGeom>
          <a:ln>
            <a:solidFill>
              <a:srgbClr val="660000"/>
            </a:solidFill>
            <a:prstDash val="dash"/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1F5E04B-4410-6D0B-03BE-3FF98E251D86}"/>
              </a:ext>
            </a:extLst>
          </p:cNvPr>
          <p:cNvCxnSpPr>
            <a:cxnSpLocks/>
          </p:cNvCxnSpPr>
          <p:nvPr/>
        </p:nvCxnSpPr>
        <p:spPr>
          <a:xfrm flipV="1">
            <a:off x="5038782" y="1814342"/>
            <a:ext cx="413402" cy="503368"/>
          </a:xfrm>
          <a:prstGeom prst="straightConnector1">
            <a:avLst/>
          </a:prstGeom>
          <a:ln>
            <a:solidFill>
              <a:srgbClr val="660000"/>
            </a:solidFill>
            <a:prstDash val="dash"/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73CE0F49-7089-61CC-A862-FFE2BF497D11}"/>
              </a:ext>
            </a:extLst>
          </p:cNvPr>
          <p:cNvCxnSpPr>
            <a:cxnSpLocks/>
          </p:cNvCxnSpPr>
          <p:nvPr/>
        </p:nvCxnSpPr>
        <p:spPr>
          <a:xfrm flipH="1" flipV="1">
            <a:off x="6519364" y="1810512"/>
            <a:ext cx="411480" cy="502920"/>
          </a:xfrm>
          <a:prstGeom prst="straightConnector1">
            <a:avLst/>
          </a:prstGeom>
          <a:ln>
            <a:solidFill>
              <a:srgbClr val="660000"/>
            </a:solidFill>
            <a:prstDash val="dash"/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43587FD2-DF4E-6576-4A63-7EF1D1473A57}"/>
              </a:ext>
            </a:extLst>
          </p:cNvPr>
          <p:cNvCxnSpPr>
            <a:cxnSpLocks/>
          </p:cNvCxnSpPr>
          <p:nvPr/>
        </p:nvCxnSpPr>
        <p:spPr>
          <a:xfrm>
            <a:off x="5559879" y="2748757"/>
            <a:ext cx="881742" cy="0"/>
          </a:xfrm>
          <a:prstGeom prst="straightConnector1">
            <a:avLst/>
          </a:prstGeom>
          <a:ln>
            <a:solidFill>
              <a:srgbClr val="660000"/>
            </a:solidFill>
            <a:prstDash val="dash"/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038BFD3-2EC0-0369-D174-551681690D9F}"/>
              </a:ext>
            </a:extLst>
          </p:cNvPr>
          <p:cNvCxnSpPr>
            <a:cxnSpLocks/>
            <a:stCxn id="46" idx="0"/>
            <a:endCxn id="44" idx="2"/>
          </p:cNvCxnSpPr>
          <p:nvPr/>
        </p:nvCxnSpPr>
        <p:spPr>
          <a:xfrm flipH="1" flipV="1">
            <a:off x="5982867" y="3345712"/>
            <a:ext cx="13047" cy="553711"/>
          </a:xfrm>
          <a:prstGeom prst="straightConnector1">
            <a:avLst/>
          </a:prstGeom>
          <a:ln>
            <a:solidFill>
              <a:srgbClr val="660000"/>
            </a:solidFill>
            <a:prstDash val="dash"/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C61E9E87-0D5F-B36F-F549-5AC456BC0BE8}"/>
              </a:ext>
            </a:extLst>
          </p:cNvPr>
          <p:cNvSpPr txBox="1"/>
          <p:nvPr/>
        </p:nvSpPr>
        <p:spPr>
          <a:xfrm>
            <a:off x="248093" y="474921"/>
            <a:ext cx="2132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>
                <a:latin typeface="Arial Rounded MT Bold" panose="020F0704030504030204" pitchFamily="34" charset="0"/>
              </a:rPr>
              <a:t>Cowbell Test Robot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D8E40BD-0D3A-13EC-BADD-9CDE01383435}"/>
              </a:ext>
            </a:extLst>
          </p:cNvPr>
          <p:cNvSpPr txBox="1"/>
          <p:nvPr/>
        </p:nvSpPr>
        <p:spPr>
          <a:xfrm>
            <a:off x="4282364" y="476636"/>
            <a:ext cx="3401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latin typeface="Arial Rounded MT Bold" panose="020F0704030504030204" pitchFamily="34" charset="0"/>
              </a:rPr>
              <a:t>MSU Cowbell Lab 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6D8776E-BD73-A654-887F-F594354056D8}"/>
              </a:ext>
            </a:extLst>
          </p:cNvPr>
          <p:cNvSpPr txBox="1"/>
          <p:nvPr/>
        </p:nvSpPr>
        <p:spPr>
          <a:xfrm>
            <a:off x="9862187" y="469994"/>
            <a:ext cx="21329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latin typeface="Arial Rounded MT Bold" panose="020F0704030504030204" pitchFamily="34" charset="0"/>
              </a:rPr>
              <a:t>More Cowbell Inc.</a:t>
            </a:r>
          </a:p>
          <a:p>
            <a:pPr algn="ctr"/>
            <a:r>
              <a:rPr lang="en-US" sz="1600" b="1" dirty="0">
                <a:latin typeface="Arial Rounded MT Bold" panose="020F0704030504030204" pitchFamily="34" charset="0"/>
              </a:rPr>
              <a:t>(Sponsor)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0294F12-C88F-FEE0-99AE-9E6E5653B943}"/>
              </a:ext>
            </a:extLst>
          </p:cNvPr>
          <p:cNvSpPr txBox="1"/>
          <p:nvPr/>
        </p:nvSpPr>
        <p:spPr>
          <a:xfrm>
            <a:off x="4300293" y="3903006"/>
            <a:ext cx="3401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latin typeface="Arial Rounded MT Bold" panose="020F0704030504030204" pitchFamily="34" charset="0"/>
              </a:rPr>
              <a:t>MSU Network Storage </a:t>
            </a:r>
          </a:p>
        </p:txBody>
      </p:sp>
      <p:pic>
        <p:nvPicPr>
          <p:cNvPr id="84" name="Graphic 83" descr="Server with solid fill">
            <a:extLst>
              <a:ext uri="{FF2B5EF4-FFF2-40B4-BE49-F238E27FC236}">
                <a16:creationId xmlns:a16="http://schemas.microsoft.com/office/drawing/2014/main" id="{9DFA42AB-61BD-2803-A263-5BB6D1435BB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79532" y="4526816"/>
            <a:ext cx="842528" cy="842528"/>
          </a:xfrm>
          <a:prstGeom prst="rect">
            <a:avLst/>
          </a:prstGeom>
        </p:spPr>
      </p:pic>
      <p:pic>
        <p:nvPicPr>
          <p:cNvPr id="85" name="Graphic 84" descr="Server with solid fill">
            <a:extLst>
              <a:ext uri="{FF2B5EF4-FFF2-40B4-BE49-F238E27FC236}">
                <a16:creationId xmlns:a16="http://schemas.microsoft.com/office/drawing/2014/main" id="{FD304521-D993-C94E-F391-B0D96934908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09580" y="4526816"/>
            <a:ext cx="842528" cy="842528"/>
          </a:xfrm>
          <a:prstGeom prst="rect">
            <a:avLst/>
          </a:prstGeom>
        </p:spPr>
      </p:pic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5DE2B02-EF45-1ABA-4433-15129DD7ABE0}"/>
              </a:ext>
            </a:extLst>
          </p:cNvPr>
          <p:cNvCxnSpPr>
            <a:cxnSpLocks/>
          </p:cNvCxnSpPr>
          <p:nvPr/>
        </p:nvCxnSpPr>
        <p:spPr>
          <a:xfrm>
            <a:off x="7690017" y="2221119"/>
            <a:ext cx="2178969" cy="621"/>
          </a:xfrm>
          <a:prstGeom prst="straightConnector1">
            <a:avLst/>
          </a:prstGeom>
          <a:ln>
            <a:solidFill>
              <a:srgbClr val="660000"/>
            </a:solidFill>
            <a:prstDash val="dash"/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8534609"/>
      </p:ext>
    </p:extLst>
  </p:cSld>
  <p:clrMapOvr>
    <a:masterClrMapping/>
  </p:clrMapOvr>
</p:sld>
</file>

<file path=ppt/theme/theme1.xml><?xml version="1.0" encoding="utf-8"?>
<a:theme xmlns:a="http://schemas.openxmlformats.org/drawingml/2006/main" name="MSU_Maroon&amp;Grey">
  <a:themeElements>
    <a:clrScheme name="MSU Colors">
      <a:dk1>
        <a:srgbClr val="000000"/>
      </a:dk1>
      <a:lt1>
        <a:srgbClr val="FFFFFF"/>
      </a:lt1>
      <a:dk2>
        <a:srgbClr val="5D1724"/>
      </a:dk2>
      <a:lt2>
        <a:srgbClr val="E2E4DB"/>
      </a:lt2>
      <a:accent1>
        <a:srgbClr val="5E091A"/>
      </a:accent1>
      <a:accent2>
        <a:srgbClr val="410611"/>
      </a:accent2>
      <a:accent3>
        <a:srgbClr val="545651"/>
      </a:accent3>
      <a:accent4>
        <a:srgbClr val="848780"/>
      </a:accent4>
      <a:accent5>
        <a:srgbClr val="B9BDB3"/>
      </a:accent5>
      <a:accent6>
        <a:srgbClr val="890C25"/>
      </a:accent6>
      <a:hlink>
        <a:srgbClr val="890C25"/>
      </a:hlink>
      <a:folHlink>
        <a:srgbClr val="890C25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MSU_Maroon&amp;Grey.thmx</Template>
  <TotalTime>1356</TotalTime>
  <Words>427</Words>
  <Application>Microsoft Office PowerPoint</Application>
  <PresentationFormat>Widescreen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Rounded MT Bold</vt:lpstr>
      <vt:lpstr>Century Gothic</vt:lpstr>
      <vt:lpstr>Palatino Linotype</vt:lpstr>
      <vt:lpstr>MSU_Maroon&amp;Grey</vt:lpstr>
      <vt:lpstr>Research Data Flow and Why it Matters</vt:lpstr>
      <vt:lpstr>Research Data</vt:lpstr>
      <vt:lpstr>Data Flow</vt:lpstr>
      <vt:lpstr>Data Requirements</vt:lpstr>
      <vt:lpstr>Scenario – Data Types</vt:lpstr>
      <vt:lpstr>Scenario – Data Storage</vt:lpstr>
      <vt:lpstr>Scenario – Data Transfer</vt:lpstr>
      <vt:lpstr>PowerPoint Presentation</vt:lpstr>
      <vt:lpstr>PowerPoint Presentation</vt:lpstr>
      <vt:lpstr>PowerPoint Presentation</vt:lpstr>
      <vt:lpstr>Benefits</vt:lpstr>
      <vt:lpstr>Thank You</vt:lpstr>
    </vt:vector>
  </TitlesOfParts>
  <Company>Mississippi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Rowe</dc:creator>
  <cp:lastModifiedBy>Blaylock, Kendall</cp:lastModifiedBy>
  <cp:revision>25</cp:revision>
  <dcterms:created xsi:type="dcterms:W3CDTF">2015-07-09T18:42:12Z</dcterms:created>
  <dcterms:modified xsi:type="dcterms:W3CDTF">2023-09-13T19:03:52Z</dcterms:modified>
</cp:coreProperties>
</file>