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62" r:id="rId4"/>
  </p:sldMasterIdLst>
  <p:notesMasterIdLst>
    <p:notesMasterId r:id="rId30"/>
  </p:notesMasterIdLst>
  <p:handoutMasterIdLst>
    <p:handoutMasterId r:id="rId31"/>
  </p:handoutMasterIdLst>
  <p:sldIdLst>
    <p:sldId id="319" r:id="rId5"/>
    <p:sldId id="1173" r:id="rId6"/>
    <p:sldId id="1359" r:id="rId7"/>
    <p:sldId id="1548" r:id="rId8"/>
    <p:sldId id="2380" r:id="rId9"/>
    <p:sldId id="284" r:id="rId10"/>
    <p:sldId id="1089" r:id="rId11"/>
    <p:sldId id="2375" r:id="rId12"/>
    <p:sldId id="2376" r:id="rId13"/>
    <p:sldId id="2377" r:id="rId14"/>
    <p:sldId id="2378" r:id="rId15"/>
    <p:sldId id="2379" r:id="rId16"/>
    <p:sldId id="2381" r:id="rId17"/>
    <p:sldId id="2382" r:id="rId18"/>
    <p:sldId id="1189" r:id="rId19"/>
    <p:sldId id="488" r:id="rId20"/>
    <p:sldId id="562" r:id="rId21"/>
    <p:sldId id="593" r:id="rId22"/>
    <p:sldId id="649" r:id="rId23"/>
    <p:sldId id="650" r:id="rId24"/>
    <p:sldId id="651" r:id="rId25"/>
    <p:sldId id="652" r:id="rId26"/>
    <p:sldId id="653" r:id="rId27"/>
    <p:sldId id="1186" r:id="rId28"/>
    <p:sldId id="2383" r:id="rId29"/>
  </p:sldIdLst>
  <p:sldSz cx="12192000" cy="6858000"/>
  <p:notesSz cx="6877050" cy="916305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4224">
          <p15:clr>
            <a:srgbClr val="A4A3A4"/>
          </p15:clr>
        </p15:guide>
        <p15:guide id="2" orient="horz" pos="3408">
          <p15:clr>
            <a:srgbClr val="A4A3A4"/>
          </p15:clr>
        </p15:guide>
        <p15:guide id="3" pos="384">
          <p15:clr>
            <a:srgbClr val="A4A3A4"/>
          </p15:clr>
        </p15:guide>
        <p15:guide id="4" pos="7296">
          <p15:clr>
            <a:srgbClr val="A4A3A4"/>
          </p15:clr>
        </p15:guide>
        <p15:guide id="5" orient="horz" pos="8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563C1"/>
    <a:srgbClr val="0052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01" autoAdjust="0"/>
    <p:restoredTop sz="80902" autoAdjust="0"/>
  </p:normalViewPr>
  <p:slideViewPr>
    <p:cSldViewPr showGuides="1">
      <p:cViewPr varScale="1">
        <p:scale>
          <a:sx n="89" d="100"/>
          <a:sy n="89" d="100"/>
        </p:scale>
        <p:origin x="864" y="90"/>
      </p:cViewPr>
      <p:guideLst>
        <p:guide orient="horz" pos="4224"/>
        <p:guide orient="horz" pos="3408"/>
        <p:guide pos="384"/>
        <p:guide pos="7296"/>
        <p:guide orient="horz" pos="864"/>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79" d="100"/>
          <a:sy n="79" d="100"/>
        </p:scale>
        <p:origin x="250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wick, George" userId="99dc05d0-571b-4dad-8aa0-94168d1dec19" providerId="ADAL" clId="{B788BE98-C318-4AED-B5C3-648F94492776}"/>
    <pc:docChg chg="modSld">
      <pc:chgData name="Trawick, George" userId="99dc05d0-571b-4dad-8aa0-94168d1dec19" providerId="ADAL" clId="{B788BE98-C318-4AED-B5C3-648F94492776}" dt="2023-09-14T16:24:42.349" v="0" actId="113"/>
      <pc:docMkLst>
        <pc:docMk/>
      </pc:docMkLst>
      <pc:sldChg chg="modSp mod">
        <pc:chgData name="Trawick, George" userId="99dc05d0-571b-4dad-8aa0-94168d1dec19" providerId="ADAL" clId="{B788BE98-C318-4AED-B5C3-648F94492776}" dt="2023-09-14T16:24:42.349" v="0" actId="113"/>
        <pc:sldMkLst>
          <pc:docMk/>
          <pc:sldMk cId="1372598607" sldId="593"/>
        </pc:sldMkLst>
        <pc:spChg chg="mod">
          <ac:chgData name="Trawick, George" userId="99dc05d0-571b-4dad-8aa0-94168d1dec19" providerId="ADAL" clId="{B788BE98-C318-4AED-B5C3-648F94492776}" dt="2023-09-14T16:24:42.349" v="0" actId="113"/>
          <ac:spMkLst>
            <pc:docMk/>
            <pc:sldMk cId="1372598607" sldId="593"/>
            <ac:spMk id="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FA24478-A1CE-7F46-8BA1-64AE6022B7CA}"/>
              </a:ext>
            </a:extLst>
          </p:cNvPr>
          <p:cNvSpPr>
            <a:spLocks noGrp="1" noChangeArrowheads="1"/>
          </p:cNvSpPr>
          <p:nvPr>
            <p:ph type="hdr" sz="quarter"/>
          </p:nvPr>
        </p:nvSpPr>
        <p:spPr bwMode="auto">
          <a:xfrm>
            <a:off x="0" y="0"/>
            <a:ext cx="2981325" cy="458788"/>
          </a:xfrm>
          <a:prstGeom prst="rect">
            <a:avLst/>
          </a:prstGeom>
          <a:noFill/>
          <a:ln w="9525">
            <a:noFill/>
            <a:miter lim="800000"/>
            <a:headEnd/>
            <a:tailEnd/>
          </a:ln>
          <a:effectLst/>
        </p:spPr>
        <p:txBody>
          <a:bodyPr vert="horz" wrap="square" lIns="91634" tIns="45817" rIns="91634" bIns="45817" numCol="1" anchor="t" anchorCtr="0" compatLnSpc="1">
            <a:prstTxWarp prst="textNoShape">
              <a:avLst/>
            </a:prstTxWarp>
          </a:bodyPr>
          <a:lstStyle>
            <a:lvl1pPr>
              <a:defRPr sz="1200">
                <a:latin typeface="Times" pitchFamily="18" charset="0"/>
              </a:defRPr>
            </a:lvl1pPr>
          </a:lstStyle>
          <a:p>
            <a:pPr>
              <a:defRPr/>
            </a:pPr>
            <a:endParaRPr lang="en-US"/>
          </a:p>
        </p:txBody>
      </p:sp>
      <p:sp>
        <p:nvSpPr>
          <p:cNvPr id="14339" name="Rectangle 3">
            <a:extLst>
              <a:ext uri="{FF2B5EF4-FFF2-40B4-BE49-F238E27FC236}">
                <a16:creationId xmlns:a16="http://schemas.microsoft.com/office/drawing/2014/main" id="{8B291239-1F81-6C4A-BEE1-05E869C86F5C}"/>
              </a:ext>
            </a:extLst>
          </p:cNvPr>
          <p:cNvSpPr>
            <a:spLocks noGrp="1" noChangeArrowheads="1"/>
          </p:cNvSpPr>
          <p:nvPr>
            <p:ph type="dt" sz="quarter" idx="1"/>
          </p:nvPr>
        </p:nvSpPr>
        <p:spPr bwMode="auto">
          <a:xfrm>
            <a:off x="3895725" y="0"/>
            <a:ext cx="2981325" cy="458788"/>
          </a:xfrm>
          <a:prstGeom prst="rect">
            <a:avLst/>
          </a:prstGeom>
          <a:noFill/>
          <a:ln w="9525">
            <a:noFill/>
            <a:miter lim="800000"/>
            <a:headEnd/>
            <a:tailEnd/>
          </a:ln>
          <a:effectLst/>
        </p:spPr>
        <p:txBody>
          <a:bodyPr vert="horz" wrap="square" lIns="91634" tIns="45817" rIns="91634" bIns="45817" numCol="1" anchor="t" anchorCtr="0" compatLnSpc="1">
            <a:prstTxWarp prst="textNoShape">
              <a:avLst/>
            </a:prstTxWarp>
          </a:bodyPr>
          <a:lstStyle>
            <a:lvl1pPr algn="r">
              <a:defRPr sz="1200">
                <a:latin typeface="Times" pitchFamily="18" charset="0"/>
              </a:defRPr>
            </a:lvl1pPr>
          </a:lstStyle>
          <a:p>
            <a:pPr>
              <a:defRPr/>
            </a:pPr>
            <a:endParaRPr lang="en-US"/>
          </a:p>
        </p:txBody>
      </p:sp>
      <p:sp>
        <p:nvSpPr>
          <p:cNvPr id="14340" name="Rectangle 4">
            <a:extLst>
              <a:ext uri="{FF2B5EF4-FFF2-40B4-BE49-F238E27FC236}">
                <a16:creationId xmlns:a16="http://schemas.microsoft.com/office/drawing/2014/main" id="{A8C0CE4E-D82E-5341-8AEE-73B0164A3BCB}"/>
              </a:ext>
            </a:extLst>
          </p:cNvPr>
          <p:cNvSpPr>
            <a:spLocks noGrp="1" noChangeArrowheads="1"/>
          </p:cNvSpPr>
          <p:nvPr>
            <p:ph type="ftr" sz="quarter" idx="2"/>
          </p:nvPr>
        </p:nvSpPr>
        <p:spPr bwMode="auto">
          <a:xfrm>
            <a:off x="0" y="8704263"/>
            <a:ext cx="2981325" cy="458787"/>
          </a:xfrm>
          <a:prstGeom prst="rect">
            <a:avLst/>
          </a:prstGeom>
          <a:noFill/>
          <a:ln w="9525">
            <a:noFill/>
            <a:miter lim="800000"/>
            <a:headEnd/>
            <a:tailEnd/>
          </a:ln>
          <a:effectLst/>
        </p:spPr>
        <p:txBody>
          <a:bodyPr vert="horz" wrap="square" lIns="91634" tIns="45817" rIns="91634" bIns="45817" numCol="1" anchor="b" anchorCtr="0" compatLnSpc="1">
            <a:prstTxWarp prst="textNoShape">
              <a:avLst/>
            </a:prstTxWarp>
          </a:bodyPr>
          <a:lstStyle>
            <a:lvl1pPr>
              <a:defRPr sz="1200">
                <a:latin typeface="Times" pitchFamily="18" charset="0"/>
              </a:defRPr>
            </a:lvl1pPr>
          </a:lstStyle>
          <a:p>
            <a:pPr>
              <a:defRPr/>
            </a:pPr>
            <a:endParaRPr lang="en-US"/>
          </a:p>
        </p:txBody>
      </p:sp>
      <p:sp>
        <p:nvSpPr>
          <p:cNvPr id="14341" name="Rectangle 5">
            <a:extLst>
              <a:ext uri="{FF2B5EF4-FFF2-40B4-BE49-F238E27FC236}">
                <a16:creationId xmlns:a16="http://schemas.microsoft.com/office/drawing/2014/main" id="{25A0C634-9D1D-964C-B369-B5DC459659D6}"/>
              </a:ext>
            </a:extLst>
          </p:cNvPr>
          <p:cNvSpPr>
            <a:spLocks noGrp="1" noChangeArrowheads="1"/>
          </p:cNvSpPr>
          <p:nvPr>
            <p:ph type="sldNum" sz="quarter" idx="3"/>
          </p:nvPr>
        </p:nvSpPr>
        <p:spPr bwMode="auto">
          <a:xfrm>
            <a:off x="3895725" y="8704263"/>
            <a:ext cx="2981325" cy="458787"/>
          </a:xfrm>
          <a:prstGeom prst="rect">
            <a:avLst/>
          </a:prstGeom>
          <a:noFill/>
          <a:ln w="9525">
            <a:noFill/>
            <a:miter lim="800000"/>
            <a:headEnd/>
            <a:tailEnd/>
          </a:ln>
          <a:effectLst/>
        </p:spPr>
        <p:txBody>
          <a:bodyPr vert="horz" wrap="square" lIns="91634" tIns="45817" rIns="91634" bIns="45817" numCol="1" anchor="b" anchorCtr="0" compatLnSpc="1">
            <a:prstTxWarp prst="textNoShape">
              <a:avLst/>
            </a:prstTxWarp>
          </a:bodyPr>
          <a:lstStyle>
            <a:lvl1pPr algn="r">
              <a:defRPr sz="1200">
                <a:latin typeface="Times" panose="02020603050405020304" pitchFamily="18" charset="0"/>
              </a:defRPr>
            </a:lvl1pPr>
          </a:lstStyle>
          <a:p>
            <a:pPr>
              <a:defRPr/>
            </a:pPr>
            <a:fld id="{2E185A72-771F-5740-AB22-BFE275C2E62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6D4B729-AA3D-AC43-ABA9-6A001E8F2102}"/>
              </a:ext>
            </a:extLst>
          </p:cNvPr>
          <p:cNvSpPr>
            <a:spLocks noGrp="1" noChangeArrowheads="1"/>
          </p:cNvSpPr>
          <p:nvPr>
            <p:ph type="hdr" sz="quarter"/>
          </p:nvPr>
        </p:nvSpPr>
        <p:spPr bwMode="auto">
          <a:xfrm>
            <a:off x="0" y="0"/>
            <a:ext cx="2957513" cy="447675"/>
          </a:xfrm>
          <a:prstGeom prst="rect">
            <a:avLst/>
          </a:prstGeom>
          <a:noFill/>
          <a:ln w="9525">
            <a:noFill/>
            <a:miter lim="800000"/>
            <a:headEnd/>
            <a:tailEnd/>
          </a:ln>
          <a:effectLst/>
        </p:spPr>
        <p:txBody>
          <a:bodyPr vert="horz" wrap="square" lIns="89094" tIns="44547" rIns="89094" bIns="44547" numCol="1" anchor="t" anchorCtr="0" compatLnSpc="1">
            <a:prstTxWarp prst="textNoShape">
              <a:avLst/>
            </a:prstTxWarp>
          </a:bodyPr>
          <a:lstStyle>
            <a:lvl1pPr defTabSz="892175">
              <a:defRPr sz="1200">
                <a:latin typeface="Times" pitchFamily="18" charset="0"/>
              </a:defRPr>
            </a:lvl1pPr>
          </a:lstStyle>
          <a:p>
            <a:pPr>
              <a:defRPr/>
            </a:pPr>
            <a:endParaRPr lang="en-US"/>
          </a:p>
        </p:txBody>
      </p:sp>
      <p:sp>
        <p:nvSpPr>
          <p:cNvPr id="16387" name="Rectangle 3">
            <a:extLst>
              <a:ext uri="{FF2B5EF4-FFF2-40B4-BE49-F238E27FC236}">
                <a16:creationId xmlns:a16="http://schemas.microsoft.com/office/drawing/2014/main" id="{F446275A-6C3C-9644-B67F-6031033EE471}"/>
              </a:ext>
            </a:extLst>
          </p:cNvPr>
          <p:cNvSpPr>
            <a:spLocks noGrp="1" noChangeArrowheads="1"/>
          </p:cNvSpPr>
          <p:nvPr>
            <p:ph type="dt" idx="1"/>
          </p:nvPr>
        </p:nvSpPr>
        <p:spPr bwMode="auto">
          <a:xfrm>
            <a:off x="3919538" y="0"/>
            <a:ext cx="2957512" cy="447675"/>
          </a:xfrm>
          <a:prstGeom prst="rect">
            <a:avLst/>
          </a:prstGeom>
          <a:noFill/>
          <a:ln w="9525">
            <a:noFill/>
            <a:miter lim="800000"/>
            <a:headEnd/>
            <a:tailEnd/>
          </a:ln>
          <a:effectLst/>
        </p:spPr>
        <p:txBody>
          <a:bodyPr vert="horz" wrap="square" lIns="89094" tIns="44547" rIns="89094" bIns="44547" numCol="1" anchor="t" anchorCtr="0" compatLnSpc="1">
            <a:prstTxWarp prst="textNoShape">
              <a:avLst/>
            </a:prstTxWarp>
          </a:bodyPr>
          <a:lstStyle>
            <a:lvl1pPr algn="r" defTabSz="892175">
              <a:defRPr sz="1200">
                <a:latin typeface="Times" pitchFamily="18" charset="0"/>
              </a:defRPr>
            </a:lvl1pPr>
          </a:lstStyle>
          <a:p>
            <a:pPr>
              <a:defRPr/>
            </a:pPr>
            <a:endParaRPr lang="en-US"/>
          </a:p>
        </p:txBody>
      </p:sp>
      <p:sp>
        <p:nvSpPr>
          <p:cNvPr id="9220" name="Rectangle 4">
            <a:extLst>
              <a:ext uri="{FF2B5EF4-FFF2-40B4-BE49-F238E27FC236}">
                <a16:creationId xmlns:a16="http://schemas.microsoft.com/office/drawing/2014/main" id="{22E0CE74-775B-8A40-93A8-C8D7C62D5D9B}"/>
              </a:ext>
            </a:extLst>
          </p:cNvPr>
          <p:cNvSpPr>
            <a:spLocks noGrp="1" noRot="1" noChangeAspect="1" noChangeArrowheads="1" noTextEdit="1"/>
          </p:cNvSpPr>
          <p:nvPr>
            <p:ph type="sldImg" idx="2"/>
          </p:nvPr>
        </p:nvSpPr>
        <p:spPr bwMode="auto">
          <a:xfrm>
            <a:off x="431800" y="669925"/>
            <a:ext cx="6088063" cy="3425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a:extLst>
              <a:ext uri="{FF2B5EF4-FFF2-40B4-BE49-F238E27FC236}">
                <a16:creationId xmlns:a16="http://schemas.microsoft.com/office/drawing/2014/main" id="{66E28B01-3ADE-7F4D-84E0-8AE922B12C95}"/>
              </a:ext>
            </a:extLst>
          </p:cNvPr>
          <p:cNvSpPr>
            <a:spLocks noGrp="1" noChangeArrowheads="1"/>
          </p:cNvSpPr>
          <p:nvPr>
            <p:ph type="body" sz="quarter" idx="3"/>
          </p:nvPr>
        </p:nvSpPr>
        <p:spPr bwMode="auto">
          <a:xfrm>
            <a:off x="887413" y="4319588"/>
            <a:ext cx="5102225" cy="4171950"/>
          </a:xfrm>
          <a:prstGeom prst="rect">
            <a:avLst/>
          </a:prstGeom>
          <a:noFill/>
          <a:ln w="9525">
            <a:noFill/>
            <a:miter lim="800000"/>
            <a:headEnd/>
            <a:tailEnd/>
          </a:ln>
          <a:effectLst/>
        </p:spPr>
        <p:txBody>
          <a:bodyPr vert="horz" wrap="square" lIns="89094" tIns="44547" rIns="89094" bIns="4454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a:extLst>
              <a:ext uri="{FF2B5EF4-FFF2-40B4-BE49-F238E27FC236}">
                <a16:creationId xmlns:a16="http://schemas.microsoft.com/office/drawing/2014/main" id="{DD97344A-31D7-764B-B2D0-DC1EBEA57B4E}"/>
              </a:ext>
            </a:extLst>
          </p:cNvPr>
          <p:cNvSpPr>
            <a:spLocks noGrp="1" noChangeArrowheads="1"/>
          </p:cNvSpPr>
          <p:nvPr>
            <p:ph type="ftr" sz="quarter" idx="4"/>
          </p:nvPr>
        </p:nvSpPr>
        <p:spPr bwMode="auto">
          <a:xfrm>
            <a:off x="0" y="8713788"/>
            <a:ext cx="2957513" cy="447675"/>
          </a:xfrm>
          <a:prstGeom prst="rect">
            <a:avLst/>
          </a:prstGeom>
          <a:noFill/>
          <a:ln w="9525">
            <a:noFill/>
            <a:miter lim="800000"/>
            <a:headEnd/>
            <a:tailEnd/>
          </a:ln>
          <a:effectLst/>
        </p:spPr>
        <p:txBody>
          <a:bodyPr vert="horz" wrap="square" lIns="89094" tIns="44547" rIns="89094" bIns="44547" numCol="1" anchor="b" anchorCtr="0" compatLnSpc="1">
            <a:prstTxWarp prst="textNoShape">
              <a:avLst/>
            </a:prstTxWarp>
          </a:bodyPr>
          <a:lstStyle>
            <a:lvl1pPr defTabSz="892175">
              <a:defRPr sz="1200">
                <a:latin typeface="Times" pitchFamily="18" charset="0"/>
              </a:defRPr>
            </a:lvl1pPr>
          </a:lstStyle>
          <a:p>
            <a:pPr>
              <a:defRPr/>
            </a:pPr>
            <a:endParaRPr lang="en-US"/>
          </a:p>
        </p:txBody>
      </p:sp>
      <p:sp>
        <p:nvSpPr>
          <p:cNvPr id="16391" name="Rectangle 7">
            <a:extLst>
              <a:ext uri="{FF2B5EF4-FFF2-40B4-BE49-F238E27FC236}">
                <a16:creationId xmlns:a16="http://schemas.microsoft.com/office/drawing/2014/main" id="{E4AE7837-02AB-3942-8B4E-8E613C6433D0}"/>
              </a:ext>
            </a:extLst>
          </p:cNvPr>
          <p:cNvSpPr>
            <a:spLocks noGrp="1" noChangeArrowheads="1"/>
          </p:cNvSpPr>
          <p:nvPr>
            <p:ph type="sldNum" sz="quarter" idx="5"/>
          </p:nvPr>
        </p:nvSpPr>
        <p:spPr bwMode="auto">
          <a:xfrm>
            <a:off x="3919538" y="8713788"/>
            <a:ext cx="2957512" cy="447675"/>
          </a:xfrm>
          <a:prstGeom prst="rect">
            <a:avLst/>
          </a:prstGeom>
          <a:noFill/>
          <a:ln w="9525">
            <a:noFill/>
            <a:miter lim="800000"/>
            <a:headEnd/>
            <a:tailEnd/>
          </a:ln>
          <a:effectLst/>
        </p:spPr>
        <p:txBody>
          <a:bodyPr vert="horz" wrap="square" lIns="89094" tIns="44547" rIns="89094" bIns="44547" numCol="1" anchor="b" anchorCtr="0" compatLnSpc="1">
            <a:prstTxWarp prst="textNoShape">
              <a:avLst/>
            </a:prstTxWarp>
          </a:bodyPr>
          <a:lstStyle>
            <a:lvl1pPr algn="r" defTabSz="892175">
              <a:defRPr sz="1200">
                <a:latin typeface="Times" panose="02020603050405020304" pitchFamily="18" charset="0"/>
              </a:defRPr>
            </a:lvl1pPr>
          </a:lstStyle>
          <a:p>
            <a:pPr>
              <a:defRPr/>
            </a:pPr>
            <a:fld id="{09D8B99D-00E8-1541-BE04-F0148888E3E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rgbClr val="333333"/>
        </a:solidFill>
        <a:latin typeface="Times" pitchFamily="18" charset="0"/>
        <a:ea typeface="+mn-ea"/>
        <a:cs typeface="+mn-cs"/>
      </a:defRPr>
    </a:lvl1pPr>
    <a:lvl2pPr marL="457200" algn="l" rtl="0" eaLnBrk="0" fontAlgn="base" hangingPunct="0">
      <a:spcBef>
        <a:spcPct val="30000"/>
      </a:spcBef>
      <a:spcAft>
        <a:spcPct val="0"/>
      </a:spcAft>
      <a:defRPr sz="1200" kern="1200">
        <a:solidFill>
          <a:srgbClr val="333333"/>
        </a:solidFill>
        <a:latin typeface="Times" pitchFamily="18" charset="0"/>
        <a:ea typeface="+mn-ea"/>
        <a:cs typeface="+mn-cs"/>
      </a:defRPr>
    </a:lvl2pPr>
    <a:lvl3pPr marL="914400" algn="l" rtl="0" eaLnBrk="0" fontAlgn="base" hangingPunct="0">
      <a:spcBef>
        <a:spcPct val="30000"/>
      </a:spcBef>
      <a:spcAft>
        <a:spcPct val="0"/>
      </a:spcAft>
      <a:defRPr sz="1200" kern="1200">
        <a:solidFill>
          <a:srgbClr val="333333"/>
        </a:solidFill>
        <a:latin typeface="Times" pitchFamily="18" charset="0"/>
        <a:ea typeface="+mn-ea"/>
        <a:cs typeface="+mn-cs"/>
      </a:defRPr>
    </a:lvl3pPr>
    <a:lvl4pPr marL="1371600" algn="l" rtl="0" eaLnBrk="0" fontAlgn="base" hangingPunct="0">
      <a:spcBef>
        <a:spcPct val="30000"/>
      </a:spcBef>
      <a:spcAft>
        <a:spcPct val="0"/>
      </a:spcAft>
      <a:defRPr sz="1200" kern="1200">
        <a:solidFill>
          <a:srgbClr val="333333"/>
        </a:solidFill>
        <a:latin typeface="Times" pitchFamily="18" charset="0"/>
        <a:ea typeface="+mn-ea"/>
        <a:cs typeface="+mn-cs"/>
      </a:defRPr>
    </a:lvl4pPr>
    <a:lvl5pPr marL="1828800" algn="l" rtl="0" eaLnBrk="0" fontAlgn="base" hangingPunct="0">
      <a:spcBef>
        <a:spcPct val="30000"/>
      </a:spcBef>
      <a:spcAft>
        <a:spcPct val="0"/>
      </a:spcAft>
      <a:defRPr sz="1200" kern="1200">
        <a:solidFill>
          <a:srgbClr val="333333"/>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IsInVyaSI6ImJwMjpjbGljayIsImJ1bGxldGluX2lkIjoiMjAyMDA5MjIuMjc1Mzg1ODEiLCJ1cmwiOiJodHRwczovL2F0dGFjay5taXRyZS5vcmcvdGVjaG5pcXVlcy9UMTU1NS8ifQ.3-Ya7ARB4iSMeWYq53ebsWqJupR9sxniwcq44V3BnCQ/s/1193465534/br/85767452371-l" TargetMode="External"/><Relationship Id="rId7" Type="http://schemas.openxmlformats.org/officeDocument/2006/relationships/hyperlink" Target="https://lnks.gd/l/eyJhbGciOiJIUzI1NiJ9.eyJidWxsZXRpbl9saW5rX2lkIjoxMDYsInVyaSI6ImJwMjpjbGljayIsImJ1bGxldGluX2lkIjoiMjAyMDA5MjIuMjc1Mzg1ODEiLCJ1cmwiOiJodHRwczovL2F0dGFjay5taXRyZS5vcmcvdGVjaG5pcXVlcy9UMTIwNC8wMDIvIn0.AbwYZulImTmRyOkQYYmA6YM6WkCoqYYMu7ZgG_KrNas/s/1193465534/br/85767452371-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lnks.gd/l/eyJhbGciOiJIUzI1NiJ9.eyJidWxsZXRpbl9saW5rX2lkIjoxMDUsInVyaSI6ImJwMjpjbGljayIsImJ1bGxldGluX2lkIjoiMjAyMDA5MjIuMjc1Mzg1ODEiLCJ1cmwiOiJodHRwczovL2F0dGFjay5taXRyZS5vcmcvdGVjaG5pcXVlcy9UMTU0Ni8wMDgvIn0.V17ve64-STz2YmNzKusf7LTi-h8sIdKIP8ZTO5i5J2w/s/1193465534/br/85767452371-l" TargetMode="External"/><Relationship Id="rId5" Type="http://schemas.openxmlformats.org/officeDocument/2006/relationships/hyperlink" Target="https://lnks.gd/l/eyJhbGciOiJIUzI1NiJ9.eyJidWxsZXRpbl9saW5rX2lkIjoxMDQsInVyaSI6ImJwMjpjbGljayIsImJ1bGxldGluX2lkIjoiMjAyMDA5MjIuMjc1Mzg1ODEiLCJ1cmwiOiJodHRwczovL2F0dGFjay5taXRyZS5vcmcvdGVjaG5pcXVlcy9UMTA1Ni8wMDEifQ.l2Xijhvkds2Y_YMsBIflFArlc4N7i9824eBHKNPL_oA/s/1193465534/br/85767452371-l" TargetMode="External"/><Relationship Id="rId4" Type="http://schemas.openxmlformats.org/officeDocument/2006/relationships/hyperlink" Target="https://lnks.gd/l/eyJhbGciOiJIUzI1NiJ9.eyJidWxsZXRpbl9saW5rX2lkIjoxMDMsInVyaSI6ImJwMjpjbGljayIsImJ1bGxldGluX2lkIjoiMjAyMDA5MjIuMjc1Mzg1ODEiLCJ1cmwiOiJodHRwczovL2F0dGFjay5taXRyZS5vcmcvdGVjaG5pcXVlcy9UMTU1NS8wMDMifQ.Dvle7Lkdszc_Fy-_O9CQgTswytGbLYqqwC4kQDAmMmo/s/1193465534/br/85767452371-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6E7B7A17-F475-3844-BB9A-8736365FED72}"/>
              </a:ext>
            </a:extLst>
          </p:cNvPr>
          <p:cNvSpPr>
            <a:spLocks noGrp="1" noRot="1" noChangeAspect="1" noChangeArrowheads="1" noTextEdit="1"/>
          </p:cNvSpPr>
          <p:nvPr>
            <p:ph type="sldImg"/>
          </p:nvPr>
        </p:nvSpPr>
        <p:spPr>
          <a:ln/>
        </p:spPr>
      </p:sp>
      <p:sp>
        <p:nvSpPr>
          <p:cNvPr id="12290" name="Notes Placeholder 2">
            <a:extLst>
              <a:ext uri="{FF2B5EF4-FFF2-40B4-BE49-F238E27FC236}">
                <a16:creationId xmlns:a16="http://schemas.microsoft.com/office/drawing/2014/main" id="{10FCB50E-EC7A-4346-AD6C-E685A639B1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rPr>
              <a:t>Change Presenter’s Name and Date in Slide Master view.</a:t>
            </a:r>
          </a:p>
        </p:txBody>
      </p:sp>
      <p:sp>
        <p:nvSpPr>
          <p:cNvPr id="12291" name="Slide Number Placeholder 3">
            <a:extLst>
              <a:ext uri="{FF2B5EF4-FFF2-40B4-BE49-F238E27FC236}">
                <a16:creationId xmlns:a16="http://schemas.microsoft.com/office/drawing/2014/main" id="{70FC1FAB-DFF2-014B-8D8C-C0309AA50F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2175">
              <a:defRPr sz="2400">
                <a:solidFill>
                  <a:schemeClr val="tx1"/>
                </a:solidFill>
                <a:latin typeface="Arial" panose="020B0604020202020204" pitchFamily="34" charset="0"/>
              </a:defRPr>
            </a:lvl1pPr>
            <a:lvl2pPr marL="742950" indent="-285750" defTabSz="892175">
              <a:defRPr sz="2400">
                <a:solidFill>
                  <a:schemeClr val="tx1"/>
                </a:solidFill>
                <a:latin typeface="Arial" panose="020B0604020202020204" pitchFamily="34" charset="0"/>
              </a:defRPr>
            </a:lvl2pPr>
            <a:lvl3pPr marL="1143000" indent="-228600" defTabSz="892175">
              <a:defRPr sz="2400">
                <a:solidFill>
                  <a:schemeClr val="tx1"/>
                </a:solidFill>
                <a:latin typeface="Arial" panose="020B0604020202020204" pitchFamily="34" charset="0"/>
              </a:defRPr>
            </a:lvl3pPr>
            <a:lvl4pPr marL="1600200" indent="-228600" defTabSz="892175">
              <a:defRPr sz="2400">
                <a:solidFill>
                  <a:schemeClr val="tx1"/>
                </a:solidFill>
                <a:latin typeface="Arial" panose="020B0604020202020204" pitchFamily="34" charset="0"/>
              </a:defRPr>
            </a:lvl4pPr>
            <a:lvl5pPr marL="2057400" indent="-228600" defTabSz="892175">
              <a:defRPr sz="2400">
                <a:solidFill>
                  <a:schemeClr val="tx1"/>
                </a:solidFill>
                <a:latin typeface="Arial" panose="020B0604020202020204" pitchFamily="34" charset="0"/>
              </a:defRPr>
            </a:lvl5pPr>
            <a:lvl6pPr marL="2514600" indent="-228600" defTabSz="8921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921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921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92175" eaLnBrk="0" fontAlgn="base" hangingPunct="0">
              <a:spcBef>
                <a:spcPct val="0"/>
              </a:spcBef>
              <a:spcAft>
                <a:spcPct val="0"/>
              </a:spcAft>
              <a:defRPr sz="2400">
                <a:solidFill>
                  <a:schemeClr val="tx1"/>
                </a:solidFill>
                <a:latin typeface="Arial" panose="020B0604020202020204" pitchFamily="34" charset="0"/>
              </a:defRPr>
            </a:lvl9pPr>
          </a:lstStyle>
          <a:p>
            <a:fld id="{BB054DAE-9B1D-0349-9765-1B40B3DA898D}" type="slidenum">
              <a:rPr lang="en-US" altLang="en-US" sz="1200" smtClean="0">
                <a:latin typeface="Times" pitchFamily="2" charset="0"/>
              </a:rPr>
              <a:pPr/>
              <a:t>2</a:t>
            </a:fld>
            <a:endParaRPr lang="en-US" altLang="en-US" sz="1200">
              <a:latin typeface="Times" pitchFamily="2" charset="0"/>
            </a:endParaRPr>
          </a:p>
        </p:txBody>
      </p:sp>
    </p:spTree>
    <p:extLst>
      <p:ext uri="{BB962C8B-B14F-4D97-AF65-F5344CB8AC3E}">
        <p14:creationId xmlns:p14="http://schemas.microsoft.com/office/powerpoint/2010/main" val="2548961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684213"/>
            <a:ext cx="6221413" cy="3500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1D8D67E-B8EB-477D-83B5-894CB871558D}" type="slidenum">
              <a:rPr lang="en-US" altLang="en-US" smtClean="0"/>
              <a:pPr>
                <a:defRPr/>
              </a:pPr>
              <a:t>11</a:t>
            </a:fld>
            <a:endParaRPr lang="en-US" altLang="en-US" dirty="0"/>
          </a:p>
        </p:txBody>
      </p:sp>
    </p:spTree>
    <p:extLst>
      <p:ext uri="{BB962C8B-B14F-4D97-AF65-F5344CB8AC3E}">
        <p14:creationId xmlns:p14="http://schemas.microsoft.com/office/powerpoint/2010/main" val="36478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684213"/>
            <a:ext cx="6221413" cy="3500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1D8D67E-B8EB-477D-83B5-894CB871558D}" type="slidenum">
              <a:rPr lang="en-US" altLang="en-US" smtClean="0"/>
              <a:pPr>
                <a:defRPr/>
              </a:pPr>
              <a:t>12</a:t>
            </a:fld>
            <a:endParaRPr lang="en-US" altLang="en-US" dirty="0"/>
          </a:p>
        </p:txBody>
      </p:sp>
    </p:spTree>
    <p:extLst>
      <p:ext uri="{BB962C8B-B14F-4D97-AF65-F5344CB8AC3E}">
        <p14:creationId xmlns:p14="http://schemas.microsoft.com/office/powerpoint/2010/main" val="3923964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684213"/>
            <a:ext cx="6221413" cy="3500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1D8D67E-B8EB-477D-83B5-894CB871558D}" type="slidenum">
              <a:rPr lang="en-US" altLang="en-US" smtClean="0"/>
              <a:pPr>
                <a:defRPr/>
              </a:pPr>
              <a:t>13</a:t>
            </a:fld>
            <a:endParaRPr lang="en-US" altLang="en-US" dirty="0"/>
          </a:p>
        </p:txBody>
      </p:sp>
    </p:spTree>
    <p:extLst>
      <p:ext uri="{BB962C8B-B14F-4D97-AF65-F5344CB8AC3E}">
        <p14:creationId xmlns:p14="http://schemas.microsoft.com/office/powerpoint/2010/main" val="1549881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684213"/>
            <a:ext cx="6221413" cy="3500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1D8D67E-B8EB-477D-83B5-894CB871558D}" type="slidenum">
              <a:rPr lang="en-US" altLang="en-US" smtClean="0"/>
              <a:pPr>
                <a:defRPr/>
              </a:pPr>
              <a:t>14</a:t>
            </a:fld>
            <a:endParaRPr lang="en-US" altLang="en-US" dirty="0"/>
          </a:p>
        </p:txBody>
      </p:sp>
    </p:spTree>
    <p:extLst>
      <p:ext uri="{BB962C8B-B14F-4D97-AF65-F5344CB8AC3E}">
        <p14:creationId xmlns:p14="http://schemas.microsoft.com/office/powerpoint/2010/main" val="2197696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684213"/>
            <a:ext cx="6221413" cy="3500437"/>
          </a:xfrm>
        </p:spPr>
      </p:sp>
      <p:sp>
        <p:nvSpPr>
          <p:cNvPr id="4" name="Slide Number Placeholder 3"/>
          <p:cNvSpPr>
            <a:spLocks noGrp="1"/>
          </p:cNvSpPr>
          <p:nvPr>
            <p:ph type="sldNum" sz="quarter" idx="10"/>
          </p:nvPr>
        </p:nvSpPr>
        <p:spPr/>
        <p:txBody>
          <a:bodyPr/>
          <a:lstStyle/>
          <a:p>
            <a:pPr>
              <a:defRPr/>
            </a:pPr>
            <a:fld id="{53744052-840E-4BE8-9219-A238134979AE}" type="slidenum">
              <a:rPr lang="en-US" smtClean="0"/>
              <a:pPr>
                <a:defRPr/>
              </a:pPr>
              <a:t>16</a:t>
            </a:fld>
            <a:endParaRPr lang="en-US" dirty="0"/>
          </a:p>
        </p:txBody>
      </p:sp>
      <p:sp>
        <p:nvSpPr>
          <p:cNvPr id="6" name="Notes Placeholder 5">
            <a:extLst>
              <a:ext uri="{FF2B5EF4-FFF2-40B4-BE49-F238E27FC236}">
                <a16:creationId xmlns:a16="http://schemas.microsoft.com/office/drawing/2014/main" id="{428626A8-451D-4E6C-A470-681BE9F9A37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19097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684213"/>
            <a:ext cx="6221413" cy="3500437"/>
          </a:xfrm>
        </p:spPr>
      </p:sp>
      <p:sp>
        <p:nvSpPr>
          <p:cNvPr id="4" name="Slide Number Placeholder 3"/>
          <p:cNvSpPr>
            <a:spLocks noGrp="1"/>
          </p:cNvSpPr>
          <p:nvPr>
            <p:ph type="sldNum" sz="quarter" idx="10"/>
          </p:nvPr>
        </p:nvSpPr>
        <p:spPr/>
        <p:txBody>
          <a:bodyPr/>
          <a:lstStyle/>
          <a:p>
            <a:pPr>
              <a:defRPr/>
            </a:pPr>
            <a:fld id="{D19CE6E1-1C36-4697-BEC9-814798D8BEBF}" type="slidenum">
              <a:rPr lang="en-US" altLang="en-US" smtClean="0"/>
              <a:pPr>
                <a:defRPr/>
              </a:pPr>
              <a:t>17</a:t>
            </a:fld>
            <a:endParaRPr lang="en-US" altLang="en-US" dirty="0"/>
          </a:p>
        </p:txBody>
      </p:sp>
      <p:sp>
        <p:nvSpPr>
          <p:cNvPr id="6" name="Notes Placeholder 5">
            <a:extLst>
              <a:ext uri="{FF2B5EF4-FFF2-40B4-BE49-F238E27FC236}">
                <a16:creationId xmlns:a16="http://schemas.microsoft.com/office/drawing/2014/main" id="{1CC363C1-A47C-443B-B6E8-78CB700E1FE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66060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684213"/>
            <a:ext cx="6221413" cy="3500437"/>
          </a:xfrm>
        </p:spPr>
      </p:sp>
      <p:sp>
        <p:nvSpPr>
          <p:cNvPr id="3" name="Notes Placeholder 2"/>
          <p:cNvSpPr>
            <a:spLocks noGrp="1"/>
          </p:cNvSpPr>
          <p:nvPr>
            <p:ph type="body" idx="1"/>
          </p:nvPr>
        </p:nvSpPr>
        <p:spPr/>
        <p:txBody>
          <a:bodyPr/>
          <a:lstStyle/>
          <a:p>
            <a:pPr>
              <a:spcBef>
                <a:spcPts val="615"/>
              </a:spcBef>
            </a:pPr>
            <a:endParaRPr lang="en-US" i="1" dirty="0"/>
          </a:p>
        </p:txBody>
      </p:sp>
      <p:sp>
        <p:nvSpPr>
          <p:cNvPr id="4" name="Slide Number Placeholder 3"/>
          <p:cNvSpPr>
            <a:spLocks noGrp="1"/>
          </p:cNvSpPr>
          <p:nvPr>
            <p:ph type="sldNum" sz="quarter" idx="10"/>
          </p:nvPr>
        </p:nvSpPr>
        <p:spPr/>
        <p:txBody>
          <a:bodyPr/>
          <a:lstStyle/>
          <a:p>
            <a:pPr>
              <a:defRPr/>
            </a:pPr>
            <a:fld id="{D19CE6E1-1C36-4697-BEC9-814798D8BEBF}" type="slidenum">
              <a:rPr lang="en-US" altLang="en-US" smtClean="0"/>
              <a:pPr>
                <a:defRPr/>
              </a:pPr>
              <a:t>18</a:t>
            </a:fld>
            <a:endParaRPr lang="en-US" altLang="en-US" dirty="0"/>
          </a:p>
        </p:txBody>
      </p:sp>
    </p:spTree>
    <p:extLst>
      <p:ext uri="{BB962C8B-B14F-4D97-AF65-F5344CB8AC3E}">
        <p14:creationId xmlns:p14="http://schemas.microsoft.com/office/powerpoint/2010/main" val="3142653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684213"/>
            <a:ext cx="6221413" cy="3500437"/>
          </a:xfrm>
        </p:spPr>
      </p:sp>
      <p:sp>
        <p:nvSpPr>
          <p:cNvPr id="3" name="Notes Placeholder 2"/>
          <p:cNvSpPr>
            <a:spLocks noGrp="1"/>
          </p:cNvSpPr>
          <p:nvPr>
            <p:ph type="body" idx="1"/>
          </p:nvPr>
        </p:nvSpPr>
        <p:spPr/>
        <p:txBody>
          <a:bodyPr/>
          <a:lstStyle/>
          <a:p>
            <a:pPr>
              <a:spcBef>
                <a:spcPts val="615"/>
              </a:spcBef>
            </a:pPr>
            <a:endParaRPr lang="en-US" i="1" dirty="0"/>
          </a:p>
        </p:txBody>
      </p:sp>
      <p:sp>
        <p:nvSpPr>
          <p:cNvPr id="4" name="Slide Number Placeholder 3"/>
          <p:cNvSpPr>
            <a:spLocks noGrp="1"/>
          </p:cNvSpPr>
          <p:nvPr>
            <p:ph type="sldNum" sz="quarter" idx="10"/>
          </p:nvPr>
        </p:nvSpPr>
        <p:spPr/>
        <p:txBody>
          <a:bodyPr/>
          <a:lstStyle/>
          <a:p>
            <a:pPr>
              <a:defRPr/>
            </a:pPr>
            <a:fld id="{D19CE6E1-1C36-4697-BEC9-814798D8BEBF}" type="slidenum">
              <a:rPr lang="en-US" altLang="en-US" smtClean="0"/>
              <a:pPr>
                <a:defRPr/>
              </a:pPr>
              <a:t>19</a:t>
            </a:fld>
            <a:endParaRPr lang="en-US" altLang="en-US" dirty="0"/>
          </a:p>
        </p:txBody>
      </p:sp>
    </p:spTree>
    <p:extLst>
      <p:ext uri="{BB962C8B-B14F-4D97-AF65-F5344CB8AC3E}">
        <p14:creationId xmlns:p14="http://schemas.microsoft.com/office/powerpoint/2010/main" val="1107277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684213"/>
            <a:ext cx="6221413" cy="3500437"/>
          </a:xfrm>
        </p:spPr>
      </p:sp>
      <p:sp>
        <p:nvSpPr>
          <p:cNvPr id="3" name="Notes Placeholder 2"/>
          <p:cNvSpPr>
            <a:spLocks noGrp="1"/>
          </p:cNvSpPr>
          <p:nvPr>
            <p:ph type="body" idx="1"/>
          </p:nvPr>
        </p:nvSpPr>
        <p:spPr/>
        <p:txBody>
          <a:bodyPr/>
          <a:lstStyle/>
          <a:p>
            <a:pPr>
              <a:spcBef>
                <a:spcPts val="615"/>
              </a:spcBef>
            </a:pPr>
            <a:endParaRPr lang="en-US" i="1" dirty="0"/>
          </a:p>
        </p:txBody>
      </p:sp>
      <p:sp>
        <p:nvSpPr>
          <p:cNvPr id="4" name="Slide Number Placeholder 3"/>
          <p:cNvSpPr>
            <a:spLocks noGrp="1"/>
          </p:cNvSpPr>
          <p:nvPr>
            <p:ph type="sldNum" sz="quarter" idx="10"/>
          </p:nvPr>
        </p:nvSpPr>
        <p:spPr/>
        <p:txBody>
          <a:bodyPr/>
          <a:lstStyle/>
          <a:p>
            <a:pPr>
              <a:defRPr/>
            </a:pPr>
            <a:fld id="{D19CE6E1-1C36-4697-BEC9-814798D8BEBF}" type="slidenum">
              <a:rPr lang="en-US" altLang="en-US" smtClean="0"/>
              <a:pPr>
                <a:defRPr/>
              </a:pPr>
              <a:t>20</a:t>
            </a:fld>
            <a:endParaRPr lang="en-US" altLang="en-US" dirty="0"/>
          </a:p>
        </p:txBody>
      </p:sp>
    </p:spTree>
    <p:extLst>
      <p:ext uri="{BB962C8B-B14F-4D97-AF65-F5344CB8AC3E}">
        <p14:creationId xmlns:p14="http://schemas.microsoft.com/office/powerpoint/2010/main" val="2449162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684213"/>
            <a:ext cx="6221413" cy="3500437"/>
          </a:xfrm>
        </p:spPr>
      </p:sp>
      <p:sp>
        <p:nvSpPr>
          <p:cNvPr id="3" name="Notes Placeholder 2"/>
          <p:cNvSpPr>
            <a:spLocks noGrp="1"/>
          </p:cNvSpPr>
          <p:nvPr>
            <p:ph type="body" idx="1"/>
          </p:nvPr>
        </p:nvSpPr>
        <p:spPr/>
        <p:txBody>
          <a:bodyPr/>
          <a:lstStyle/>
          <a:p>
            <a:pPr>
              <a:spcBef>
                <a:spcPts val="615"/>
              </a:spcBef>
            </a:pPr>
            <a:endParaRPr lang="en-US" i="1" dirty="0"/>
          </a:p>
        </p:txBody>
      </p:sp>
      <p:sp>
        <p:nvSpPr>
          <p:cNvPr id="4" name="Slide Number Placeholder 3"/>
          <p:cNvSpPr>
            <a:spLocks noGrp="1"/>
          </p:cNvSpPr>
          <p:nvPr>
            <p:ph type="sldNum" sz="quarter" idx="10"/>
          </p:nvPr>
        </p:nvSpPr>
        <p:spPr/>
        <p:txBody>
          <a:bodyPr/>
          <a:lstStyle/>
          <a:p>
            <a:pPr>
              <a:defRPr/>
            </a:pPr>
            <a:fld id="{D19CE6E1-1C36-4697-BEC9-814798D8BEBF}" type="slidenum">
              <a:rPr lang="en-US" altLang="en-US" smtClean="0"/>
              <a:pPr>
                <a:defRPr/>
              </a:pPr>
              <a:t>21</a:t>
            </a:fld>
            <a:endParaRPr lang="en-US" altLang="en-US" dirty="0"/>
          </a:p>
        </p:txBody>
      </p:sp>
    </p:spTree>
    <p:extLst>
      <p:ext uri="{BB962C8B-B14F-4D97-AF65-F5344CB8AC3E}">
        <p14:creationId xmlns:p14="http://schemas.microsoft.com/office/powerpoint/2010/main" val="1652829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one agency with one mission and one vision. This is the mission and vision for every division, branch, and office within CISA.  The purpose of every program, service, and tool CISA offers is to support this mission and vision. </a:t>
            </a:r>
          </a:p>
        </p:txBody>
      </p:sp>
      <p:sp>
        <p:nvSpPr>
          <p:cNvPr id="4" name="Slide Number Placeholder 3"/>
          <p:cNvSpPr>
            <a:spLocks noGrp="1"/>
          </p:cNvSpPr>
          <p:nvPr>
            <p:ph type="sldNum" sz="quarter" idx="5"/>
          </p:nvPr>
        </p:nvSpPr>
        <p:spPr/>
        <p:txBody>
          <a:bodyPr/>
          <a:lstStyle/>
          <a:p>
            <a:pPr>
              <a:defRPr/>
            </a:pPr>
            <a:fld id="{1C12D86E-A05B-9B48-BE72-9586C61B5F93}" type="slidenum">
              <a:rPr lang="en-US" altLang="en-US" smtClean="0"/>
              <a:pPr>
                <a:defRPr/>
              </a:pPr>
              <a:t>3</a:t>
            </a:fld>
            <a:endParaRPr lang="en-US" altLang="en-US" dirty="0"/>
          </a:p>
        </p:txBody>
      </p:sp>
    </p:spTree>
    <p:extLst>
      <p:ext uri="{BB962C8B-B14F-4D97-AF65-F5344CB8AC3E}">
        <p14:creationId xmlns:p14="http://schemas.microsoft.com/office/powerpoint/2010/main" val="51266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684213"/>
            <a:ext cx="6221413" cy="3500437"/>
          </a:xfrm>
        </p:spPr>
      </p:sp>
      <p:sp>
        <p:nvSpPr>
          <p:cNvPr id="3" name="Notes Placeholder 2"/>
          <p:cNvSpPr>
            <a:spLocks noGrp="1"/>
          </p:cNvSpPr>
          <p:nvPr>
            <p:ph type="body" idx="1"/>
          </p:nvPr>
        </p:nvSpPr>
        <p:spPr/>
        <p:txBody>
          <a:bodyPr/>
          <a:lstStyle/>
          <a:p>
            <a:pPr>
              <a:spcBef>
                <a:spcPts val="615"/>
              </a:spcBef>
            </a:pPr>
            <a:endParaRPr lang="en-US" i="1" dirty="0"/>
          </a:p>
        </p:txBody>
      </p:sp>
      <p:sp>
        <p:nvSpPr>
          <p:cNvPr id="4" name="Slide Number Placeholder 3"/>
          <p:cNvSpPr>
            <a:spLocks noGrp="1"/>
          </p:cNvSpPr>
          <p:nvPr>
            <p:ph type="sldNum" sz="quarter" idx="10"/>
          </p:nvPr>
        </p:nvSpPr>
        <p:spPr/>
        <p:txBody>
          <a:bodyPr/>
          <a:lstStyle/>
          <a:p>
            <a:pPr>
              <a:defRPr/>
            </a:pPr>
            <a:fld id="{D19CE6E1-1C36-4697-BEC9-814798D8BEBF}" type="slidenum">
              <a:rPr lang="en-US" altLang="en-US" smtClean="0"/>
              <a:pPr>
                <a:defRPr/>
              </a:pPr>
              <a:t>22</a:t>
            </a:fld>
            <a:endParaRPr lang="en-US" altLang="en-US" dirty="0"/>
          </a:p>
        </p:txBody>
      </p:sp>
    </p:spTree>
    <p:extLst>
      <p:ext uri="{BB962C8B-B14F-4D97-AF65-F5344CB8AC3E}">
        <p14:creationId xmlns:p14="http://schemas.microsoft.com/office/powerpoint/2010/main" val="2277826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684213"/>
            <a:ext cx="6221413" cy="3500437"/>
          </a:xfrm>
        </p:spPr>
      </p:sp>
      <p:sp>
        <p:nvSpPr>
          <p:cNvPr id="3" name="Notes Placeholder 2"/>
          <p:cNvSpPr>
            <a:spLocks noGrp="1"/>
          </p:cNvSpPr>
          <p:nvPr>
            <p:ph type="body" idx="1"/>
          </p:nvPr>
        </p:nvSpPr>
        <p:spPr/>
        <p:txBody>
          <a:bodyPr/>
          <a:lstStyle/>
          <a:p>
            <a:pPr>
              <a:spcBef>
                <a:spcPts val="615"/>
              </a:spcBef>
            </a:pPr>
            <a:endParaRPr lang="en-US" i="1" dirty="0"/>
          </a:p>
        </p:txBody>
      </p:sp>
      <p:sp>
        <p:nvSpPr>
          <p:cNvPr id="4" name="Slide Number Placeholder 3"/>
          <p:cNvSpPr>
            <a:spLocks noGrp="1"/>
          </p:cNvSpPr>
          <p:nvPr>
            <p:ph type="sldNum" sz="quarter" idx="10"/>
          </p:nvPr>
        </p:nvSpPr>
        <p:spPr/>
        <p:txBody>
          <a:bodyPr/>
          <a:lstStyle/>
          <a:p>
            <a:pPr>
              <a:defRPr/>
            </a:pPr>
            <a:fld id="{D19CE6E1-1C36-4697-BEC9-814798D8BEBF}" type="slidenum">
              <a:rPr lang="en-US" altLang="en-US" smtClean="0"/>
              <a:pPr>
                <a:defRPr/>
              </a:pPr>
              <a:t>23</a:t>
            </a:fld>
            <a:endParaRPr lang="en-US" altLang="en-US" dirty="0"/>
          </a:p>
        </p:txBody>
      </p:sp>
    </p:spTree>
    <p:extLst>
      <p:ext uri="{BB962C8B-B14F-4D97-AF65-F5344CB8AC3E}">
        <p14:creationId xmlns:p14="http://schemas.microsoft.com/office/powerpoint/2010/main" val="3703283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Periodic cybersecurity assessments are essential to your serving your customers and constituents. I earlier spoke about operational resilience and the need to create the conditions for resiliency to develop to keep your infrastructure performing as you need it to – assessments are a big part of building resiliency.  In a nutshell, assessments . Today, almost all organizations that hold sensitive data are legally bound to have period cyber security assessments.</a:t>
            </a:r>
          </a:p>
        </p:txBody>
      </p:sp>
      <p:sp>
        <p:nvSpPr>
          <p:cNvPr id="4" name="Slide Number Placeholder 3"/>
          <p:cNvSpPr>
            <a:spLocks noGrp="1"/>
          </p:cNvSpPr>
          <p:nvPr>
            <p:ph type="sldNum" sz="quarter" idx="5"/>
          </p:nvPr>
        </p:nvSpPr>
        <p:spPr/>
        <p:txBody>
          <a:bodyPr/>
          <a:lstStyle/>
          <a:p>
            <a:pPr marL="0" marR="0" lvl="0" indent="0" algn="r" defTabSz="892175" rtl="0" eaLnBrk="0" fontAlgn="base" latinLnBrk="0" hangingPunct="0">
              <a:lnSpc>
                <a:spcPct val="100000"/>
              </a:lnSpc>
              <a:spcBef>
                <a:spcPct val="0"/>
              </a:spcBef>
              <a:spcAft>
                <a:spcPct val="0"/>
              </a:spcAft>
              <a:buClrTx/>
              <a:buSzTx/>
              <a:buFontTx/>
              <a:buNone/>
              <a:tabLst/>
              <a:defRPr/>
            </a:pPr>
            <a:fld id="{1C12D86E-A05B-9B48-BE72-9586C61B5F93}"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892175"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806783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pitchFamily="18" charset="0"/>
                <a:ea typeface="+mn-ea"/>
                <a:cs typeface="+mn-cs"/>
              </a:rPr>
              <a:t>At CISA we are often coined as the Nation’s Risk Advisor,  We take an all-hazards approach looking across the </a:t>
            </a:r>
            <a:r>
              <a:rPr lang="en-US" sz="1200" u="none" kern="1200" dirty="0">
                <a:solidFill>
                  <a:schemeClr val="tx1"/>
                </a:solidFill>
                <a:latin typeface="Times" pitchFamily="18" charset="0"/>
                <a:ea typeface="+mn-ea"/>
                <a:cs typeface="+mn-cs"/>
              </a:rPr>
              <a:t>risk</a:t>
            </a:r>
            <a:r>
              <a:rPr lang="en-US" sz="1200" kern="1200" dirty="0">
                <a:solidFill>
                  <a:schemeClr val="tx1"/>
                </a:solidFill>
                <a:latin typeface="Times" pitchFamily="18" charset="0"/>
                <a:ea typeface="+mn-ea"/>
                <a:cs typeface="+mn-cs"/>
              </a:rPr>
              <a:t> landscape to include risk areas such as insider threat, acts of terrorism, accidents of systemic and/or technical failures that can cause risk to national security, risks of extreme weather, risk of pandemics such as the COVID-19 pandemic we are currently in, and also risk of significant cyber attacks.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pitchFamily="18" charset="0"/>
                <a:ea typeface="+mn-ea"/>
                <a:cs typeface="+mn-cs"/>
              </a:rPr>
              <a:t>Particularly now, it is important to understand that for critical infrastructure, whether with financial services, law enforcement, healthcare providers, retail and virtually any other industry sector, risk of cyber attacks that cause operational impacts have increased.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pitchFamily="18" charset="0"/>
                <a:ea typeface="+mn-ea"/>
                <a:cs typeface="+mn-cs"/>
              </a:rPr>
              <a:t>COVID pandemic had thrust us into a “new normal,” has forced many organizations large and small to move toward a remote working environment in order to maintain operations. (our public school systems are clearest example of this, and may other industries have had to follow suit).    Doing so adds new technology as well as added complexity to the operating environment.  For instance, we are still trying to figure out the right balance of security and accessibility and business practices for conducting video conferencing sessions.  These newly added technologies also increase the attack surface and exposes new mis-configurations - and threat actors know this.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pitchFamily="18" charset="0"/>
                <a:ea typeface="+mn-ea"/>
                <a:cs typeface="+mn-cs"/>
              </a:rPr>
              <a:t>Moving operations remotely also means organizations are now becoming more reliant on that technology for day-to-day operations.  Widespread disruptions utilizing this technology means a potentially greater impacts to operations.   Additionally, with more of our IT personnel also operating remotely this also means potentially longer response times and potentially an even greater impact to operations and threat actors also know this.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pitchFamily="18" charset="0"/>
                <a:ea typeface="+mn-ea"/>
                <a:cs typeface="+mn-cs"/>
              </a:rPr>
              <a:t>If you are familiar with risk management, what I just described is the basic equation of risk.   Probability X Impact = risk.  When both increase such as in our current environment, so does the risk.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pitchFamily="18" charset="0"/>
              <a:ea typeface="+mn-ea"/>
              <a:cs typeface="+mn-cs"/>
            </a:endParaRPr>
          </a:p>
          <a:p>
            <a:pPr marL="0" indent="0">
              <a:buFont typeface="Arial" panose="020B0604020202020204" pitchFamily="34" charset="0"/>
              <a:buNone/>
            </a:pPr>
            <a:endParaRPr lang="en-US" b="1" dirty="0"/>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514ECA-5E83-428C-B5A4-43B81A791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31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715963"/>
            <a:ext cx="6361112" cy="3578225"/>
          </a:xfrm>
        </p:spPr>
      </p:sp>
      <p:sp>
        <p:nvSpPr>
          <p:cNvPr id="3" name="Notes Placeholder 2"/>
          <p:cNvSpPr>
            <a:spLocks noGrp="1"/>
          </p:cNvSpPr>
          <p:nvPr>
            <p:ph type="body" idx="1"/>
          </p:nvPr>
        </p:nvSpPr>
        <p:spPr/>
        <p:txBody>
          <a:bodyPr/>
          <a:lstStyle/>
          <a:p>
            <a:r>
              <a:rPr lang="en-US" dirty="0" err="1"/>
              <a:t>Trickbot</a:t>
            </a:r>
            <a:r>
              <a:rPr lang="en-US" dirty="0"/>
              <a:t> – Banking trojan with C&amp;C capabilities as well as credential and email harvesting.  Uses </a:t>
            </a:r>
            <a:r>
              <a:rPr lang="en-US" dirty="0" err="1"/>
              <a:t>EternalBlue</a:t>
            </a:r>
            <a:r>
              <a:rPr lang="en-US" dirty="0"/>
              <a:t> vulnerability – exploit used with SMB protocol vulnerability</a:t>
            </a:r>
          </a:p>
          <a:p>
            <a:r>
              <a:rPr lang="en-US" dirty="0" err="1"/>
              <a:t>Emotet</a:t>
            </a:r>
            <a:r>
              <a:rPr lang="en-US" dirty="0"/>
              <a:t> – Banking trojan with worm-like capabilities and generally spreads through spam email.   Often used as a dropper for </a:t>
            </a:r>
            <a:r>
              <a:rPr lang="en-US" dirty="0" err="1"/>
              <a:t>Trickbot</a:t>
            </a:r>
            <a:r>
              <a:rPr lang="en-US" dirty="0"/>
              <a:t>.</a:t>
            </a:r>
          </a:p>
          <a:p>
            <a:endParaRPr lang="en-US" dirty="0"/>
          </a:p>
          <a:p>
            <a:r>
              <a:rPr lang="en-US" dirty="0" err="1"/>
              <a:t>LokiBot</a:t>
            </a:r>
            <a:r>
              <a:rPr lang="en-US" dirty="0"/>
              <a:t>—also known as </a:t>
            </a:r>
            <a:r>
              <a:rPr lang="en-US" dirty="0" err="1"/>
              <a:t>Lokibot</a:t>
            </a:r>
            <a:r>
              <a:rPr lang="en-US" dirty="0"/>
              <a:t>, Loki PWS, and Loki-bot—employs Trojan malware to steal sensitive information such as usernames, passwords, cryptocurrency wallets, and other credentials.</a:t>
            </a:r>
          </a:p>
          <a:p>
            <a:pPr lvl="0"/>
            <a:r>
              <a:rPr lang="en-US" dirty="0"/>
              <a:t>The malware steals credentials through the use of a keylogger to monitor browser and desktop activity (</a:t>
            </a:r>
            <a:r>
              <a:rPr lang="en-US" i="1" dirty="0"/>
              <a:t>Credentials from Password Stores</a:t>
            </a:r>
            <a:r>
              <a:rPr lang="en-US" dirty="0"/>
              <a:t> [</a:t>
            </a:r>
            <a:r>
              <a:rPr lang="en-US" u="sng" dirty="0">
                <a:hlinkClick r:id="rId3"/>
              </a:rPr>
              <a:t>T1555</a:t>
            </a:r>
            <a:r>
              <a:rPr lang="en-US" dirty="0"/>
              <a:t>]). </a:t>
            </a:r>
          </a:p>
          <a:p>
            <a:pPr lvl="1"/>
            <a:r>
              <a:rPr lang="en-US" dirty="0"/>
              <a:t>(</a:t>
            </a:r>
            <a:r>
              <a:rPr lang="en-US" i="1" dirty="0"/>
              <a:t>Credentials from Password Stores: Credentials from Web Browsers</a:t>
            </a:r>
            <a:r>
              <a:rPr lang="en-US" dirty="0"/>
              <a:t> [</a:t>
            </a:r>
            <a:r>
              <a:rPr lang="en-US" u="sng" dirty="0">
                <a:hlinkClick r:id="rId4"/>
              </a:rPr>
              <a:t>T1555.003</a:t>
            </a:r>
            <a:r>
              <a:rPr lang="en-US" dirty="0"/>
              <a:t>])</a:t>
            </a:r>
          </a:p>
          <a:p>
            <a:pPr lvl="1"/>
            <a:r>
              <a:rPr lang="en-US" dirty="0"/>
              <a:t>(</a:t>
            </a:r>
            <a:r>
              <a:rPr lang="en-US" i="1" dirty="0"/>
              <a:t>Input Capture: Keylogging</a:t>
            </a:r>
            <a:r>
              <a:rPr lang="en-US" dirty="0"/>
              <a:t> [</a:t>
            </a:r>
            <a:r>
              <a:rPr lang="en-US" u="sng" dirty="0">
                <a:hlinkClick r:id="rId5"/>
              </a:rPr>
              <a:t>T1056.001</a:t>
            </a:r>
            <a:r>
              <a:rPr lang="en-US" dirty="0"/>
              <a:t>])</a:t>
            </a:r>
          </a:p>
          <a:p>
            <a:pPr lvl="0"/>
            <a:r>
              <a:rPr lang="en-US" dirty="0" err="1"/>
              <a:t>LokiBot</a:t>
            </a:r>
            <a:r>
              <a:rPr lang="en-US" dirty="0"/>
              <a:t> can also create a backdoor into infected systems to allow an attacker to install additional payloads (</a:t>
            </a:r>
            <a:r>
              <a:rPr lang="en-US" i="1" dirty="0"/>
              <a:t>Event Triggered Execution: Accessibility Features</a:t>
            </a:r>
            <a:r>
              <a:rPr lang="en-US" dirty="0"/>
              <a:t> [</a:t>
            </a:r>
            <a:r>
              <a:rPr lang="en-US" u="sng" dirty="0">
                <a:hlinkClick r:id="rId6"/>
              </a:rPr>
              <a:t>T1546.008</a:t>
            </a:r>
            <a:r>
              <a:rPr lang="en-US" dirty="0"/>
              <a:t>]).</a:t>
            </a:r>
          </a:p>
          <a:p>
            <a:pPr lvl="0"/>
            <a:r>
              <a:rPr lang="en-US" dirty="0"/>
              <a:t>Malicious cyber actors typically use </a:t>
            </a:r>
            <a:r>
              <a:rPr lang="en-US" dirty="0" err="1"/>
              <a:t>LokiBot</a:t>
            </a:r>
            <a:r>
              <a:rPr lang="en-US" dirty="0"/>
              <a:t> to target Windows and Android operating systems and distribute the malware via email, malicious websites, text, and other private messages (</a:t>
            </a:r>
            <a:r>
              <a:rPr lang="en-US" i="1" dirty="0"/>
              <a:t>User Execution: Malicious File</a:t>
            </a:r>
            <a:r>
              <a:rPr lang="en-US" dirty="0"/>
              <a:t> [</a:t>
            </a:r>
            <a:r>
              <a:rPr lang="en-US" u="sng" dirty="0">
                <a:hlinkClick r:id="rId7"/>
              </a:rPr>
              <a:t>T1204.002</a:t>
            </a:r>
            <a:r>
              <a:rPr lang="en-US" dirty="0"/>
              <a:t>]). See figure 1 for enterprise techniques used by </a:t>
            </a:r>
            <a:r>
              <a:rPr lang="en-US" dirty="0" err="1"/>
              <a:t>LokiBot</a:t>
            </a:r>
            <a:r>
              <a:rPr lang="en-US" dirty="0"/>
              <a:t>.</a:t>
            </a:r>
          </a:p>
          <a:p>
            <a:pPr lvl="0"/>
            <a:endParaRPr lang="en-US" dirty="0"/>
          </a:p>
          <a:p>
            <a:pPr lvl="0"/>
            <a:r>
              <a:rPr lang="en-US" dirty="0" err="1"/>
              <a:t>IcedID</a:t>
            </a:r>
            <a:r>
              <a:rPr lang="en-US" dirty="0"/>
              <a:t>, also known as </a:t>
            </a:r>
            <a:r>
              <a:rPr lang="en-US" dirty="0" err="1"/>
              <a:t>BokBot</a:t>
            </a:r>
            <a:r>
              <a:rPr lang="en-US" dirty="0"/>
              <a:t>, is a modular banking trojan that targets user financial information and is capable of acting as a dropper for other malware. It uses a man-in-the-browser attack to steal financial information, including login credentials for online banking sessions. Once it successfully completes its initial attack, it uses the stolen information to take over banking accounts and automate fraudulent transactions.</a:t>
            </a:r>
          </a:p>
          <a:p>
            <a:endParaRPr lang="en-US" dirty="0"/>
          </a:p>
          <a:p>
            <a:endParaRPr lang="en-US" dirty="0"/>
          </a:p>
          <a:p>
            <a:endParaRPr lang="en-US" dirty="0"/>
          </a:p>
          <a:p>
            <a:r>
              <a:rPr lang="en-US" dirty="0"/>
              <a:t>Both considered persistent malware variants</a:t>
            </a:r>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68CA5970-96ED-4292-8D9F-47F9178E0F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040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684213"/>
            <a:ext cx="6221413" cy="3500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1D8D67E-B8EB-477D-83B5-894CB871558D}" type="slidenum">
              <a:rPr lang="en-US" altLang="en-US" smtClean="0"/>
              <a:pPr>
                <a:defRPr/>
              </a:pPr>
              <a:t>6</a:t>
            </a:fld>
            <a:endParaRPr lang="en-US" altLang="en-US" dirty="0"/>
          </a:p>
        </p:txBody>
      </p:sp>
    </p:spTree>
    <p:extLst>
      <p:ext uri="{BB962C8B-B14F-4D97-AF65-F5344CB8AC3E}">
        <p14:creationId xmlns:p14="http://schemas.microsoft.com/office/powerpoint/2010/main" val="974276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684213"/>
            <a:ext cx="6221413" cy="3500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1D8D67E-B8EB-477D-83B5-894CB871558D}" type="slidenum">
              <a:rPr lang="en-US" altLang="en-US" smtClean="0"/>
              <a:pPr>
                <a:defRPr/>
              </a:pPr>
              <a:t>7</a:t>
            </a:fld>
            <a:endParaRPr lang="en-US" altLang="en-US" dirty="0"/>
          </a:p>
        </p:txBody>
      </p:sp>
    </p:spTree>
    <p:extLst>
      <p:ext uri="{BB962C8B-B14F-4D97-AF65-F5344CB8AC3E}">
        <p14:creationId xmlns:p14="http://schemas.microsoft.com/office/powerpoint/2010/main" val="3500814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684213"/>
            <a:ext cx="6221413" cy="3500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1D8D67E-B8EB-477D-83B5-894CB871558D}" type="slidenum">
              <a:rPr lang="en-US" altLang="en-US" smtClean="0"/>
              <a:pPr>
                <a:defRPr/>
              </a:pPr>
              <a:t>8</a:t>
            </a:fld>
            <a:endParaRPr lang="en-US" altLang="en-US" dirty="0"/>
          </a:p>
        </p:txBody>
      </p:sp>
    </p:spTree>
    <p:extLst>
      <p:ext uri="{BB962C8B-B14F-4D97-AF65-F5344CB8AC3E}">
        <p14:creationId xmlns:p14="http://schemas.microsoft.com/office/powerpoint/2010/main" val="2436009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684213"/>
            <a:ext cx="6221413" cy="3500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1D8D67E-B8EB-477D-83B5-894CB871558D}" type="slidenum">
              <a:rPr lang="en-US" altLang="en-US" smtClean="0"/>
              <a:pPr>
                <a:defRPr/>
              </a:pPr>
              <a:t>9</a:t>
            </a:fld>
            <a:endParaRPr lang="en-US" altLang="en-US" dirty="0"/>
          </a:p>
        </p:txBody>
      </p:sp>
    </p:spTree>
    <p:extLst>
      <p:ext uri="{BB962C8B-B14F-4D97-AF65-F5344CB8AC3E}">
        <p14:creationId xmlns:p14="http://schemas.microsoft.com/office/powerpoint/2010/main" val="377732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6725" y="684213"/>
            <a:ext cx="6221413" cy="3500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1D8D67E-B8EB-477D-83B5-894CB871558D}" type="slidenum">
              <a:rPr lang="en-US" altLang="en-US" smtClean="0"/>
              <a:pPr>
                <a:defRPr/>
              </a:pPr>
              <a:t>10</a:t>
            </a:fld>
            <a:endParaRPr lang="en-US" altLang="en-US" dirty="0"/>
          </a:p>
        </p:txBody>
      </p:sp>
    </p:spTree>
    <p:extLst>
      <p:ext uri="{BB962C8B-B14F-4D97-AF65-F5344CB8AC3E}">
        <p14:creationId xmlns:p14="http://schemas.microsoft.com/office/powerpoint/2010/main" val="26713697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3E6398-9017-E14D-BBE5-FC9BA91C7692}"/>
              </a:ext>
            </a:extLst>
          </p:cNvPr>
          <p:cNvSpPr txBox="1"/>
          <p:nvPr userDrawn="1"/>
        </p:nvSpPr>
        <p:spPr>
          <a:xfrm>
            <a:off x="0" y="0"/>
            <a:ext cx="12192000" cy="914400"/>
          </a:xfrm>
          <a:prstGeom prst="rect">
            <a:avLst/>
          </a:prstGeom>
          <a:solidFill>
            <a:srgbClr val="005288"/>
          </a:solidFill>
        </p:spPr>
        <p:txBody>
          <a:bodyPr lIns="640080" tIns="640080">
            <a:spAutoFit/>
          </a:bodyPr>
          <a:lstStyle/>
          <a:p>
            <a:pPr>
              <a:defRPr/>
            </a:pPr>
            <a:r>
              <a:rPr lang="en-US" sz="1200" b="1" spc="300" dirty="0"/>
              <a:t>CISA | </a:t>
            </a:r>
            <a:r>
              <a:rPr lang="en-US" sz="1200" spc="300" dirty="0"/>
              <a:t>CYBERSECURITY AND INFRASTRUCTURE SECURITY AGENCY</a:t>
            </a:r>
          </a:p>
        </p:txBody>
      </p:sp>
      <p:cxnSp>
        <p:nvCxnSpPr>
          <p:cNvPr id="6" name="Straight Connector 7">
            <a:extLst>
              <a:ext uri="{FF2B5EF4-FFF2-40B4-BE49-F238E27FC236}">
                <a16:creationId xmlns:a16="http://schemas.microsoft.com/office/drawing/2014/main" id="{40614A13-4D0E-664B-9224-7A2DA393E458}"/>
              </a:ext>
            </a:extLst>
          </p:cNvPr>
          <p:cNvCxnSpPr>
            <a:cxnSpLocks/>
          </p:cNvCxnSpPr>
          <p:nvPr userDrawn="1"/>
        </p:nvCxnSpPr>
        <p:spPr bwMode="auto">
          <a:xfrm>
            <a:off x="609600" y="914400"/>
            <a:ext cx="109728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7">
            <a:extLst>
              <a:ext uri="{FF2B5EF4-FFF2-40B4-BE49-F238E27FC236}">
                <a16:creationId xmlns:a16="http://schemas.microsoft.com/office/drawing/2014/main" id="{94F684AC-3A4A-274E-8BC8-9BD91CA9E2C1}"/>
              </a:ext>
            </a:extLst>
          </p:cNvPr>
          <p:cNvCxnSpPr>
            <a:cxnSpLocks/>
          </p:cNvCxnSpPr>
          <p:nvPr userDrawn="1"/>
        </p:nvCxnSpPr>
        <p:spPr bwMode="auto">
          <a:xfrm>
            <a:off x="609600" y="901700"/>
            <a:ext cx="109728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0" y="917574"/>
            <a:ext cx="12192000" cy="4495800"/>
          </a:xfrm>
          <a:prstGeom prst="rect">
            <a:avLst/>
          </a:prstGeom>
          <a:solidFill>
            <a:srgbClr val="005288"/>
          </a:solidFill>
        </p:spPr>
        <p:txBody>
          <a:bodyPr lIns="640080" tIns="182880" anchor="t"/>
          <a:lstStyle>
            <a:lvl1pPr algn="l">
              <a:defRPr sz="4000" b="1" cap="all">
                <a:solidFill>
                  <a:schemeClr val="tx1"/>
                </a:solidFill>
              </a:defRPr>
            </a:lvl1pPr>
          </a:lstStyle>
          <a:p>
            <a:r>
              <a:rPr lang="en-US" dirty="0"/>
              <a:t>Click to edit Master title style</a:t>
            </a:r>
          </a:p>
        </p:txBody>
      </p:sp>
      <p:sp>
        <p:nvSpPr>
          <p:cNvPr id="8" name="Slide Number Placeholder 6">
            <a:extLst>
              <a:ext uri="{FF2B5EF4-FFF2-40B4-BE49-F238E27FC236}">
                <a16:creationId xmlns:a16="http://schemas.microsoft.com/office/drawing/2014/main" id="{C18776B3-B187-934B-8B8D-A209B2D5EEE9}"/>
              </a:ext>
            </a:extLst>
          </p:cNvPr>
          <p:cNvSpPr>
            <a:spLocks noGrp="1" noChangeArrowheads="1"/>
          </p:cNvSpPr>
          <p:nvPr>
            <p:ph type="sldNum" sz="quarter" idx="10"/>
          </p:nvPr>
        </p:nvSpPr>
        <p:spPr/>
        <p:txBody>
          <a:bodyPr/>
          <a:lstStyle>
            <a:lvl1pPr>
              <a:defRPr/>
            </a:lvl1pPr>
          </a:lstStyle>
          <a:p>
            <a:pPr>
              <a:defRPr/>
            </a:pPr>
            <a:fld id="{143B84AA-2AAB-D841-BF17-2D4C9BCE0719}" type="slidenum">
              <a:rPr lang="en-US" altLang="en-US"/>
              <a:pPr>
                <a:defRPr/>
              </a:pPr>
              <a:t>‹#›</a:t>
            </a:fld>
            <a:endParaRPr lang="en-US" altLang="en-US" dirty="0"/>
          </a:p>
        </p:txBody>
      </p:sp>
      <p:pic>
        <p:nvPicPr>
          <p:cNvPr id="10" name="Picture 9">
            <a:extLst>
              <a:ext uri="{FF2B5EF4-FFF2-40B4-BE49-F238E27FC236}">
                <a16:creationId xmlns:a16="http://schemas.microsoft.com/office/drawing/2014/main" id="{CB762023-F5BC-9B4E-AC64-53DEAAA2C6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00" y="5643650"/>
            <a:ext cx="1066800" cy="1061950"/>
          </a:xfrm>
          <a:prstGeom prst="rect">
            <a:avLst/>
          </a:prstGeom>
        </p:spPr>
      </p:pic>
    </p:spTree>
    <p:extLst>
      <p:ext uri="{BB962C8B-B14F-4D97-AF65-F5344CB8AC3E}">
        <p14:creationId xmlns:p14="http://schemas.microsoft.com/office/powerpoint/2010/main" val="2736258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pic>
        <p:nvPicPr>
          <p:cNvPr id="4" name="Picture 3">
            <a:extLst>
              <a:ext uri="{FF2B5EF4-FFF2-40B4-BE49-F238E27FC236}">
                <a16:creationId xmlns:a16="http://schemas.microsoft.com/office/drawing/2014/main" id="{B1EF986B-7FE9-E94E-89E7-66D6649040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5930" y="5896740"/>
            <a:ext cx="685800" cy="682682"/>
          </a:xfrm>
          <a:prstGeom prst="rect">
            <a:avLst/>
          </a:prstGeom>
        </p:spPr>
      </p:pic>
    </p:spTree>
    <p:extLst>
      <p:ext uri="{BB962C8B-B14F-4D97-AF65-F5344CB8AC3E}">
        <p14:creationId xmlns:p14="http://schemas.microsoft.com/office/powerpoint/2010/main" val="1627633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3810000"/>
          </a:xfrm>
          <a:prstGeom prst="rect">
            <a:avLst/>
          </a:prstGeom>
        </p:spPr>
        <p:txBody>
          <a:bodyPr/>
          <a:lstStyle>
            <a:lvl1pPr>
              <a:defRPr>
                <a:solidFill>
                  <a:srgbClr val="5A5B5D"/>
                </a:solidFill>
              </a:defRPr>
            </a:lvl1pPr>
            <a:lvl2pPr>
              <a:defRPr sz="2000">
                <a:solidFill>
                  <a:srgbClr val="5A5B5D"/>
                </a:solidFill>
              </a:defRPr>
            </a:lvl2pPr>
            <a:lvl3pPr>
              <a:defRPr sz="1800">
                <a:solidFill>
                  <a:srgbClr val="5A5B5D"/>
                </a:solidFill>
              </a:defRPr>
            </a:lvl3pPr>
            <a:lvl4pPr>
              <a:defRPr sz="1600">
                <a:solidFill>
                  <a:srgbClr val="5A5B5D"/>
                </a:solidFill>
              </a:defRPr>
            </a:lvl4pPr>
            <a:lvl5pPr>
              <a:defRPr sz="1400">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a:extLst>
              <a:ext uri="{FF2B5EF4-FFF2-40B4-BE49-F238E27FC236}">
                <a16:creationId xmlns:a16="http://schemas.microsoft.com/office/drawing/2014/main" id="{DEE8B7DF-B902-7749-B266-7817A506DB4A}"/>
              </a:ext>
            </a:extLst>
          </p:cNvPr>
          <p:cNvSpPr>
            <a:spLocks noGrp="1" noChangeArrowheads="1"/>
          </p:cNvSpPr>
          <p:nvPr>
            <p:ph type="ctrTitle"/>
          </p:nvPr>
        </p:nvSpPr>
        <p:spPr>
          <a:xfrm>
            <a:off x="0" y="0"/>
            <a:ext cx="12192000" cy="1143000"/>
          </a:xfrm>
          <a:prstGeom prst="rect">
            <a:avLst/>
          </a:prstGeom>
          <a:solidFill>
            <a:srgbClr val="005288"/>
          </a:solidFill>
        </p:spPr>
        <p:txBody>
          <a:bodyPr lIns="640080" tIns="274320" bIns="91440"/>
          <a:lstStyle>
            <a:lvl1pPr>
              <a:defRPr b="1">
                <a:solidFill>
                  <a:schemeClr val="tx1"/>
                </a:solidFill>
              </a:defRPr>
            </a:lvl1pPr>
          </a:lstStyle>
          <a:p>
            <a:r>
              <a:rPr lang="en-US"/>
              <a:t>Click to edit Master title style</a:t>
            </a:r>
            <a:endParaRPr lang="en-US" dirty="0"/>
          </a:p>
        </p:txBody>
      </p:sp>
      <p:sp>
        <p:nvSpPr>
          <p:cNvPr id="6" name="Rectangle 6">
            <a:extLst>
              <a:ext uri="{FF2B5EF4-FFF2-40B4-BE49-F238E27FC236}">
                <a16:creationId xmlns:a16="http://schemas.microsoft.com/office/drawing/2014/main" id="{5C856BAD-8753-0449-A526-572E9A2EA067}"/>
              </a:ext>
            </a:extLst>
          </p:cNvPr>
          <p:cNvSpPr>
            <a:spLocks noGrp="1" noChangeArrowheads="1"/>
          </p:cNvSpPr>
          <p:nvPr>
            <p:ph type="sldNum" sz="quarter" idx="10"/>
          </p:nvPr>
        </p:nvSpPr>
        <p:spPr/>
        <p:txBody>
          <a:bodyPr/>
          <a:lstStyle>
            <a:lvl1pPr>
              <a:defRPr/>
            </a:lvl1pPr>
          </a:lstStyle>
          <a:p>
            <a:pPr>
              <a:defRPr/>
            </a:pPr>
            <a:fld id="{E5B367E4-E490-5D4C-B162-F1E62EFCCBB8}" type="slidenum">
              <a:rPr lang="en-US" altLang="en-US"/>
              <a:pPr>
                <a:defRPr/>
              </a:pPr>
              <a:t>‹#›</a:t>
            </a:fld>
            <a:endParaRPr lang="en-US" altLang="en-US" dirty="0"/>
          </a:p>
        </p:txBody>
      </p:sp>
    </p:spTree>
    <p:extLst>
      <p:ext uri="{BB962C8B-B14F-4D97-AF65-F5344CB8AC3E}">
        <p14:creationId xmlns:p14="http://schemas.microsoft.com/office/powerpoint/2010/main" val="70655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8ECC622-1EF7-304A-800A-F6F715A81DAE}"/>
              </a:ext>
            </a:extLst>
          </p:cNvPr>
          <p:cNvSpPr>
            <a:spLocks noGrp="1" noChangeArrowheads="1"/>
          </p:cNvSpPr>
          <p:nvPr>
            <p:ph type="ctrTitle"/>
          </p:nvPr>
        </p:nvSpPr>
        <p:spPr>
          <a:xfrm>
            <a:off x="0" y="0"/>
            <a:ext cx="12192000" cy="1143000"/>
          </a:xfrm>
          <a:prstGeom prst="rect">
            <a:avLst/>
          </a:prstGeom>
          <a:solidFill>
            <a:srgbClr val="005288"/>
          </a:solidFill>
        </p:spPr>
        <p:txBody>
          <a:bodyPr lIns="640080" tIns="274320" bIns="91440"/>
          <a:lstStyle>
            <a:lvl1pPr>
              <a:defRPr b="1">
                <a:solidFill>
                  <a:schemeClr val="tx1"/>
                </a:solidFill>
              </a:defRPr>
            </a:lvl1pPr>
          </a:lstStyle>
          <a:p>
            <a:r>
              <a:rPr lang="en-US"/>
              <a:t>Click to edit Master title style</a:t>
            </a:r>
            <a:endParaRPr lang="en-US" dirty="0"/>
          </a:p>
        </p:txBody>
      </p:sp>
      <p:sp>
        <p:nvSpPr>
          <p:cNvPr id="5" name="Rectangle 6">
            <a:extLst>
              <a:ext uri="{FF2B5EF4-FFF2-40B4-BE49-F238E27FC236}">
                <a16:creationId xmlns:a16="http://schemas.microsoft.com/office/drawing/2014/main" id="{ECA2C83E-0446-C546-81B9-4C48E8885CAA}"/>
              </a:ext>
            </a:extLst>
          </p:cNvPr>
          <p:cNvSpPr>
            <a:spLocks noGrp="1" noChangeArrowheads="1"/>
          </p:cNvSpPr>
          <p:nvPr>
            <p:ph type="sldNum" sz="quarter" idx="10"/>
          </p:nvPr>
        </p:nvSpPr>
        <p:spPr/>
        <p:txBody>
          <a:bodyPr/>
          <a:lstStyle>
            <a:lvl1pPr>
              <a:defRPr/>
            </a:lvl1pPr>
          </a:lstStyle>
          <a:p>
            <a:pPr>
              <a:defRPr/>
            </a:pPr>
            <a:fld id="{549690C8-B626-274D-8FA3-63299A4ABD75}" type="slidenum">
              <a:rPr lang="en-US" altLang="en-US"/>
              <a:pPr>
                <a:defRPr/>
              </a:pPr>
              <a:t>‹#›</a:t>
            </a:fld>
            <a:endParaRPr lang="en-US" altLang="en-US" dirty="0"/>
          </a:p>
        </p:txBody>
      </p:sp>
    </p:spTree>
    <p:extLst>
      <p:ext uri="{BB962C8B-B14F-4D97-AF65-F5344CB8AC3E}">
        <p14:creationId xmlns:p14="http://schemas.microsoft.com/office/powerpoint/2010/main" val="4054256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cxnSp>
        <p:nvCxnSpPr>
          <p:cNvPr id="3" name="Straight Connector 6">
            <a:extLst>
              <a:ext uri="{FF2B5EF4-FFF2-40B4-BE49-F238E27FC236}">
                <a16:creationId xmlns:a16="http://schemas.microsoft.com/office/drawing/2014/main" id="{2AB3B6C0-C197-0B48-929B-B347FE7B9654}"/>
              </a:ext>
            </a:extLst>
          </p:cNvPr>
          <p:cNvCxnSpPr>
            <a:cxnSpLocks noChangeShapeType="1"/>
          </p:cNvCxnSpPr>
          <p:nvPr userDrawn="1"/>
        </p:nvCxnSpPr>
        <p:spPr bwMode="auto">
          <a:xfrm>
            <a:off x="1104900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4" name="Rectangle 7">
            <a:extLst>
              <a:ext uri="{FF2B5EF4-FFF2-40B4-BE49-F238E27FC236}">
                <a16:creationId xmlns:a16="http://schemas.microsoft.com/office/drawing/2014/main" id="{0CF9E7B6-161F-514A-8354-FDD7129DB911}"/>
              </a:ext>
            </a:extLst>
          </p:cNvPr>
          <p:cNvSpPr>
            <a:spLocks noChangeArrowheads="1"/>
          </p:cNvSpPr>
          <p:nvPr userDrawn="1"/>
        </p:nvSpPr>
        <p:spPr bwMode="black">
          <a:xfrm>
            <a:off x="8229600" y="6046788"/>
            <a:ext cx="2743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dirty="0">
                <a:solidFill>
                  <a:srgbClr val="5A5B5D"/>
                </a:solidFill>
              </a:rPr>
              <a:t>Presenter’s Name</a:t>
            </a:r>
          </a:p>
          <a:p>
            <a:pPr algn="r">
              <a:defRPr/>
            </a:pPr>
            <a:fld id="{88BCAFFE-AE75-994B-930C-85B1F9A85DC4}" type="datetime4">
              <a:rPr lang="en-US" altLang="en-US" sz="1100" smtClean="0">
                <a:solidFill>
                  <a:srgbClr val="5A5B5D"/>
                </a:solidFill>
              </a:rPr>
              <a:pPr algn="r">
                <a:defRPr/>
              </a:pPr>
              <a:t>September 14, 2023</a:t>
            </a:fld>
            <a:endParaRPr lang="en-US" altLang="en-US" sz="1100" dirty="0">
              <a:solidFill>
                <a:srgbClr val="5A5B5D"/>
              </a:solidFill>
            </a:endParaRPr>
          </a:p>
        </p:txBody>
      </p:sp>
      <p:sp>
        <p:nvSpPr>
          <p:cNvPr id="148482"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b="1">
                <a:solidFill>
                  <a:srgbClr val="005288"/>
                </a:solidFill>
              </a:defRPr>
            </a:lvl1pPr>
          </a:lstStyle>
          <a:p>
            <a:r>
              <a:rPr lang="en-US"/>
              <a:t>Click to edit Master title style</a:t>
            </a:r>
            <a:endParaRPr lang="en-US" dirty="0"/>
          </a:p>
        </p:txBody>
      </p:sp>
      <p:sp>
        <p:nvSpPr>
          <p:cNvPr id="6" name="Rectangle 6">
            <a:extLst>
              <a:ext uri="{FF2B5EF4-FFF2-40B4-BE49-F238E27FC236}">
                <a16:creationId xmlns:a16="http://schemas.microsoft.com/office/drawing/2014/main" id="{0874631D-4A24-6447-AC2C-CA23B3ADC5E0}"/>
              </a:ext>
            </a:extLst>
          </p:cNvPr>
          <p:cNvSpPr>
            <a:spLocks noGrp="1" noChangeArrowheads="1"/>
          </p:cNvSpPr>
          <p:nvPr>
            <p:ph type="sldNum" sz="quarter" idx="10"/>
          </p:nvPr>
        </p:nvSpPr>
        <p:spPr>
          <a:xfrm>
            <a:off x="11201400" y="6175375"/>
            <a:ext cx="381000" cy="261938"/>
          </a:xfrm>
        </p:spPr>
        <p:txBody>
          <a:bodyPr/>
          <a:lstStyle>
            <a:lvl1pPr algn="r">
              <a:defRPr sz="1100">
                <a:solidFill>
                  <a:srgbClr val="5A5B5D"/>
                </a:solidFill>
              </a:defRPr>
            </a:lvl1pPr>
          </a:lstStyle>
          <a:p>
            <a:pPr>
              <a:defRPr/>
            </a:pPr>
            <a:fld id="{92DA1020-C785-0A4B-99D6-E80BD29020BD}" type="slidenum">
              <a:rPr lang="en-US" altLang="en-US"/>
              <a:pPr>
                <a:defRPr/>
              </a:pPr>
              <a:t>‹#›</a:t>
            </a:fld>
            <a:endParaRPr lang="en-US" altLang="en-US" dirty="0"/>
          </a:p>
        </p:txBody>
      </p:sp>
      <p:pic>
        <p:nvPicPr>
          <p:cNvPr id="8" name="Picture 7">
            <a:extLst>
              <a:ext uri="{FF2B5EF4-FFF2-40B4-BE49-F238E27FC236}">
                <a16:creationId xmlns:a16="http://schemas.microsoft.com/office/drawing/2014/main" id="{AB226296-E3F9-C843-9FA1-CDB9F1474A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5930" y="5896740"/>
            <a:ext cx="685800" cy="682682"/>
          </a:xfrm>
          <a:prstGeom prst="rect">
            <a:avLst/>
          </a:prstGeom>
        </p:spPr>
      </p:pic>
      <p:sp>
        <p:nvSpPr>
          <p:cNvPr id="9" name="Content Placeholder 2">
            <a:extLst>
              <a:ext uri="{FF2B5EF4-FFF2-40B4-BE49-F238E27FC236}">
                <a16:creationId xmlns:a16="http://schemas.microsoft.com/office/drawing/2014/main" id="{51E69670-891C-AC40-A0B4-2FBDDB27F0CF}"/>
              </a:ext>
            </a:extLst>
          </p:cNvPr>
          <p:cNvSpPr>
            <a:spLocks noGrp="1"/>
          </p:cNvSpPr>
          <p:nvPr>
            <p:ph idx="1"/>
          </p:nvPr>
        </p:nvSpPr>
        <p:spPr>
          <a:xfrm>
            <a:off x="609600" y="1600201"/>
            <a:ext cx="10972800" cy="3810000"/>
          </a:xfrm>
          <a:prstGeom prst="rect">
            <a:avLst/>
          </a:prstGeom>
        </p:spPr>
        <p:txBody>
          <a:bodyPr/>
          <a:lstStyle>
            <a:lvl1pPr>
              <a:defRPr>
                <a:solidFill>
                  <a:srgbClr val="5A5B5D"/>
                </a:solidFill>
              </a:defRPr>
            </a:lvl1pPr>
            <a:lvl2pPr>
              <a:defRPr sz="2000">
                <a:solidFill>
                  <a:srgbClr val="5A5B5D"/>
                </a:solidFill>
              </a:defRPr>
            </a:lvl2pPr>
            <a:lvl3pPr>
              <a:defRPr sz="1800">
                <a:solidFill>
                  <a:srgbClr val="5A5B5D"/>
                </a:solidFill>
              </a:defRPr>
            </a:lvl3pPr>
            <a:lvl4pPr>
              <a:defRPr sz="1600">
                <a:solidFill>
                  <a:srgbClr val="5A5B5D"/>
                </a:solidFill>
              </a:defRPr>
            </a:lvl4pPr>
            <a:lvl5pPr>
              <a:defRPr sz="1400">
                <a:solidFill>
                  <a:srgbClr val="5A5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8186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2">
    <p:spTree>
      <p:nvGrpSpPr>
        <p:cNvPr id="1" name=""/>
        <p:cNvGrpSpPr/>
        <p:nvPr/>
      </p:nvGrpSpPr>
      <p:grpSpPr>
        <a:xfrm>
          <a:off x="0" y="0"/>
          <a:ext cx="0" cy="0"/>
          <a:chOff x="0" y="0"/>
          <a:chExt cx="0" cy="0"/>
        </a:xfrm>
      </p:grpSpPr>
      <p:cxnSp>
        <p:nvCxnSpPr>
          <p:cNvPr id="3" name="Straight Connector 6">
            <a:extLst>
              <a:ext uri="{FF2B5EF4-FFF2-40B4-BE49-F238E27FC236}">
                <a16:creationId xmlns:a16="http://schemas.microsoft.com/office/drawing/2014/main" id="{2AB3B6C0-C197-0B48-929B-B347FE7B9654}"/>
              </a:ext>
            </a:extLst>
          </p:cNvPr>
          <p:cNvCxnSpPr>
            <a:cxnSpLocks noChangeShapeType="1"/>
          </p:cNvCxnSpPr>
          <p:nvPr userDrawn="1"/>
        </p:nvCxnSpPr>
        <p:spPr bwMode="auto">
          <a:xfrm>
            <a:off x="1104900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4" name="Rectangle 7">
            <a:extLst>
              <a:ext uri="{FF2B5EF4-FFF2-40B4-BE49-F238E27FC236}">
                <a16:creationId xmlns:a16="http://schemas.microsoft.com/office/drawing/2014/main" id="{0CF9E7B6-161F-514A-8354-FDD7129DB911}"/>
              </a:ext>
            </a:extLst>
          </p:cNvPr>
          <p:cNvSpPr>
            <a:spLocks noChangeArrowheads="1"/>
          </p:cNvSpPr>
          <p:nvPr userDrawn="1"/>
        </p:nvSpPr>
        <p:spPr bwMode="black">
          <a:xfrm>
            <a:off x="8229600" y="6046788"/>
            <a:ext cx="2743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dirty="0">
                <a:solidFill>
                  <a:srgbClr val="5A5B5D"/>
                </a:solidFill>
              </a:rPr>
              <a:t>Presenter’s Name</a:t>
            </a:r>
          </a:p>
          <a:p>
            <a:pPr algn="r">
              <a:defRPr/>
            </a:pPr>
            <a:fld id="{88BCAFFE-AE75-994B-930C-85B1F9A85DC4}" type="datetime4">
              <a:rPr lang="en-US" altLang="en-US" sz="1100" smtClean="0">
                <a:solidFill>
                  <a:srgbClr val="5A5B5D"/>
                </a:solidFill>
              </a:rPr>
              <a:pPr algn="r">
                <a:defRPr/>
              </a:pPr>
              <a:t>September 14, 2023</a:t>
            </a:fld>
            <a:endParaRPr lang="en-US" altLang="en-US" sz="1100" dirty="0">
              <a:solidFill>
                <a:srgbClr val="5A5B5D"/>
              </a:solidFill>
            </a:endParaRPr>
          </a:p>
        </p:txBody>
      </p:sp>
      <p:sp>
        <p:nvSpPr>
          <p:cNvPr id="148482"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b="1">
                <a:solidFill>
                  <a:srgbClr val="005288"/>
                </a:solidFill>
              </a:defRPr>
            </a:lvl1pPr>
          </a:lstStyle>
          <a:p>
            <a:r>
              <a:rPr lang="en-US"/>
              <a:t>Click to edit Master title style</a:t>
            </a:r>
            <a:endParaRPr lang="en-US" dirty="0"/>
          </a:p>
        </p:txBody>
      </p:sp>
      <p:sp>
        <p:nvSpPr>
          <p:cNvPr id="6" name="Rectangle 6">
            <a:extLst>
              <a:ext uri="{FF2B5EF4-FFF2-40B4-BE49-F238E27FC236}">
                <a16:creationId xmlns:a16="http://schemas.microsoft.com/office/drawing/2014/main" id="{0874631D-4A24-6447-AC2C-CA23B3ADC5E0}"/>
              </a:ext>
            </a:extLst>
          </p:cNvPr>
          <p:cNvSpPr>
            <a:spLocks noGrp="1" noChangeArrowheads="1"/>
          </p:cNvSpPr>
          <p:nvPr>
            <p:ph type="sldNum" sz="quarter" idx="10"/>
          </p:nvPr>
        </p:nvSpPr>
        <p:spPr>
          <a:xfrm>
            <a:off x="11201400" y="6175375"/>
            <a:ext cx="381000" cy="261938"/>
          </a:xfrm>
        </p:spPr>
        <p:txBody>
          <a:bodyPr/>
          <a:lstStyle>
            <a:lvl1pPr algn="r">
              <a:defRPr sz="1100">
                <a:solidFill>
                  <a:srgbClr val="5A5B5D"/>
                </a:solidFill>
              </a:defRPr>
            </a:lvl1pPr>
          </a:lstStyle>
          <a:p>
            <a:pPr>
              <a:defRPr/>
            </a:pPr>
            <a:fld id="{92DA1020-C785-0A4B-99D6-E80BD29020BD}" type="slidenum">
              <a:rPr lang="en-US" altLang="en-US"/>
              <a:pPr>
                <a:defRPr/>
              </a:pPr>
              <a:t>‹#›</a:t>
            </a:fld>
            <a:endParaRPr lang="en-US" altLang="en-US" dirty="0"/>
          </a:p>
        </p:txBody>
      </p:sp>
      <p:pic>
        <p:nvPicPr>
          <p:cNvPr id="8" name="Picture 7">
            <a:extLst>
              <a:ext uri="{FF2B5EF4-FFF2-40B4-BE49-F238E27FC236}">
                <a16:creationId xmlns:a16="http://schemas.microsoft.com/office/drawing/2014/main" id="{AB226296-E3F9-C843-9FA1-CDB9F1474A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45930" y="5896740"/>
            <a:ext cx="685800" cy="682682"/>
          </a:xfrm>
          <a:prstGeom prst="rect">
            <a:avLst/>
          </a:prstGeom>
        </p:spPr>
      </p:pic>
    </p:spTree>
    <p:extLst>
      <p:ext uri="{BB962C8B-B14F-4D97-AF65-F5344CB8AC3E}">
        <p14:creationId xmlns:p14="http://schemas.microsoft.com/office/powerpoint/2010/main" val="1406845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C2934C-3790-2847-B756-3AFB31B80808}"/>
              </a:ext>
            </a:extLst>
          </p:cNvPr>
          <p:cNvSpPr txBox="1"/>
          <p:nvPr userDrawn="1"/>
        </p:nvSpPr>
        <p:spPr>
          <a:xfrm>
            <a:off x="533400" y="6040438"/>
            <a:ext cx="2514600" cy="554037"/>
          </a:xfrm>
          <a:prstGeom prst="rect">
            <a:avLst/>
          </a:prstGeom>
          <a:noFill/>
        </p:spPr>
        <p:txBody>
          <a:bodyPr>
            <a:spAutoFit/>
          </a:bodyPr>
          <a:lstStyle/>
          <a:p>
            <a:pPr>
              <a:defRPr/>
            </a:pPr>
            <a:r>
              <a:rPr lang="en-US" sz="1000" spc="300" dirty="0">
                <a:solidFill>
                  <a:srgbClr val="C0C2C4"/>
                </a:solidFill>
              </a:rPr>
              <a:t>CYBERSECURITY &amp;</a:t>
            </a:r>
          </a:p>
          <a:p>
            <a:pPr>
              <a:defRPr/>
            </a:pPr>
            <a:r>
              <a:rPr lang="en-US" sz="1000" spc="300" dirty="0">
                <a:solidFill>
                  <a:srgbClr val="C0C2C4"/>
                </a:solidFill>
              </a:rPr>
              <a:t>INFRASTRUCTURE</a:t>
            </a:r>
          </a:p>
          <a:p>
            <a:pPr>
              <a:defRPr/>
            </a:pPr>
            <a:r>
              <a:rPr lang="en-US" sz="1000" spc="300" dirty="0">
                <a:solidFill>
                  <a:srgbClr val="C0C2C4"/>
                </a:solidFill>
              </a:rPr>
              <a:t>SECURITY AGENCY</a:t>
            </a:r>
          </a:p>
        </p:txBody>
      </p:sp>
      <p:cxnSp>
        <p:nvCxnSpPr>
          <p:cNvPr id="4" name="Straight Connector 6">
            <a:extLst>
              <a:ext uri="{FF2B5EF4-FFF2-40B4-BE49-F238E27FC236}">
                <a16:creationId xmlns:a16="http://schemas.microsoft.com/office/drawing/2014/main" id="{504C0435-1B5E-3C4D-99E6-C4C05A180605}"/>
              </a:ext>
            </a:extLst>
          </p:cNvPr>
          <p:cNvCxnSpPr>
            <a:cxnSpLocks noChangeShapeType="1"/>
          </p:cNvCxnSpPr>
          <p:nvPr userDrawn="1"/>
        </p:nvCxnSpPr>
        <p:spPr bwMode="auto">
          <a:xfrm>
            <a:off x="1104900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5" name="Rectangle 7">
            <a:extLst>
              <a:ext uri="{FF2B5EF4-FFF2-40B4-BE49-F238E27FC236}">
                <a16:creationId xmlns:a16="http://schemas.microsoft.com/office/drawing/2014/main" id="{0950115E-A6CB-F346-AD5A-866268717FFE}"/>
              </a:ext>
            </a:extLst>
          </p:cNvPr>
          <p:cNvSpPr>
            <a:spLocks noChangeArrowheads="1"/>
          </p:cNvSpPr>
          <p:nvPr userDrawn="1"/>
        </p:nvSpPr>
        <p:spPr bwMode="black">
          <a:xfrm>
            <a:off x="8229600" y="6046788"/>
            <a:ext cx="2743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dirty="0">
                <a:solidFill>
                  <a:srgbClr val="5A5B5D"/>
                </a:solidFill>
              </a:rPr>
              <a:t>Presenter’s Name</a:t>
            </a:r>
          </a:p>
          <a:p>
            <a:pPr algn="r">
              <a:defRPr/>
            </a:pPr>
            <a:fld id="{88BCAFFE-AE75-994B-930C-85B1F9A85DC4}" type="datetime4">
              <a:rPr lang="en-US" altLang="en-US" sz="1100" smtClean="0">
                <a:solidFill>
                  <a:srgbClr val="5A5B5D"/>
                </a:solidFill>
              </a:rPr>
              <a:pPr algn="r">
                <a:defRPr/>
              </a:pPr>
              <a:t>September 14, 2023</a:t>
            </a:fld>
            <a:endParaRPr lang="en-US" altLang="en-US" sz="1100" dirty="0">
              <a:solidFill>
                <a:srgbClr val="5A5B5D"/>
              </a:solidFill>
            </a:endParaRPr>
          </a:p>
        </p:txBody>
      </p:sp>
      <p:sp>
        <p:nvSpPr>
          <p:cNvPr id="148482" name="Rectangle 2"/>
          <p:cNvSpPr>
            <a:spLocks noGrp="1" noChangeArrowheads="1"/>
          </p:cNvSpPr>
          <p:nvPr>
            <p:ph type="ctrTitle"/>
          </p:nvPr>
        </p:nvSpPr>
        <p:spPr>
          <a:xfrm>
            <a:off x="0" y="0"/>
            <a:ext cx="12192000" cy="1143000"/>
          </a:xfrm>
          <a:prstGeom prst="rect">
            <a:avLst/>
          </a:prstGeom>
          <a:noFill/>
        </p:spPr>
        <p:txBody>
          <a:bodyPr lIns="640080" tIns="274320" bIns="91440"/>
          <a:lstStyle>
            <a:lvl1pPr>
              <a:defRPr b="1">
                <a:solidFill>
                  <a:srgbClr val="005288"/>
                </a:solidFill>
              </a:defRPr>
            </a:lvl1pPr>
          </a:lstStyle>
          <a:p>
            <a:r>
              <a:rPr lang="en-US"/>
              <a:t>Click to edit Master title style</a:t>
            </a:r>
            <a:endParaRPr lang="en-US" dirty="0"/>
          </a:p>
        </p:txBody>
      </p:sp>
      <p:sp>
        <p:nvSpPr>
          <p:cNvPr id="6" name="Rectangle 6">
            <a:extLst>
              <a:ext uri="{FF2B5EF4-FFF2-40B4-BE49-F238E27FC236}">
                <a16:creationId xmlns:a16="http://schemas.microsoft.com/office/drawing/2014/main" id="{4B7948B0-3194-D540-8AC0-2A3C14D15F2A}"/>
              </a:ext>
            </a:extLst>
          </p:cNvPr>
          <p:cNvSpPr>
            <a:spLocks noGrp="1" noChangeArrowheads="1"/>
          </p:cNvSpPr>
          <p:nvPr>
            <p:ph type="sldNum" sz="quarter" idx="10"/>
          </p:nvPr>
        </p:nvSpPr>
        <p:spPr>
          <a:xfrm>
            <a:off x="11201400" y="6175375"/>
            <a:ext cx="381000" cy="261938"/>
          </a:xfrm>
        </p:spPr>
        <p:txBody>
          <a:bodyPr/>
          <a:lstStyle>
            <a:lvl1pPr algn="r">
              <a:defRPr sz="1100">
                <a:solidFill>
                  <a:srgbClr val="5A5B5D"/>
                </a:solidFill>
              </a:defRPr>
            </a:lvl1pPr>
          </a:lstStyle>
          <a:p>
            <a:pPr>
              <a:defRPr/>
            </a:pPr>
            <a:fld id="{B28F5760-600B-E044-8357-0A373C456381}" type="slidenum">
              <a:rPr lang="en-US" altLang="en-US"/>
              <a:pPr>
                <a:defRPr/>
              </a:pPr>
              <a:t>‹#›</a:t>
            </a:fld>
            <a:endParaRPr lang="en-US" altLang="en-US" dirty="0"/>
          </a:p>
        </p:txBody>
      </p:sp>
    </p:spTree>
    <p:extLst>
      <p:ext uri="{BB962C8B-B14F-4D97-AF65-F5344CB8AC3E}">
        <p14:creationId xmlns:p14="http://schemas.microsoft.com/office/powerpoint/2010/main" val="251840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Contact Inf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2C07A9-BF36-524B-8413-4BEACA0FDA79}"/>
              </a:ext>
            </a:extLst>
          </p:cNvPr>
          <p:cNvSpPr>
            <a:spLocks noChangeArrowheads="1"/>
          </p:cNvSpPr>
          <p:nvPr userDrawn="1"/>
        </p:nvSpPr>
        <p:spPr bwMode="auto">
          <a:xfrm>
            <a:off x="0" y="0"/>
            <a:ext cx="6084888"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sp>
        <p:nvSpPr>
          <p:cNvPr id="4" name="Slide Number Placeholder 6">
            <a:extLst>
              <a:ext uri="{FF2B5EF4-FFF2-40B4-BE49-F238E27FC236}">
                <a16:creationId xmlns:a16="http://schemas.microsoft.com/office/drawing/2014/main" id="{0BE5CA0B-222E-C54E-943E-7AAC74765197}"/>
              </a:ext>
            </a:extLst>
          </p:cNvPr>
          <p:cNvSpPr>
            <a:spLocks noGrp="1" noChangeArrowheads="1"/>
          </p:cNvSpPr>
          <p:nvPr>
            <p:ph type="sldNum" sz="quarter" idx="10"/>
          </p:nvPr>
        </p:nvSpPr>
        <p:spPr/>
        <p:txBody>
          <a:bodyPr/>
          <a:lstStyle>
            <a:lvl1pPr>
              <a:defRPr/>
            </a:lvl1pPr>
          </a:lstStyle>
          <a:p>
            <a:pPr>
              <a:defRPr/>
            </a:pPr>
            <a:fld id="{9D7DC5A1-24AC-EE45-8892-34F91BFF9321}" type="slidenum">
              <a:rPr lang="en-US" altLang="en-US"/>
              <a:pPr>
                <a:defRPr/>
              </a:pPr>
              <a:t>‹#›</a:t>
            </a:fld>
            <a:endParaRPr lang="en-US" altLang="en-US" dirty="0"/>
          </a:p>
        </p:txBody>
      </p:sp>
      <p:pic>
        <p:nvPicPr>
          <p:cNvPr id="5" name="Picture 4" descr="A close up of a logo&#10;&#10;Description automatically generated">
            <a:extLst>
              <a:ext uri="{FF2B5EF4-FFF2-40B4-BE49-F238E27FC236}">
                <a16:creationId xmlns:a16="http://schemas.microsoft.com/office/drawing/2014/main" id="{0C156F9C-CF41-3943-A805-1DEC23D3DC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7800" y="1828800"/>
            <a:ext cx="3200400" cy="3200400"/>
          </a:xfrm>
          <a:prstGeom prst="rect">
            <a:avLst/>
          </a:prstGeom>
        </p:spPr>
      </p:pic>
    </p:spTree>
    <p:extLst>
      <p:ext uri="{BB962C8B-B14F-4D97-AF65-F5344CB8AC3E}">
        <p14:creationId xmlns:p14="http://schemas.microsoft.com/office/powerpoint/2010/main" val="989864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chemeClr val="tx1"/>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pic>
        <p:nvPicPr>
          <p:cNvPr id="5" name="Picture 4" descr="A close up of a sign&#10;&#10;Description automatically generated">
            <a:extLst>
              <a:ext uri="{FF2B5EF4-FFF2-40B4-BE49-F238E27FC236}">
                <a16:creationId xmlns:a16="http://schemas.microsoft.com/office/drawing/2014/main" id="{271FF733-53C8-BC45-A274-F2194CF8B5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76326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12192000" cy="6858000"/>
          </a:xfrm>
          <a:prstGeom prst="rect">
            <a:avLst/>
          </a:prstGeom>
          <a:solidFill>
            <a:srgbClr val="005288"/>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a:p>
        </p:txBody>
      </p:sp>
      <p:pic>
        <p:nvPicPr>
          <p:cNvPr id="5" name="Picture 4" descr="A close up of a sign&#10;&#10;Description automatically generated">
            <a:extLst>
              <a:ext uri="{FF2B5EF4-FFF2-40B4-BE49-F238E27FC236}">
                <a16:creationId xmlns:a16="http://schemas.microsoft.com/office/drawing/2014/main" id="{271FF733-53C8-BC45-A274-F2194CF8B5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00" y="1143000"/>
            <a:ext cx="4572000" cy="4572000"/>
          </a:xfrm>
          <a:prstGeom prst="rect">
            <a:avLst/>
          </a:prstGeom>
        </p:spPr>
      </p:pic>
    </p:spTree>
    <p:extLst>
      <p:ext uri="{BB962C8B-B14F-4D97-AF65-F5344CB8AC3E}">
        <p14:creationId xmlns:p14="http://schemas.microsoft.com/office/powerpoint/2010/main" val="450989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62" name="Rectangle 6">
            <a:extLst>
              <a:ext uri="{FF2B5EF4-FFF2-40B4-BE49-F238E27FC236}">
                <a16:creationId xmlns:a16="http://schemas.microsoft.com/office/drawing/2014/main" id="{A48DD25C-886A-364F-A7EB-C56AF8D492A2}"/>
              </a:ext>
            </a:extLst>
          </p:cNvPr>
          <p:cNvSpPr>
            <a:spLocks noGrp="1" noChangeArrowheads="1"/>
          </p:cNvSpPr>
          <p:nvPr>
            <p:ph type="sldNum" sz="quarter" idx="4"/>
          </p:nvPr>
        </p:nvSpPr>
        <p:spPr bwMode="black">
          <a:xfrm>
            <a:off x="11049000" y="6167438"/>
            <a:ext cx="533400" cy="277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r">
              <a:defRPr sz="1200" b="1">
                <a:solidFill>
                  <a:srgbClr val="5A5B5D"/>
                </a:solidFill>
              </a:defRPr>
            </a:lvl1pPr>
          </a:lstStyle>
          <a:p>
            <a:pPr>
              <a:defRPr/>
            </a:pPr>
            <a:fld id="{D2512F38-016A-FD40-AA8F-15F02EBCC689}" type="slidenum">
              <a:rPr lang="en-US" altLang="en-US"/>
              <a:pPr>
                <a:defRPr/>
              </a:pPr>
              <a:t>‹#›</a:t>
            </a:fld>
            <a:endParaRPr lang="en-US" altLang="en-US" dirty="0"/>
          </a:p>
        </p:txBody>
      </p:sp>
      <p:cxnSp>
        <p:nvCxnSpPr>
          <p:cNvPr id="1028" name="Straight Connector 2">
            <a:extLst>
              <a:ext uri="{FF2B5EF4-FFF2-40B4-BE49-F238E27FC236}">
                <a16:creationId xmlns:a16="http://schemas.microsoft.com/office/drawing/2014/main" id="{B64706DD-BB10-3645-B2BC-2B5928E2B74E}"/>
              </a:ext>
            </a:extLst>
          </p:cNvPr>
          <p:cNvCxnSpPr>
            <a:cxnSpLocks noChangeShapeType="1"/>
          </p:cNvCxnSpPr>
          <p:nvPr userDrawn="1"/>
        </p:nvCxnSpPr>
        <p:spPr bwMode="auto">
          <a:xfrm>
            <a:off x="1104900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6" name="Rectangle 7">
            <a:extLst>
              <a:ext uri="{FF2B5EF4-FFF2-40B4-BE49-F238E27FC236}">
                <a16:creationId xmlns:a16="http://schemas.microsoft.com/office/drawing/2014/main" id="{359C3664-6D83-E048-A254-04793C265171}"/>
              </a:ext>
            </a:extLst>
          </p:cNvPr>
          <p:cNvSpPr>
            <a:spLocks noChangeArrowheads="1"/>
          </p:cNvSpPr>
          <p:nvPr userDrawn="1"/>
        </p:nvSpPr>
        <p:spPr bwMode="black">
          <a:xfrm>
            <a:off x="8229599" y="6046788"/>
            <a:ext cx="2743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defRPr/>
            </a:pPr>
            <a:r>
              <a:rPr lang="en-US" altLang="en-US" sz="1100" b="1" dirty="0">
                <a:solidFill>
                  <a:srgbClr val="5A5B5D"/>
                </a:solidFill>
              </a:rPr>
              <a:t>Greg Mallette</a:t>
            </a:r>
          </a:p>
          <a:p>
            <a:pPr algn="r">
              <a:defRPr/>
            </a:pPr>
            <a:fld id="{88BCAFFE-AE75-994B-930C-85B1F9A85DC4}" type="datetime4">
              <a:rPr lang="en-US" altLang="en-US" sz="1100" smtClean="0">
                <a:solidFill>
                  <a:srgbClr val="5A5B5D"/>
                </a:solidFill>
              </a:rPr>
              <a:pPr algn="r">
                <a:defRPr/>
              </a:pPr>
              <a:t>September 14, 2023</a:t>
            </a:fld>
            <a:endParaRPr lang="en-US" altLang="en-US" sz="1100" dirty="0">
              <a:solidFill>
                <a:srgbClr val="5A5B5D"/>
              </a:solidFill>
            </a:endParaRPr>
          </a:p>
        </p:txBody>
      </p:sp>
      <p:pic>
        <p:nvPicPr>
          <p:cNvPr id="7" name="Picture 6">
            <a:extLst>
              <a:ext uri="{FF2B5EF4-FFF2-40B4-BE49-F238E27FC236}">
                <a16:creationId xmlns:a16="http://schemas.microsoft.com/office/drawing/2014/main" id="{702DD64A-F43F-8C47-9D44-E921BE4A079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445930" y="5896740"/>
            <a:ext cx="685800" cy="682682"/>
          </a:xfrm>
          <a:prstGeom prst="rect">
            <a:avLst/>
          </a:prstGeom>
        </p:spPr>
      </p:pic>
    </p:spTree>
  </p:cSld>
  <p:clrMap bg1="dk2" tx1="lt1" bg2="dk1" tx2="lt2" accent1="accent1" accent2="accent2" accent3="accent3" accent4="accent4" accent5="accent5" accent6="accent6" hlink="hlink" folHlink="folHlink"/>
  <p:sldLayoutIdLst>
    <p:sldLayoutId id="2147483903" r:id="rId1"/>
    <p:sldLayoutId id="2147483905" r:id="rId2"/>
    <p:sldLayoutId id="2147483904" r:id="rId3"/>
    <p:sldLayoutId id="2147483906" r:id="rId4"/>
    <p:sldLayoutId id="2147483911" r:id="rId5"/>
    <p:sldLayoutId id="2147483907" r:id="rId6"/>
    <p:sldLayoutId id="2147483908" r:id="rId7"/>
    <p:sldLayoutId id="2147483909" r:id="rId8"/>
    <p:sldLayoutId id="2147483912" r:id="rId9"/>
    <p:sldLayoutId id="2147483910" r:id="rId10"/>
  </p:sldLayoutIdLst>
  <p:hf hdr="0" ftr="0" dt="0"/>
  <p:txStyles>
    <p:titleStyle>
      <a:lvl1pPr algn="l" rtl="0" eaLnBrk="1" fontAlgn="base" hangingPunct="1">
        <a:spcBef>
          <a:spcPct val="0"/>
        </a:spcBef>
        <a:spcAft>
          <a:spcPct val="0"/>
        </a:spcAft>
        <a:defRPr sz="4200">
          <a:solidFill>
            <a:srgbClr val="005288"/>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200">
          <a:solidFill>
            <a:srgbClr val="000063"/>
          </a:solidFill>
          <a:latin typeface="Times New Roman" pitchFamily="18" charset="0"/>
        </a:defRPr>
      </a:lvl6pPr>
      <a:lvl7pPr marL="914400" algn="l" rtl="0" eaLnBrk="1" fontAlgn="base" hangingPunct="1">
        <a:spcBef>
          <a:spcPct val="0"/>
        </a:spcBef>
        <a:spcAft>
          <a:spcPct val="0"/>
        </a:spcAft>
        <a:defRPr sz="4200">
          <a:solidFill>
            <a:srgbClr val="000063"/>
          </a:solidFill>
          <a:latin typeface="Times New Roman" pitchFamily="18" charset="0"/>
        </a:defRPr>
      </a:lvl7pPr>
      <a:lvl8pPr marL="1371600" algn="l" rtl="0" eaLnBrk="1" fontAlgn="base" hangingPunct="1">
        <a:spcBef>
          <a:spcPct val="0"/>
        </a:spcBef>
        <a:spcAft>
          <a:spcPct val="0"/>
        </a:spcAft>
        <a:defRPr sz="4200">
          <a:solidFill>
            <a:srgbClr val="000063"/>
          </a:solidFill>
          <a:latin typeface="Times New Roman" pitchFamily="18" charset="0"/>
        </a:defRPr>
      </a:lvl8pPr>
      <a:lvl9pPr marL="1828800" algn="l" rtl="0" eaLnBrk="1" fontAlgn="base" hangingPunct="1">
        <a:spcBef>
          <a:spcPct val="0"/>
        </a:spcBef>
        <a:spcAft>
          <a:spcPct val="0"/>
        </a:spcAft>
        <a:defRPr sz="4200">
          <a:solidFill>
            <a:srgbClr val="000063"/>
          </a:solidFill>
          <a:latin typeface="Times New Roman" pitchFamily="18" charset="0"/>
        </a:defRPr>
      </a:lvl9pPr>
    </p:titleStyle>
    <p:body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1BA98F-5804-0B41-9BFB-00D4E63FD8BB}"/>
              </a:ext>
            </a:extLst>
          </p:cNvPr>
          <p:cNvSpPr>
            <a:spLocks noGrp="1"/>
          </p:cNvSpPr>
          <p:nvPr>
            <p:ph type="sldNum" sz="quarter" idx="4294967295"/>
          </p:nvPr>
        </p:nvSpPr>
        <p:spPr>
          <a:xfrm>
            <a:off x="11658600" y="6167438"/>
            <a:ext cx="533400" cy="277812"/>
          </a:xfrm>
        </p:spPr>
        <p:txBody>
          <a:bodyPr/>
          <a:lstStyle/>
          <a:p>
            <a:pPr>
              <a:defRPr/>
            </a:pPr>
            <a:fld id="{9D7DC5A1-24AC-EE45-8892-34F91BFF9321}" type="slidenum">
              <a:rPr lang="en-US" altLang="en-US" smtClean="0"/>
              <a:pPr>
                <a:defRPr/>
              </a:pPr>
              <a:t>1</a:t>
            </a:fld>
            <a:endParaRPr lang="en-US" altLang="en-US" dirty="0"/>
          </a:p>
        </p:txBody>
      </p:sp>
    </p:spTree>
    <p:extLst>
      <p:ext uri="{BB962C8B-B14F-4D97-AF65-F5344CB8AC3E}">
        <p14:creationId xmlns:p14="http://schemas.microsoft.com/office/powerpoint/2010/main" val="2077768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4FC38-11C8-4DE6-9A29-0027509BFE0E}"/>
              </a:ext>
            </a:extLst>
          </p:cNvPr>
          <p:cNvSpPr>
            <a:spLocks noGrp="1"/>
          </p:cNvSpPr>
          <p:nvPr>
            <p:ph type="ctrTitle"/>
          </p:nvPr>
        </p:nvSpPr>
        <p:spPr/>
        <p:txBody>
          <a:bodyPr/>
          <a:lstStyle/>
          <a:p>
            <a:r>
              <a:rPr lang="en-US" sz="4000" dirty="0"/>
              <a:t>In Your Home</a:t>
            </a:r>
          </a:p>
        </p:txBody>
      </p:sp>
      <p:sp>
        <p:nvSpPr>
          <p:cNvPr id="21507" name="Slide Number Placeholder 4">
            <a:extLst>
              <a:ext uri="{FF2B5EF4-FFF2-40B4-BE49-F238E27FC236}">
                <a16:creationId xmlns:a16="http://schemas.microsoft.com/office/drawing/2014/main" id="{FA696564-851D-414E-9AF5-10E2AE8BBB0E}"/>
              </a:ext>
            </a:extLst>
          </p:cNvPr>
          <p:cNvSpPr>
            <a:spLocks noGrp="1" noChangeArrowheads="1"/>
          </p:cNvSpPr>
          <p:nvPr>
            <p:ph type="sldNum" sz="quarter" idx="10"/>
          </p:nvPr>
        </p:nvSpPr>
        <p:spPr bwMode="black">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defPPr>
              <a:defRPr lang="en-US"/>
            </a:defPPr>
            <a:lvl1pPr algn="l" rtl="0" eaLnBrk="0" fontAlgn="base" hangingPunct="0">
              <a:spcBef>
                <a:spcPct val="0"/>
              </a:spcBef>
              <a:spcAft>
                <a:spcPct val="0"/>
              </a:spcAft>
              <a:defRPr sz="1100" kern="1200">
                <a:solidFill>
                  <a:srgbClr val="5A5B5D"/>
                </a:solidFill>
                <a:latin typeface="Arial" panose="020B0604020202020204" pitchFamily="34" charset="0"/>
                <a:ea typeface="+mn-ea"/>
                <a:cs typeface="+mn-cs"/>
              </a:defRPr>
            </a:lvl1pPr>
            <a:lvl2pPr marL="457189"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377"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566"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754"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5943" algn="l" defTabSz="914377" rtl="0" eaLnBrk="1" latinLnBrk="0" hangingPunct="1">
              <a:defRPr sz="2400" kern="1200">
                <a:solidFill>
                  <a:schemeClr val="tx1"/>
                </a:solidFill>
                <a:latin typeface="Arial" panose="020B0604020202020204" pitchFamily="34" charset="0"/>
                <a:ea typeface="+mn-ea"/>
                <a:cs typeface="+mn-cs"/>
              </a:defRPr>
            </a:lvl6pPr>
            <a:lvl7pPr marL="2743131" algn="l" defTabSz="914377" rtl="0" eaLnBrk="1" latinLnBrk="0" hangingPunct="1">
              <a:defRPr sz="2400" kern="1200">
                <a:solidFill>
                  <a:schemeClr val="tx1"/>
                </a:solidFill>
                <a:latin typeface="Arial" panose="020B0604020202020204" pitchFamily="34" charset="0"/>
                <a:ea typeface="+mn-ea"/>
                <a:cs typeface="+mn-cs"/>
              </a:defRPr>
            </a:lvl7pPr>
            <a:lvl8pPr marL="3200320" algn="l" defTabSz="914377" rtl="0" eaLnBrk="1" latinLnBrk="0" hangingPunct="1">
              <a:defRPr sz="2400" kern="1200">
                <a:solidFill>
                  <a:schemeClr val="tx1"/>
                </a:solidFill>
                <a:latin typeface="Arial" panose="020B0604020202020204" pitchFamily="34" charset="0"/>
                <a:ea typeface="+mn-ea"/>
                <a:cs typeface="+mn-cs"/>
              </a:defRPr>
            </a:lvl8pPr>
            <a:lvl9pPr marL="3657509" algn="l" defTabSz="914377" rtl="0" eaLnBrk="1" latinLnBrk="0" hangingPunct="1">
              <a:defRPr sz="2400" kern="1200">
                <a:solidFill>
                  <a:schemeClr val="tx1"/>
                </a:solidFill>
                <a:latin typeface="Arial" panose="020B0604020202020204" pitchFamily="34" charset="0"/>
                <a:ea typeface="+mn-ea"/>
                <a:cs typeface="+mn-cs"/>
              </a:defRPr>
            </a:lvl9pPr>
          </a:lstStyle>
          <a:p>
            <a:pPr>
              <a:defRPr/>
            </a:pPr>
            <a:fld id="{AAC05470-A035-499B-A890-F98DA76FB927}" type="slidenum">
              <a:rPr lang="en-US" altLang="en-US" smtClean="0"/>
              <a:pPr>
                <a:defRPr/>
              </a:pPr>
              <a:t>10</a:t>
            </a:fld>
            <a:endParaRPr lang="en-US" altLang="en-US" dirty="0"/>
          </a:p>
        </p:txBody>
      </p:sp>
      <p:sp>
        <p:nvSpPr>
          <p:cNvPr id="14" name="Text Placeholder 1">
            <a:extLst>
              <a:ext uri="{FF2B5EF4-FFF2-40B4-BE49-F238E27FC236}">
                <a16:creationId xmlns:a16="http://schemas.microsoft.com/office/drawing/2014/main" id="{E749C61B-47B5-4B05-9828-213350D6F4A8}"/>
              </a:ext>
            </a:extLst>
          </p:cNvPr>
          <p:cNvSpPr txBox="1">
            <a:spLocks/>
          </p:cNvSpPr>
          <p:nvPr/>
        </p:nvSpPr>
        <p:spPr>
          <a:xfrm>
            <a:off x="1123307" y="1524000"/>
            <a:ext cx="4188431" cy="4116512"/>
          </a:xfrm>
          <a:prstGeom prst="rect">
            <a:avLst/>
          </a:prstGeom>
        </p:spPr>
        <p:txBody>
          <a:bodyPr/>
          <a:lst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5A5B5D"/>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2000">
                <a:solidFill>
                  <a:srgbClr val="5A5B5D"/>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1800">
                <a:solidFill>
                  <a:srgbClr val="5A5B5D"/>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600">
                <a:solidFill>
                  <a:srgbClr val="5A5B5D"/>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1400">
                <a:solidFill>
                  <a:srgbClr val="5A5B5D"/>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endParaRPr lang="en-US" b="1" kern="0" dirty="0">
              <a:solidFill>
                <a:srgbClr val="000000"/>
              </a:solidFill>
            </a:endParaRPr>
          </a:p>
        </p:txBody>
      </p:sp>
      <p:sp>
        <p:nvSpPr>
          <p:cNvPr id="7" name="Text Placeholder 5">
            <a:extLst>
              <a:ext uri="{FF2B5EF4-FFF2-40B4-BE49-F238E27FC236}">
                <a16:creationId xmlns:a16="http://schemas.microsoft.com/office/drawing/2014/main" id="{A113C92E-DB6C-451C-AF52-77701BBCC818}"/>
              </a:ext>
            </a:extLst>
          </p:cNvPr>
          <p:cNvSpPr txBox="1">
            <a:spLocks/>
          </p:cNvSpPr>
          <p:nvPr/>
        </p:nvSpPr>
        <p:spPr>
          <a:xfrm>
            <a:off x="1063503" y="1600201"/>
            <a:ext cx="4609672" cy="3810000"/>
          </a:xfrm>
          <a:prstGeom prst="rect">
            <a:avLst/>
          </a:prstGeom>
        </p:spPr>
        <p:txBody>
          <a:bodyPr/>
          <a:lst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5A5B5D"/>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2000">
                <a:solidFill>
                  <a:srgbClr val="5A5B5D"/>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1800">
                <a:solidFill>
                  <a:srgbClr val="5A5B5D"/>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600">
                <a:solidFill>
                  <a:srgbClr val="5A5B5D"/>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1400">
                <a:solidFill>
                  <a:srgbClr val="5A5B5D"/>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r>
              <a:rPr lang="en-US" kern="0" dirty="0">
                <a:solidFill>
                  <a:srgbClr val="000000"/>
                </a:solidFill>
              </a:rPr>
              <a:t>Patching and Updates</a:t>
            </a:r>
          </a:p>
          <a:p>
            <a:r>
              <a:rPr lang="en-US" kern="0" dirty="0">
                <a:solidFill>
                  <a:srgbClr val="000000"/>
                </a:solidFill>
              </a:rPr>
              <a:t>Delete Unused Apps</a:t>
            </a:r>
          </a:p>
          <a:p>
            <a:r>
              <a:rPr lang="en-US" kern="0" dirty="0">
                <a:solidFill>
                  <a:srgbClr val="000000"/>
                </a:solidFill>
              </a:rPr>
              <a:t>Segment your network</a:t>
            </a:r>
          </a:p>
          <a:p>
            <a:r>
              <a:rPr lang="en-US" kern="0" dirty="0">
                <a:solidFill>
                  <a:srgbClr val="000000"/>
                </a:solidFill>
              </a:rPr>
              <a:t>Strong Unique Passwords</a:t>
            </a:r>
          </a:p>
          <a:p>
            <a:r>
              <a:rPr lang="en-US" kern="0" dirty="0">
                <a:solidFill>
                  <a:srgbClr val="000000"/>
                </a:solidFill>
              </a:rPr>
              <a:t>Multifactor Authentication </a:t>
            </a:r>
          </a:p>
          <a:p>
            <a:r>
              <a:rPr lang="en-US" kern="0" dirty="0">
                <a:solidFill>
                  <a:srgbClr val="000000"/>
                </a:solidFill>
              </a:rPr>
              <a:t>Think Before You Click</a:t>
            </a:r>
          </a:p>
          <a:p>
            <a:r>
              <a:rPr lang="en-US" kern="0" dirty="0">
                <a:solidFill>
                  <a:srgbClr val="000000"/>
                </a:solidFill>
              </a:rPr>
              <a:t>Back-up Data</a:t>
            </a:r>
          </a:p>
        </p:txBody>
      </p:sp>
      <p:pic>
        <p:nvPicPr>
          <p:cNvPr id="8" name="Picture 7">
            <a:extLst>
              <a:ext uri="{FF2B5EF4-FFF2-40B4-BE49-F238E27FC236}">
                <a16:creationId xmlns:a16="http://schemas.microsoft.com/office/drawing/2014/main" id="{BA3CEC43-CA91-41E1-ACA5-6033284F9C4A}"/>
              </a:ext>
            </a:extLst>
          </p:cNvPr>
          <p:cNvPicPr>
            <a:picLocks noChangeAspect="1"/>
          </p:cNvPicPr>
          <p:nvPr/>
        </p:nvPicPr>
        <p:blipFill>
          <a:blip r:embed="rId3"/>
          <a:stretch>
            <a:fillRect/>
          </a:stretch>
        </p:blipFill>
        <p:spPr>
          <a:xfrm>
            <a:off x="6034611" y="1455078"/>
            <a:ext cx="6157389" cy="4100246"/>
          </a:xfrm>
          <a:prstGeom prst="rect">
            <a:avLst/>
          </a:prstGeom>
        </p:spPr>
      </p:pic>
    </p:spTree>
    <p:extLst>
      <p:ext uri="{BB962C8B-B14F-4D97-AF65-F5344CB8AC3E}">
        <p14:creationId xmlns:p14="http://schemas.microsoft.com/office/powerpoint/2010/main" val="2993465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4FC38-11C8-4DE6-9A29-0027509BFE0E}"/>
              </a:ext>
            </a:extLst>
          </p:cNvPr>
          <p:cNvSpPr>
            <a:spLocks noGrp="1"/>
          </p:cNvSpPr>
          <p:nvPr>
            <p:ph type="ctrTitle"/>
          </p:nvPr>
        </p:nvSpPr>
        <p:spPr/>
        <p:txBody>
          <a:bodyPr/>
          <a:lstStyle/>
          <a:p>
            <a:r>
              <a:rPr lang="en-US" sz="4000" dirty="0"/>
              <a:t>At Work</a:t>
            </a:r>
          </a:p>
        </p:txBody>
      </p:sp>
      <p:sp>
        <p:nvSpPr>
          <p:cNvPr id="21507" name="Slide Number Placeholder 4">
            <a:extLst>
              <a:ext uri="{FF2B5EF4-FFF2-40B4-BE49-F238E27FC236}">
                <a16:creationId xmlns:a16="http://schemas.microsoft.com/office/drawing/2014/main" id="{FA696564-851D-414E-9AF5-10E2AE8BBB0E}"/>
              </a:ext>
            </a:extLst>
          </p:cNvPr>
          <p:cNvSpPr>
            <a:spLocks noGrp="1" noChangeArrowheads="1"/>
          </p:cNvSpPr>
          <p:nvPr>
            <p:ph type="sldNum" sz="quarter" idx="10"/>
          </p:nvPr>
        </p:nvSpPr>
        <p:spPr bwMode="black">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defPPr>
              <a:defRPr lang="en-US"/>
            </a:defPPr>
            <a:lvl1pPr algn="l" rtl="0" eaLnBrk="0" fontAlgn="base" hangingPunct="0">
              <a:spcBef>
                <a:spcPct val="0"/>
              </a:spcBef>
              <a:spcAft>
                <a:spcPct val="0"/>
              </a:spcAft>
              <a:defRPr sz="1100" kern="1200">
                <a:solidFill>
                  <a:srgbClr val="5A5B5D"/>
                </a:solidFill>
                <a:latin typeface="Arial" panose="020B0604020202020204" pitchFamily="34" charset="0"/>
                <a:ea typeface="+mn-ea"/>
                <a:cs typeface="+mn-cs"/>
              </a:defRPr>
            </a:lvl1pPr>
            <a:lvl2pPr marL="457189"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377"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566"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754"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5943" algn="l" defTabSz="914377" rtl="0" eaLnBrk="1" latinLnBrk="0" hangingPunct="1">
              <a:defRPr sz="2400" kern="1200">
                <a:solidFill>
                  <a:schemeClr val="tx1"/>
                </a:solidFill>
                <a:latin typeface="Arial" panose="020B0604020202020204" pitchFamily="34" charset="0"/>
                <a:ea typeface="+mn-ea"/>
                <a:cs typeface="+mn-cs"/>
              </a:defRPr>
            </a:lvl6pPr>
            <a:lvl7pPr marL="2743131" algn="l" defTabSz="914377" rtl="0" eaLnBrk="1" latinLnBrk="0" hangingPunct="1">
              <a:defRPr sz="2400" kern="1200">
                <a:solidFill>
                  <a:schemeClr val="tx1"/>
                </a:solidFill>
                <a:latin typeface="Arial" panose="020B0604020202020204" pitchFamily="34" charset="0"/>
                <a:ea typeface="+mn-ea"/>
                <a:cs typeface="+mn-cs"/>
              </a:defRPr>
            </a:lvl7pPr>
            <a:lvl8pPr marL="3200320" algn="l" defTabSz="914377" rtl="0" eaLnBrk="1" latinLnBrk="0" hangingPunct="1">
              <a:defRPr sz="2400" kern="1200">
                <a:solidFill>
                  <a:schemeClr val="tx1"/>
                </a:solidFill>
                <a:latin typeface="Arial" panose="020B0604020202020204" pitchFamily="34" charset="0"/>
                <a:ea typeface="+mn-ea"/>
                <a:cs typeface="+mn-cs"/>
              </a:defRPr>
            </a:lvl8pPr>
            <a:lvl9pPr marL="3657509" algn="l" defTabSz="914377" rtl="0" eaLnBrk="1" latinLnBrk="0" hangingPunct="1">
              <a:defRPr sz="2400" kern="1200">
                <a:solidFill>
                  <a:schemeClr val="tx1"/>
                </a:solidFill>
                <a:latin typeface="Arial" panose="020B0604020202020204" pitchFamily="34" charset="0"/>
                <a:ea typeface="+mn-ea"/>
                <a:cs typeface="+mn-cs"/>
              </a:defRPr>
            </a:lvl9pPr>
          </a:lstStyle>
          <a:p>
            <a:pPr>
              <a:defRPr/>
            </a:pPr>
            <a:fld id="{AAC05470-A035-499B-A890-F98DA76FB927}" type="slidenum">
              <a:rPr lang="en-US" altLang="en-US" smtClean="0"/>
              <a:pPr>
                <a:defRPr/>
              </a:pPr>
              <a:t>11</a:t>
            </a:fld>
            <a:endParaRPr lang="en-US" altLang="en-US" dirty="0"/>
          </a:p>
        </p:txBody>
      </p:sp>
      <p:sp>
        <p:nvSpPr>
          <p:cNvPr id="14" name="Text Placeholder 1">
            <a:extLst>
              <a:ext uri="{FF2B5EF4-FFF2-40B4-BE49-F238E27FC236}">
                <a16:creationId xmlns:a16="http://schemas.microsoft.com/office/drawing/2014/main" id="{E749C61B-47B5-4B05-9828-213350D6F4A8}"/>
              </a:ext>
            </a:extLst>
          </p:cNvPr>
          <p:cNvSpPr txBox="1">
            <a:spLocks/>
          </p:cNvSpPr>
          <p:nvPr/>
        </p:nvSpPr>
        <p:spPr>
          <a:xfrm>
            <a:off x="1123307" y="1524000"/>
            <a:ext cx="4188431" cy="4116512"/>
          </a:xfrm>
          <a:prstGeom prst="rect">
            <a:avLst/>
          </a:prstGeom>
        </p:spPr>
        <p:txBody>
          <a:bodyPr/>
          <a:lst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5A5B5D"/>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2000">
                <a:solidFill>
                  <a:srgbClr val="5A5B5D"/>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1800">
                <a:solidFill>
                  <a:srgbClr val="5A5B5D"/>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600">
                <a:solidFill>
                  <a:srgbClr val="5A5B5D"/>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1400">
                <a:solidFill>
                  <a:srgbClr val="5A5B5D"/>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endParaRPr lang="en-US" b="1" kern="0" dirty="0">
              <a:solidFill>
                <a:srgbClr val="000000"/>
              </a:solidFill>
            </a:endParaRPr>
          </a:p>
        </p:txBody>
      </p:sp>
      <p:sp>
        <p:nvSpPr>
          <p:cNvPr id="9" name="Text Placeholder 5">
            <a:extLst>
              <a:ext uri="{FF2B5EF4-FFF2-40B4-BE49-F238E27FC236}">
                <a16:creationId xmlns:a16="http://schemas.microsoft.com/office/drawing/2014/main" id="{5F787885-4E98-4EF3-9A7E-1551DD5CF62D}"/>
              </a:ext>
            </a:extLst>
          </p:cNvPr>
          <p:cNvSpPr txBox="1">
            <a:spLocks/>
          </p:cNvSpPr>
          <p:nvPr/>
        </p:nvSpPr>
        <p:spPr>
          <a:xfrm>
            <a:off x="1371600" y="1742198"/>
            <a:ext cx="3049714" cy="3810000"/>
          </a:xfrm>
          <a:prstGeom prst="rect">
            <a:avLst/>
          </a:prstGeom>
        </p:spPr>
        <p:txBody>
          <a:bodyPr/>
          <a:lst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5A5B5D"/>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2000">
                <a:solidFill>
                  <a:srgbClr val="5A5B5D"/>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1800">
                <a:solidFill>
                  <a:srgbClr val="5A5B5D"/>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600">
                <a:solidFill>
                  <a:srgbClr val="5A5B5D"/>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1400">
                <a:solidFill>
                  <a:srgbClr val="5A5B5D"/>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r>
              <a:rPr lang="en-US" kern="0" dirty="0">
                <a:solidFill>
                  <a:srgbClr val="000000"/>
                </a:solidFill>
              </a:rPr>
              <a:t>Phishing </a:t>
            </a:r>
          </a:p>
          <a:p>
            <a:r>
              <a:rPr lang="en-US" kern="0" dirty="0">
                <a:solidFill>
                  <a:srgbClr val="000000"/>
                </a:solidFill>
              </a:rPr>
              <a:t>Spear Phishing</a:t>
            </a:r>
          </a:p>
          <a:p>
            <a:r>
              <a:rPr lang="en-US" kern="0" dirty="0">
                <a:solidFill>
                  <a:srgbClr val="000000"/>
                </a:solidFill>
              </a:rPr>
              <a:t>Vishing </a:t>
            </a:r>
          </a:p>
          <a:p>
            <a:r>
              <a:rPr lang="en-US" kern="0" dirty="0">
                <a:solidFill>
                  <a:srgbClr val="000000"/>
                </a:solidFill>
              </a:rPr>
              <a:t>Social Engineering </a:t>
            </a:r>
          </a:p>
          <a:p>
            <a:r>
              <a:rPr lang="en-US" kern="0" dirty="0">
                <a:solidFill>
                  <a:srgbClr val="000000"/>
                </a:solidFill>
              </a:rPr>
              <a:t>Insider Threat</a:t>
            </a:r>
          </a:p>
          <a:p>
            <a:r>
              <a:rPr lang="en-US" kern="0" dirty="0">
                <a:solidFill>
                  <a:srgbClr val="000000"/>
                </a:solidFill>
              </a:rPr>
              <a:t>Scammers</a:t>
            </a:r>
          </a:p>
          <a:p>
            <a:r>
              <a:rPr lang="en-US" kern="0" dirty="0">
                <a:solidFill>
                  <a:srgbClr val="000000"/>
                </a:solidFill>
              </a:rPr>
              <a:t>Extortion  </a:t>
            </a:r>
          </a:p>
        </p:txBody>
      </p:sp>
      <p:pic>
        <p:nvPicPr>
          <p:cNvPr id="10" name="Picture 9">
            <a:extLst>
              <a:ext uri="{FF2B5EF4-FFF2-40B4-BE49-F238E27FC236}">
                <a16:creationId xmlns:a16="http://schemas.microsoft.com/office/drawing/2014/main" id="{61113505-0681-4321-B51B-CAA3E5052B79}"/>
              </a:ext>
            </a:extLst>
          </p:cNvPr>
          <p:cNvPicPr>
            <a:picLocks noChangeAspect="1"/>
          </p:cNvPicPr>
          <p:nvPr/>
        </p:nvPicPr>
        <p:blipFill>
          <a:blip r:embed="rId3"/>
          <a:stretch>
            <a:fillRect/>
          </a:stretch>
        </p:blipFill>
        <p:spPr>
          <a:xfrm>
            <a:off x="5498611" y="1262811"/>
            <a:ext cx="6083789" cy="4638889"/>
          </a:xfrm>
          <a:prstGeom prst="rect">
            <a:avLst/>
          </a:prstGeom>
        </p:spPr>
      </p:pic>
    </p:spTree>
    <p:extLst>
      <p:ext uri="{BB962C8B-B14F-4D97-AF65-F5344CB8AC3E}">
        <p14:creationId xmlns:p14="http://schemas.microsoft.com/office/powerpoint/2010/main" val="4016926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4FC38-11C8-4DE6-9A29-0027509BFE0E}"/>
              </a:ext>
            </a:extLst>
          </p:cNvPr>
          <p:cNvSpPr>
            <a:spLocks noGrp="1"/>
          </p:cNvSpPr>
          <p:nvPr>
            <p:ph type="ctrTitle"/>
          </p:nvPr>
        </p:nvSpPr>
        <p:spPr/>
        <p:txBody>
          <a:bodyPr/>
          <a:lstStyle/>
          <a:p>
            <a:r>
              <a:rPr lang="en-US" sz="4000" dirty="0"/>
              <a:t>Zero Trust</a:t>
            </a:r>
          </a:p>
        </p:txBody>
      </p:sp>
      <p:sp>
        <p:nvSpPr>
          <p:cNvPr id="21507" name="Slide Number Placeholder 4">
            <a:extLst>
              <a:ext uri="{FF2B5EF4-FFF2-40B4-BE49-F238E27FC236}">
                <a16:creationId xmlns:a16="http://schemas.microsoft.com/office/drawing/2014/main" id="{FA696564-851D-414E-9AF5-10E2AE8BBB0E}"/>
              </a:ext>
            </a:extLst>
          </p:cNvPr>
          <p:cNvSpPr>
            <a:spLocks noGrp="1" noChangeArrowheads="1"/>
          </p:cNvSpPr>
          <p:nvPr>
            <p:ph type="sldNum" sz="quarter" idx="10"/>
          </p:nvPr>
        </p:nvSpPr>
        <p:spPr bwMode="black">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defPPr>
              <a:defRPr lang="en-US"/>
            </a:defPPr>
            <a:lvl1pPr algn="l" rtl="0" eaLnBrk="0" fontAlgn="base" hangingPunct="0">
              <a:spcBef>
                <a:spcPct val="0"/>
              </a:spcBef>
              <a:spcAft>
                <a:spcPct val="0"/>
              </a:spcAft>
              <a:defRPr sz="1100" kern="1200">
                <a:solidFill>
                  <a:srgbClr val="5A5B5D"/>
                </a:solidFill>
                <a:latin typeface="Arial" panose="020B0604020202020204" pitchFamily="34" charset="0"/>
                <a:ea typeface="+mn-ea"/>
                <a:cs typeface="+mn-cs"/>
              </a:defRPr>
            </a:lvl1pPr>
            <a:lvl2pPr marL="457189"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377"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566"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754"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5943" algn="l" defTabSz="914377" rtl="0" eaLnBrk="1" latinLnBrk="0" hangingPunct="1">
              <a:defRPr sz="2400" kern="1200">
                <a:solidFill>
                  <a:schemeClr val="tx1"/>
                </a:solidFill>
                <a:latin typeface="Arial" panose="020B0604020202020204" pitchFamily="34" charset="0"/>
                <a:ea typeface="+mn-ea"/>
                <a:cs typeface="+mn-cs"/>
              </a:defRPr>
            </a:lvl6pPr>
            <a:lvl7pPr marL="2743131" algn="l" defTabSz="914377" rtl="0" eaLnBrk="1" latinLnBrk="0" hangingPunct="1">
              <a:defRPr sz="2400" kern="1200">
                <a:solidFill>
                  <a:schemeClr val="tx1"/>
                </a:solidFill>
                <a:latin typeface="Arial" panose="020B0604020202020204" pitchFamily="34" charset="0"/>
                <a:ea typeface="+mn-ea"/>
                <a:cs typeface="+mn-cs"/>
              </a:defRPr>
            </a:lvl7pPr>
            <a:lvl8pPr marL="3200320" algn="l" defTabSz="914377" rtl="0" eaLnBrk="1" latinLnBrk="0" hangingPunct="1">
              <a:defRPr sz="2400" kern="1200">
                <a:solidFill>
                  <a:schemeClr val="tx1"/>
                </a:solidFill>
                <a:latin typeface="Arial" panose="020B0604020202020204" pitchFamily="34" charset="0"/>
                <a:ea typeface="+mn-ea"/>
                <a:cs typeface="+mn-cs"/>
              </a:defRPr>
            </a:lvl8pPr>
            <a:lvl9pPr marL="3657509" algn="l" defTabSz="914377" rtl="0" eaLnBrk="1" latinLnBrk="0" hangingPunct="1">
              <a:defRPr sz="2400" kern="1200">
                <a:solidFill>
                  <a:schemeClr val="tx1"/>
                </a:solidFill>
                <a:latin typeface="Arial" panose="020B0604020202020204" pitchFamily="34" charset="0"/>
                <a:ea typeface="+mn-ea"/>
                <a:cs typeface="+mn-cs"/>
              </a:defRPr>
            </a:lvl9pPr>
          </a:lstStyle>
          <a:p>
            <a:pPr>
              <a:defRPr/>
            </a:pPr>
            <a:fld id="{AAC05470-A035-499B-A890-F98DA76FB927}" type="slidenum">
              <a:rPr lang="en-US" altLang="en-US" smtClean="0"/>
              <a:pPr>
                <a:defRPr/>
              </a:pPr>
              <a:t>12</a:t>
            </a:fld>
            <a:endParaRPr lang="en-US" altLang="en-US" dirty="0"/>
          </a:p>
        </p:txBody>
      </p:sp>
      <p:sp>
        <p:nvSpPr>
          <p:cNvPr id="14" name="Text Placeholder 1">
            <a:extLst>
              <a:ext uri="{FF2B5EF4-FFF2-40B4-BE49-F238E27FC236}">
                <a16:creationId xmlns:a16="http://schemas.microsoft.com/office/drawing/2014/main" id="{E749C61B-47B5-4B05-9828-213350D6F4A8}"/>
              </a:ext>
            </a:extLst>
          </p:cNvPr>
          <p:cNvSpPr txBox="1">
            <a:spLocks/>
          </p:cNvSpPr>
          <p:nvPr/>
        </p:nvSpPr>
        <p:spPr>
          <a:xfrm>
            <a:off x="1167865" y="1598488"/>
            <a:ext cx="4188431" cy="4116512"/>
          </a:xfrm>
          <a:prstGeom prst="rect">
            <a:avLst/>
          </a:prstGeom>
        </p:spPr>
        <p:txBody>
          <a:bodyPr/>
          <a:lst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5A5B5D"/>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2000">
                <a:solidFill>
                  <a:srgbClr val="5A5B5D"/>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1800">
                <a:solidFill>
                  <a:srgbClr val="5A5B5D"/>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600">
                <a:solidFill>
                  <a:srgbClr val="5A5B5D"/>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1400">
                <a:solidFill>
                  <a:srgbClr val="5A5B5D"/>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endParaRPr lang="en-US" b="1" kern="0" dirty="0">
              <a:solidFill>
                <a:srgbClr val="000000"/>
              </a:solidFill>
            </a:endParaRPr>
          </a:p>
        </p:txBody>
      </p:sp>
      <p:sp>
        <p:nvSpPr>
          <p:cNvPr id="7" name="Text Placeholder 1">
            <a:extLst>
              <a:ext uri="{FF2B5EF4-FFF2-40B4-BE49-F238E27FC236}">
                <a16:creationId xmlns:a16="http://schemas.microsoft.com/office/drawing/2014/main" id="{1DE49408-6E59-4065-B23E-B0631C4BFCF8}"/>
              </a:ext>
            </a:extLst>
          </p:cNvPr>
          <p:cNvSpPr txBox="1">
            <a:spLocks/>
          </p:cNvSpPr>
          <p:nvPr/>
        </p:nvSpPr>
        <p:spPr>
          <a:xfrm>
            <a:off x="76200" y="1143000"/>
            <a:ext cx="10972800" cy="3810000"/>
          </a:xfrm>
          <a:prstGeom prst="rect">
            <a:avLst/>
          </a:prstGeom>
        </p:spPr>
        <p:txBody>
          <a:bodyPr/>
          <a:lst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5A5B5D"/>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2000">
                <a:solidFill>
                  <a:srgbClr val="5A5B5D"/>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1800">
                <a:solidFill>
                  <a:srgbClr val="5A5B5D"/>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600">
                <a:solidFill>
                  <a:srgbClr val="5A5B5D"/>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1400">
                <a:solidFill>
                  <a:srgbClr val="5A5B5D"/>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r>
              <a:rPr lang="en-US" b="0" i="0" dirty="0">
                <a:solidFill>
                  <a:srgbClr val="000000"/>
                </a:solidFill>
                <a:effectLst/>
                <a:latin typeface="Roboto" panose="02000000000000000000" pitchFamily="2" charset="0"/>
              </a:rPr>
              <a:t>Zero trust security assumes any user, asset, or resource is untrustworthy and therefore must be verified and continually evaluated.</a:t>
            </a:r>
            <a:endParaRPr lang="en-US" kern="0" dirty="0">
              <a:solidFill>
                <a:srgbClr val="000000"/>
              </a:solidFill>
            </a:endParaRPr>
          </a:p>
          <a:p>
            <a:r>
              <a:rPr lang="en-US" kern="0" dirty="0">
                <a:solidFill>
                  <a:srgbClr val="000000"/>
                </a:solidFill>
              </a:rPr>
              <a:t>Several checkpoints throughout the park for validation. </a:t>
            </a:r>
          </a:p>
          <a:p>
            <a:r>
              <a:rPr lang="en-US" kern="0" dirty="0">
                <a:solidFill>
                  <a:srgbClr val="000000"/>
                </a:solidFill>
              </a:rPr>
              <a:t>Integrated security.</a:t>
            </a:r>
          </a:p>
          <a:p>
            <a:r>
              <a:rPr lang="en-US" kern="0" dirty="0">
                <a:solidFill>
                  <a:srgbClr val="000000"/>
                </a:solidFill>
              </a:rPr>
              <a:t>Trust must be verified. </a:t>
            </a:r>
          </a:p>
          <a:p>
            <a:endParaRPr lang="en-US" kern="0" dirty="0"/>
          </a:p>
        </p:txBody>
      </p:sp>
      <p:pic>
        <p:nvPicPr>
          <p:cNvPr id="8" name="Picture 7">
            <a:extLst>
              <a:ext uri="{FF2B5EF4-FFF2-40B4-BE49-F238E27FC236}">
                <a16:creationId xmlns:a16="http://schemas.microsoft.com/office/drawing/2014/main" id="{6C1EE1C3-1C0C-457E-972C-62209ADFBC34}"/>
              </a:ext>
            </a:extLst>
          </p:cNvPr>
          <p:cNvPicPr>
            <a:picLocks noChangeAspect="1"/>
          </p:cNvPicPr>
          <p:nvPr/>
        </p:nvPicPr>
        <p:blipFill>
          <a:blip r:embed="rId3"/>
          <a:stretch>
            <a:fillRect/>
          </a:stretch>
        </p:blipFill>
        <p:spPr>
          <a:xfrm>
            <a:off x="3278876" y="1676400"/>
            <a:ext cx="8913124" cy="5078408"/>
          </a:xfrm>
          <a:prstGeom prst="rect">
            <a:avLst/>
          </a:prstGeom>
        </p:spPr>
      </p:pic>
    </p:spTree>
    <p:extLst>
      <p:ext uri="{BB962C8B-B14F-4D97-AF65-F5344CB8AC3E}">
        <p14:creationId xmlns:p14="http://schemas.microsoft.com/office/powerpoint/2010/main" val="2421209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4FC38-11C8-4DE6-9A29-0027509BFE0E}"/>
              </a:ext>
            </a:extLst>
          </p:cNvPr>
          <p:cNvSpPr>
            <a:spLocks noGrp="1"/>
          </p:cNvSpPr>
          <p:nvPr>
            <p:ph type="ctrTitle"/>
          </p:nvPr>
        </p:nvSpPr>
        <p:spPr/>
        <p:txBody>
          <a:bodyPr/>
          <a:lstStyle/>
          <a:p>
            <a:r>
              <a:rPr lang="en-US" sz="4000" dirty="0"/>
              <a:t>Mechanics of a Cyber Attack - 1</a:t>
            </a:r>
          </a:p>
        </p:txBody>
      </p:sp>
      <p:sp>
        <p:nvSpPr>
          <p:cNvPr id="21507" name="Slide Number Placeholder 4">
            <a:extLst>
              <a:ext uri="{FF2B5EF4-FFF2-40B4-BE49-F238E27FC236}">
                <a16:creationId xmlns:a16="http://schemas.microsoft.com/office/drawing/2014/main" id="{FA696564-851D-414E-9AF5-10E2AE8BBB0E}"/>
              </a:ext>
            </a:extLst>
          </p:cNvPr>
          <p:cNvSpPr>
            <a:spLocks noGrp="1" noChangeArrowheads="1"/>
          </p:cNvSpPr>
          <p:nvPr>
            <p:ph type="sldNum" sz="quarter" idx="10"/>
          </p:nvPr>
        </p:nvSpPr>
        <p:spPr bwMode="black">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defPPr>
              <a:defRPr lang="en-US"/>
            </a:defPPr>
            <a:lvl1pPr algn="l" rtl="0" eaLnBrk="0" fontAlgn="base" hangingPunct="0">
              <a:spcBef>
                <a:spcPct val="0"/>
              </a:spcBef>
              <a:spcAft>
                <a:spcPct val="0"/>
              </a:spcAft>
              <a:defRPr sz="1100" kern="1200">
                <a:solidFill>
                  <a:srgbClr val="5A5B5D"/>
                </a:solidFill>
                <a:latin typeface="Arial" panose="020B0604020202020204" pitchFamily="34" charset="0"/>
                <a:ea typeface="+mn-ea"/>
                <a:cs typeface="+mn-cs"/>
              </a:defRPr>
            </a:lvl1pPr>
            <a:lvl2pPr marL="457189"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377"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566"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754"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5943" algn="l" defTabSz="914377" rtl="0" eaLnBrk="1" latinLnBrk="0" hangingPunct="1">
              <a:defRPr sz="2400" kern="1200">
                <a:solidFill>
                  <a:schemeClr val="tx1"/>
                </a:solidFill>
                <a:latin typeface="Arial" panose="020B0604020202020204" pitchFamily="34" charset="0"/>
                <a:ea typeface="+mn-ea"/>
                <a:cs typeface="+mn-cs"/>
              </a:defRPr>
            </a:lvl6pPr>
            <a:lvl7pPr marL="2743131" algn="l" defTabSz="914377" rtl="0" eaLnBrk="1" latinLnBrk="0" hangingPunct="1">
              <a:defRPr sz="2400" kern="1200">
                <a:solidFill>
                  <a:schemeClr val="tx1"/>
                </a:solidFill>
                <a:latin typeface="Arial" panose="020B0604020202020204" pitchFamily="34" charset="0"/>
                <a:ea typeface="+mn-ea"/>
                <a:cs typeface="+mn-cs"/>
              </a:defRPr>
            </a:lvl7pPr>
            <a:lvl8pPr marL="3200320" algn="l" defTabSz="914377" rtl="0" eaLnBrk="1" latinLnBrk="0" hangingPunct="1">
              <a:defRPr sz="2400" kern="1200">
                <a:solidFill>
                  <a:schemeClr val="tx1"/>
                </a:solidFill>
                <a:latin typeface="Arial" panose="020B0604020202020204" pitchFamily="34" charset="0"/>
                <a:ea typeface="+mn-ea"/>
                <a:cs typeface="+mn-cs"/>
              </a:defRPr>
            </a:lvl8pPr>
            <a:lvl9pPr marL="3657509" algn="l" defTabSz="914377" rtl="0" eaLnBrk="1" latinLnBrk="0" hangingPunct="1">
              <a:defRPr sz="2400" kern="1200">
                <a:solidFill>
                  <a:schemeClr val="tx1"/>
                </a:solidFill>
                <a:latin typeface="Arial" panose="020B0604020202020204" pitchFamily="34" charset="0"/>
                <a:ea typeface="+mn-ea"/>
                <a:cs typeface="+mn-cs"/>
              </a:defRPr>
            </a:lvl9pPr>
          </a:lstStyle>
          <a:p>
            <a:pPr>
              <a:defRPr/>
            </a:pPr>
            <a:fld id="{AAC05470-A035-499B-A890-F98DA76FB927}" type="slidenum">
              <a:rPr lang="en-US" altLang="en-US" smtClean="0"/>
              <a:pPr>
                <a:defRPr/>
              </a:pPr>
              <a:t>13</a:t>
            </a:fld>
            <a:endParaRPr lang="en-US" altLang="en-US" dirty="0"/>
          </a:p>
        </p:txBody>
      </p:sp>
      <p:sp>
        <p:nvSpPr>
          <p:cNvPr id="14" name="Text Placeholder 1">
            <a:extLst>
              <a:ext uri="{FF2B5EF4-FFF2-40B4-BE49-F238E27FC236}">
                <a16:creationId xmlns:a16="http://schemas.microsoft.com/office/drawing/2014/main" id="{E749C61B-47B5-4B05-9828-213350D6F4A8}"/>
              </a:ext>
            </a:extLst>
          </p:cNvPr>
          <p:cNvSpPr txBox="1">
            <a:spLocks/>
          </p:cNvSpPr>
          <p:nvPr/>
        </p:nvSpPr>
        <p:spPr>
          <a:xfrm>
            <a:off x="1167865" y="1598488"/>
            <a:ext cx="4188431" cy="4116512"/>
          </a:xfrm>
          <a:prstGeom prst="rect">
            <a:avLst/>
          </a:prstGeom>
        </p:spPr>
        <p:txBody>
          <a:bodyPr/>
          <a:lst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5A5B5D"/>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2000">
                <a:solidFill>
                  <a:srgbClr val="5A5B5D"/>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1800">
                <a:solidFill>
                  <a:srgbClr val="5A5B5D"/>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600">
                <a:solidFill>
                  <a:srgbClr val="5A5B5D"/>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1400">
                <a:solidFill>
                  <a:srgbClr val="5A5B5D"/>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endParaRPr lang="en-US" b="1" kern="0" dirty="0">
              <a:solidFill>
                <a:srgbClr val="000000"/>
              </a:solidFill>
            </a:endParaRPr>
          </a:p>
        </p:txBody>
      </p:sp>
      <p:pic>
        <p:nvPicPr>
          <p:cNvPr id="9" name="Picture 8">
            <a:extLst>
              <a:ext uri="{FF2B5EF4-FFF2-40B4-BE49-F238E27FC236}">
                <a16:creationId xmlns:a16="http://schemas.microsoft.com/office/drawing/2014/main" id="{7BDA0EAC-D54E-4F13-9C5F-80DBC45FF3D8}"/>
              </a:ext>
            </a:extLst>
          </p:cNvPr>
          <p:cNvPicPr>
            <a:picLocks noChangeAspect="1"/>
          </p:cNvPicPr>
          <p:nvPr/>
        </p:nvPicPr>
        <p:blipFill>
          <a:blip r:embed="rId3"/>
          <a:stretch>
            <a:fillRect/>
          </a:stretch>
        </p:blipFill>
        <p:spPr>
          <a:xfrm>
            <a:off x="685800" y="785284"/>
            <a:ext cx="10568271" cy="6098383"/>
          </a:xfrm>
          <a:prstGeom prst="rect">
            <a:avLst/>
          </a:prstGeom>
        </p:spPr>
      </p:pic>
    </p:spTree>
    <p:extLst>
      <p:ext uri="{BB962C8B-B14F-4D97-AF65-F5344CB8AC3E}">
        <p14:creationId xmlns:p14="http://schemas.microsoft.com/office/powerpoint/2010/main" val="1289396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4FC38-11C8-4DE6-9A29-0027509BFE0E}"/>
              </a:ext>
            </a:extLst>
          </p:cNvPr>
          <p:cNvSpPr>
            <a:spLocks noGrp="1"/>
          </p:cNvSpPr>
          <p:nvPr>
            <p:ph type="ctrTitle"/>
          </p:nvPr>
        </p:nvSpPr>
        <p:spPr/>
        <p:txBody>
          <a:bodyPr/>
          <a:lstStyle/>
          <a:p>
            <a:r>
              <a:rPr lang="en-US" sz="4000" dirty="0"/>
              <a:t>Mechanics of a Cyber Attack - 2</a:t>
            </a:r>
          </a:p>
        </p:txBody>
      </p:sp>
      <p:sp>
        <p:nvSpPr>
          <p:cNvPr id="21507" name="Slide Number Placeholder 4">
            <a:extLst>
              <a:ext uri="{FF2B5EF4-FFF2-40B4-BE49-F238E27FC236}">
                <a16:creationId xmlns:a16="http://schemas.microsoft.com/office/drawing/2014/main" id="{FA696564-851D-414E-9AF5-10E2AE8BBB0E}"/>
              </a:ext>
            </a:extLst>
          </p:cNvPr>
          <p:cNvSpPr>
            <a:spLocks noGrp="1" noChangeArrowheads="1"/>
          </p:cNvSpPr>
          <p:nvPr>
            <p:ph type="sldNum" sz="quarter" idx="10"/>
          </p:nvPr>
        </p:nvSpPr>
        <p:spPr bwMode="black">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defPPr>
              <a:defRPr lang="en-US"/>
            </a:defPPr>
            <a:lvl1pPr algn="l" rtl="0" eaLnBrk="0" fontAlgn="base" hangingPunct="0">
              <a:spcBef>
                <a:spcPct val="0"/>
              </a:spcBef>
              <a:spcAft>
                <a:spcPct val="0"/>
              </a:spcAft>
              <a:defRPr sz="1100" kern="1200">
                <a:solidFill>
                  <a:srgbClr val="5A5B5D"/>
                </a:solidFill>
                <a:latin typeface="Arial" panose="020B0604020202020204" pitchFamily="34" charset="0"/>
                <a:ea typeface="+mn-ea"/>
                <a:cs typeface="+mn-cs"/>
              </a:defRPr>
            </a:lvl1pPr>
            <a:lvl2pPr marL="457189"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377"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566"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754"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5943" algn="l" defTabSz="914377" rtl="0" eaLnBrk="1" latinLnBrk="0" hangingPunct="1">
              <a:defRPr sz="2400" kern="1200">
                <a:solidFill>
                  <a:schemeClr val="tx1"/>
                </a:solidFill>
                <a:latin typeface="Arial" panose="020B0604020202020204" pitchFamily="34" charset="0"/>
                <a:ea typeface="+mn-ea"/>
                <a:cs typeface="+mn-cs"/>
              </a:defRPr>
            </a:lvl6pPr>
            <a:lvl7pPr marL="2743131" algn="l" defTabSz="914377" rtl="0" eaLnBrk="1" latinLnBrk="0" hangingPunct="1">
              <a:defRPr sz="2400" kern="1200">
                <a:solidFill>
                  <a:schemeClr val="tx1"/>
                </a:solidFill>
                <a:latin typeface="Arial" panose="020B0604020202020204" pitchFamily="34" charset="0"/>
                <a:ea typeface="+mn-ea"/>
                <a:cs typeface="+mn-cs"/>
              </a:defRPr>
            </a:lvl7pPr>
            <a:lvl8pPr marL="3200320" algn="l" defTabSz="914377" rtl="0" eaLnBrk="1" latinLnBrk="0" hangingPunct="1">
              <a:defRPr sz="2400" kern="1200">
                <a:solidFill>
                  <a:schemeClr val="tx1"/>
                </a:solidFill>
                <a:latin typeface="Arial" panose="020B0604020202020204" pitchFamily="34" charset="0"/>
                <a:ea typeface="+mn-ea"/>
                <a:cs typeface="+mn-cs"/>
              </a:defRPr>
            </a:lvl8pPr>
            <a:lvl9pPr marL="3657509" algn="l" defTabSz="914377" rtl="0" eaLnBrk="1" latinLnBrk="0" hangingPunct="1">
              <a:defRPr sz="2400" kern="1200">
                <a:solidFill>
                  <a:schemeClr val="tx1"/>
                </a:solidFill>
                <a:latin typeface="Arial" panose="020B0604020202020204" pitchFamily="34" charset="0"/>
                <a:ea typeface="+mn-ea"/>
                <a:cs typeface="+mn-cs"/>
              </a:defRPr>
            </a:lvl9pPr>
          </a:lstStyle>
          <a:p>
            <a:pPr>
              <a:defRPr/>
            </a:pPr>
            <a:fld id="{AAC05470-A035-499B-A890-F98DA76FB927}" type="slidenum">
              <a:rPr lang="en-US" altLang="en-US" smtClean="0"/>
              <a:pPr>
                <a:defRPr/>
              </a:pPr>
              <a:t>14</a:t>
            </a:fld>
            <a:endParaRPr lang="en-US" altLang="en-US" dirty="0"/>
          </a:p>
        </p:txBody>
      </p:sp>
      <p:sp>
        <p:nvSpPr>
          <p:cNvPr id="14" name="Text Placeholder 1">
            <a:extLst>
              <a:ext uri="{FF2B5EF4-FFF2-40B4-BE49-F238E27FC236}">
                <a16:creationId xmlns:a16="http://schemas.microsoft.com/office/drawing/2014/main" id="{E749C61B-47B5-4B05-9828-213350D6F4A8}"/>
              </a:ext>
            </a:extLst>
          </p:cNvPr>
          <p:cNvSpPr txBox="1">
            <a:spLocks/>
          </p:cNvSpPr>
          <p:nvPr/>
        </p:nvSpPr>
        <p:spPr>
          <a:xfrm>
            <a:off x="1167865" y="1598488"/>
            <a:ext cx="4188431" cy="4116512"/>
          </a:xfrm>
          <a:prstGeom prst="rect">
            <a:avLst/>
          </a:prstGeom>
        </p:spPr>
        <p:txBody>
          <a:bodyPr/>
          <a:lst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5A5B5D"/>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2000">
                <a:solidFill>
                  <a:srgbClr val="5A5B5D"/>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1800">
                <a:solidFill>
                  <a:srgbClr val="5A5B5D"/>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600">
                <a:solidFill>
                  <a:srgbClr val="5A5B5D"/>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1400">
                <a:solidFill>
                  <a:srgbClr val="5A5B5D"/>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endParaRPr lang="en-US" b="1" kern="0" dirty="0">
              <a:solidFill>
                <a:srgbClr val="000000"/>
              </a:solidFill>
            </a:endParaRPr>
          </a:p>
        </p:txBody>
      </p:sp>
      <p:pic>
        <p:nvPicPr>
          <p:cNvPr id="6" name="Picture 5">
            <a:extLst>
              <a:ext uri="{FF2B5EF4-FFF2-40B4-BE49-F238E27FC236}">
                <a16:creationId xmlns:a16="http://schemas.microsoft.com/office/drawing/2014/main" id="{7447C6FB-F4B0-4273-808E-CA8B6004C01B}"/>
              </a:ext>
            </a:extLst>
          </p:cNvPr>
          <p:cNvPicPr>
            <a:picLocks noChangeAspect="1"/>
          </p:cNvPicPr>
          <p:nvPr/>
        </p:nvPicPr>
        <p:blipFill>
          <a:blip r:embed="rId3"/>
          <a:stretch>
            <a:fillRect/>
          </a:stretch>
        </p:blipFill>
        <p:spPr>
          <a:xfrm>
            <a:off x="717644" y="990600"/>
            <a:ext cx="10135414" cy="5658893"/>
          </a:xfrm>
          <a:prstGeom prst="rect">
            <a:avLst/>
          </a:prstGeom>
        </p:spPr>
      </p:pic>
    </p:spTree>
    <p:extLst>
      <p:ext uri="{BB962C8B-B14F-4D97-AF65-F5344CB8AC3E}">
        <p14:creationId xmlns:p14="http://schemas.microsoft.com/office/powerpoint/2010/main" val="3720738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D262F0-27BF-416E-87C4-8B45661E6854}"/>
              </a:ext>
            </a:extLst>
          </p:cNvPr>
          <p:cNvSpPr>
            <a:spLocks noGrp="1"/>
          </p:cNvSpPr>
          <p:nvPr>
            <p:ph idx="1"/>
          </p:nvPr>
        </p:nvSpPr>
        <p:spPr>
          <a:xfrm>
            <a:off x="609600" y="1600200"/>
            <a:ext cx="10972800" cy="4190999"/>
          </a:xfrm>
        </p:spPr>
        <p:txBody>
          <a:bodyPr/>
          <a:lstStyle/>
          <a:p>
            <a:pPr marL="0" indent="0">
              <a:spcBef>
                <a:spcPts val="0"/>
              </a:spcBef>
              <a:buNone/>
            </a:pPr>
            <a:r>
              <a:rPr lang="en-US" sz="2400" b="1" kern="1200" dirty="0">
                <a:solidFill>
                  <a:srgbClr val="333333"/>
                </a:solidFill>
                <a:latin typeface="Arial" pitchFamily="34" charset="0"/>
              </a:rPr>
              <a:t>How would law enforcement coordinate with you as an affected organization, in the wake of cyber attacks?</a:t>
            </a:r>
          </a:p>
          <a:p>
            <a:pPr marL="0" indent="0">
              <a:spcBef>
                <a:spcPts val="0"/>
              </a:spcBef>
              <a:buNone/>
            </a:pPr>
            <a:endParaRPr lang="en-US" sz="2400" b="1" kern="1200" dirty="0">
              <a:solidFill>
                <a:srgbClr val="333333"/>
              </a:solidFill>
              <a:latin typeface="Arial" pitchFamily="34" charset="0"/>
            </a:endParaRPr>
          </a:p>
          <a:p>
            <a:pPr marL="0" indent="0">
              <a:spcBef>
                <a:spcPts val="0"/>
              </a:spcBef>
              <a:buNone/>
            </a:pPr>
            <a:r>
              <a:rPr lang="en-US" sz="2400" b="1" kern="1200" dirty="0">
                <a:solidFill>
                  <a:srgbClr val="333333"/>
                </a:solidFill>
                <a:latin typeface="Arial" pitchFamily="34" charset="0"/>
              </a:rPr>
              <a:t>What do you want to know in the first 30 minutes of a disruptive cyber attack?</a:t>
            </a:r>
          </a:p>
          <a:p>
            <a:pPr marL="0" indent="0">
              <a:spcBef>
                <a:spcPts val="0"/>
              </a:spcBef>
              <a:buNone/>
            </a:pPr>
            <a:endParaRPr lang="en-US" sz="2400" b="1" kern="1200" dirty="0">
              <a:solidFill>
                <a:srgbClr val="333333"/>
              </a:solidFill>
              <a:latin typeface="Arial" pitchFamily="34" charset="0"/>
            </a:endParaRPr>
          </a:p>
          <a:p>
            <a:pPr marL="0" indent="0">
              <a:spcBef>
                <a:spcPts val="0"/>
              </a:spcBef>
              <a:buNone/>
            </a:pPr>
            <a:r>
              <a:rPr lang="en-US" sz="2400" b="1" kern="1200" dirty="0">
                <a:solidFill>
                  <a:srgbClr val="333333"/>
                </a:solidFill>
                <a:latin typeface="Arial" pitchFamily="34" charset="0"/>
              </a:rPr>
              <a:t>What are you willing to share within the first 30 minutes of a disruptive cyber attack? Who is allowed to share it?</a:t>
            </a:r>
          </a:p>
          <a:p>
            <a:pPr marL="0" indent="0">
              <a:spcBef>
                <a:spcPts val="0"/>
              </a:spcBef>
              <a:buNone/>
            </a:pPr>
            <a:endParaRPr lang="en-US" sz="2400" b="1" kern="1200" dirty="0">
              <a:solidFill>
                <a:srgbClr val="333333"/>
              </a:solidFill>
              <a:latin typeface="Arial" pitchFamily="34" charset="0"/>
            </a:endParaRPr>
          </a:p>
          <a:p>
            <a:endParaRPr lang="en-US" dirty="0"/>
          </a:p>
        </p:txBody>
      </p:sp>
      <p:sp>
        <p:nvSpPr>
          <p:cNvPr id="3" name="Title 2">
            <a:extLst>
              <a:ext uri="{FF2B5EF4-FFF2-40B4-BE49-F238E27FC236}">
                <a16:creationId xmlns:a16="http://schemas.microsoft.com/office/drawing/2014/main" id="{3F5339C8-DF2D-42EF-BAC6-F86111FAF190}"/>
              </a:ext>
            </a:extLst>
          </p:cNvPr>
          <p:cNvSpPr>
            <a:spLocks noGrp="1"/>
          </p:cNvSpPr>
          <p:nvPr>
            <p:ph type="ctrTitle"/>
          </p:nvPr>
        </p:nvSpPr>
        <p:spPr/>
        <p:txBody>
          <a:bodyPr/>
          <a:lstStyle/>
          <a:p>
            <a:r>
              <a:rPr lang="en-US" dirty="0"/>
              <a:t>Think about it </a:t>
            </a:r>
          </a:p>
        </p:txBody>
      </p:sp>
    </p:spTree>
    <p:extLst>
      <p:ext uri="{BB962C8B-B14F-4D97-AF65-F5344CB8AC3E}">
        <p14:creationId xmlns:p14="http://schemas.microsoft.com/office/powerpoint/2010/main" val="3774447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vert="horz" lIns="457200" tIns="91440" rIns="91440" bIns="91440" rtlCol="0" anchor="ctr" anchorCtr="0">
            <a:noAutofit/>
          </a:bodyPr>
          <a:lstStyle/>
          <a:p>
            <a:r>
              <a:rPr lang="en-US" sz="4000" dirty="0">
                <a:ea typeface="ＭＳ Ｐゴシック" charset="-128"/>
                <a:cs typeface="ＭＳ Ｐゴシック" charset="-128"/>
              </a:rPr>
              <a:t>Resilience Defined</a:t>
            </a:r>
          </a:p>
        </p:txBody>
      </p:sp>
      <p:sp>
        <p:nvSpPr>
          <p:cNvPr id="5" name="Content Placeholder 2"/>
          <p:cNvSpPr txBox="1">
            <a:spLocks/>
          </p:cNvSpPr>
          <p:nvPr/>
        </p:nvSpPr>
        <p:spPr>
          <a:xfrm>
            <a:off x="381000" y="1295400"/>
            <a:ext cx="8204200" cy="2971800"/>
          </a:xfrm>
          <a:prstGeom prst="rect">
            <a:avLst/>
          </a:prstGeom>
        </p:spPr>
        <p:txBody>
          <a:bodyPr/>
          <a:lst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EFF7FF"/>
                </a:solidFill>
                <a:latin typeface="+mn-lt"/>
                <a:ea typeface="ＭＳ Ｐゴシック" charset="-128"/>
                <a:cs typeface="ＭＳ Ｐゴシック" charset="-128"/>
              </a:defRPr>
            </a:lvl1pPr>
            <a:lvl2pPr marL="571500" indent="-223838"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ea typeface="ＭＳ Ｐゴシック" pitchFamily="-109" charset="-128"/>
              </a:defRPr>
            </a:lvl2pPr>
            <a:lvl3pPr marL="909638"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ea typeface="ＭＳ Ｐゴシック" pitchFamily="-109" charset="-128"/>
              </a:defRPr>
            </a:lvl3pPr>
            <a:lvl4pPr marL="1258888" indent="-231775"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ea typeface="ＭＳ Ｐゴシック" pitchFamily="-109" charset="-128"/>
              </a:defRPr>
            </a:lvl4pPr>
            <a:lvl5pPr marL="15986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ea typeface="ＭＳ Ｐゴシック" pitchFamily="-109" charset="-128"/>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marL="0" indent="0">
              <a:spcBef>
                <a:spcPct val="30000"/>
              </a:spcBef>
              <a:spcAft>
                <a:spcPct val="30000"/>
              </a:spcAft>
              <a:buSzPct val="70000"/>
              <a:buNone/>
              <a:defRPr/>
            </a:pPr>
            <a:endParaRPr lang="en-US" sz="2000" i="1" kern="0" dirty="0">
              <a:solidFill>
                <a:schemeClr val="accent4">
                  <a:lumMod val="10000"/>
                </a:schemeClr>
              </a:solidFill>
            </a:endParaRPr>
          </a:p>
          <a:p>
            <a:pPr marL="0" indent="0">
              <a:spcBef>
                <a:spcPct val="30000"/>
              </a:spcBef>
              <a:spcAft>
                <a:spcPct val="30000"/>
              </a:spcAft>
              <a:buSzPct val="70000"/>
              <a:buNone/>
              <a:defRPr/>
            </a:pPr>
            <a:r>
              <a:rPr lang="en-US" sz="2000" i="1" kern="0" dirty="0">
                <a:solidFill>
                  <a:schemeClr val="accent4">
                    <a:lumMod val="10000"/>
                  </a:schemeClr>
                </a:solidFill>
              </a:rPr>
              <a:t>“… the ability to prepare for and adapt to changing conditions and withstand and recover rapidly from disruptions. Resilience includes the ability to withstand and recover from deliberate attacks, accidents, or naturally occurring threats or incidents…”</a:t>
            </a:r>
          </a:p>
          <a:p>
            <a:pPr marL="0" indent="0" algn="r">
              <a:spcBef>
                <a:spcPct val="30000"/>
              </a:spcBef>
              <a:spcAft>
                <a:spcPct val="30000"/>
              </a:spcAft>
              <a:buSzPct val="70000"/>
              <a:buNone/>
              <a:defRPr/>
            </a:pPr>
            <a:r>
              <a:rPr lang="en-US" sz="2000" b="1" i="1" kern="0" dirty="0">
                <a:solidFill>
                  <a:schemeClr val="accent4">
                    <a:lumMod val="10000"/>
                  </a:schemeClr>
                </a:solidFill>
              </a:rPr>
              <a:t> </a:t>
            </a:r>
            <a:r>
              <a:rPr lang="en-US" sz="1800" kern="0" dirty="0">
                <a:solidFill>
                  <a:schemeClr val="accent4">
                    <a:lumMod val="10000"/>
                  </a:schemeClr>
                </a:solidFill>
              </a:rPr>
              <a:t>- Presidential Policy Directive 21</a:t>
            </a:r>
            <a:br>
              <a:rPr lang="en-US" sz="1800" kern="0" dirty="0">
                <a:solidFill>
                  <a:schemeClr val="accent4">
                    <a:lumMod val="10000"/>
                  </a:schemeClr>
                </a:solidFill>
              </a:rPr>
            </a:br>
            <a:r>
              <a:rPr lang="en-US" sz="1800" kern="0" dirty="0">
                <a:solidFill>
                  <a:schemeClr val="accent4">
                    <a:lumMod val="10000"/>
                  </a:schemeClr>
                </a:solidFill>
              </a:rPr>
              <a:t>February 12, 2013</a:t>
            </a:r>
            <a:endParaRPr lang="en-US" sz="1800" dirty="0">
              <a:solidFill>
                <a:schemeClr val="accent4">
                  <a:lumMod val="10000"/>
                </a:scheme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5400000">
            <a:off x="9382991" y="2351809"/>
            <a:ext cx="1939637" cy="1503219"/>
          </a:xfrm>
          <a:prstGeom prst="roundRect">
            <a:avLst>
              <a:gd name="adj" fmla="val 15287"/>
            </a:avLst>
          </a:prstGeom>
          <a:solidFill>
            <a:srgbClr val="FFFFFF">
              <a:shade val="85000"/>
            </a:srgbClr>
          </a:solidFill>
          <a:ln>
            <a:noFill/>
          </a:ln>
          <a:effectLst/>
        </p:spPr>
      </p:pic>
      <p:graphicFrame>
        <p:nvGraphicFramePr>
          <p:cNvPr id="7" name="object 6"/>
          <p:cNvGraphicFramePr>
            <a:graphicFrameLocks noGrp="1"/>
          </p:cNvGraphicFramePr>
          <p:nvPr/>
        </p:nvGraphicFramePr>
        <p:xfrm>
          <a:off x="2362200" y="4517973"/>
          <a:ext cx="7086602" cy="1273231"/>
        </p:xfrm>
        <a:graphic>
          <a:graphicData uri="http://schemas.openxmlformats.org/drawingml/2006/table">
            <a:tbl>
              <a:tblPr firstRow="1" bandRow="1">
                <a:tableStyleId>{2D5ABB26-0587-4C30-8999-92F81FD0307C}</a:tableStyleId>
              </a:tblPr>
              <a:tblGrid>
                <a:gridCol w="3295207">
                  <a:extLst>
                    <a:ext uri="{9D8B030D-6E8A-4147-A177-3AD203B41FA5}">
                      <a16:colId xmlns:a16="http://schemas.microsoft.com/office/drawing/2014/main" val="20000"/>
                    </a:ext>
                  </a:extLst>
                </a:gridCol>
                <a:gridCol w="3791395">
                  <a:extLst>
                    <a:ext uri="{9D8B030D-6E8A-4147-A177-3AD203B41FA5}">
                      <a16:colId xmlns:a16="http://schemas.microsoft.com/office/drawing/2014/main" val="20001"/>
                    </a:ext>
                  </a:extLst>
                </a:gridCol>
              </a:tblGrid>
              <a:tr h="638451">
                <a:tc>
                  <a:txBody>
                    <a:bodyPr/>
                    <a:lstStyle/>
                    <a:p>
                      <a:pPr marL="561340" algn="l">
                        <a:lnSpc>
                          <a:spcPct val="100000"/>
                        </a:lnSpc>
                      </a:pPr>
                      <a:r>
                        <a:rPr sz="2000" b="1" dirty="0">
                          <a:solidFill>
                            <a:schemeClr val="tx1"/>
                          </a:solidFill>
                          <a:latin typeface="Arial"/>
                          <a:cs typeface="Arial"/>
                        </a:rPr>
                        <a:t>Protect </a:t>
                      </a:r>
                      <a:r>
                        <a:rPr sz="2000" b="1" spc="5" dirty="0">
                          <a:solidFill>
                            <a:schemeClr val="tx1"/>
                          </a:solidFill>
                          <a:latin typeface="Arial"/>
                          <a:cs typeface="Arial"/>
                        </a:rPr>
                        <a:t>(</a:t>
                      </a:r>
                      <a:r>
                        <a:rPr sz="2000" b="1" dirty="0">
                          <a:solidFill>
                            <a:schemeClr val="tx1"/>
                          </a:solidFill>
                          <a:latin typeface="Arial"/>
                          <a:cs typeface="Arial"/>
                        </a:rPr>
                        <a:t>S</a:t>
                      </a:r>
                      <a:r>
                        <a:rPr sz="2000" b="1" spc="-10" dirty="0">
                          <a:solidFill>
                            <a:schemeClr val="tx1"/>
                          </a:solidFill>
                          <a:latin typeface="Arial"/>
                          <a:cs typeface="Arial"/>
                        </a:rPr>
                        <a:t>e</a:t>
                      </a:r>
                      <a:r>
                        <a:rPr sz="2000" b="1" dirty="0">
                          <a:solidFill>
                            <a:schemeClr val="tx1"/>
                          </a:solidFill>
                          <a:latin typeface="Arial"/>
                          <a:cs typeface="Arial"/>
                        </a:rPr>
                        <a:t>curit</a:t>
                      </a:r>
                      <a:r>
                        <a:rPr sz="2000" b="1" spc="-20" dirty="0">
                          <a:solidFill>
                            <a:schemeClr val="tx1"/>
                          </a:solidFill>
                          <a:latin typeface="Arial"/>
                          <a:cs typeface="Arial"/>
                        </a:rPr>
                        <a:t>y</a:t>
                      </a:r>
                      <a:r>
                        <a:rPr sz="2000" b="1" dirty="0">
                          <a:solidFill>
                            <a:schemeClr val="tx1"/>
                          </a:solidFill>
                          <a:latin typeface="Arial"/>
                          <a:cs typeface="Arial"/>
                        </a:rPr>
                        <a:t>)</a:t>
                      </a:r>
                      <a:r>
                        <a:rPr lang="en-US" sz="2000" b="1" dirty="0">
                          <a:solidFill>
                            <a:schemeClr val="tx1"/>
                          </a:solidFill>
                          <a:latin typeface="Arial"/>
                          <a:cs typeface="Arial"/>
                        </a:rPr>
                        <a:t> </a:t>
                      </a:r>
                      <a:endParaRPr sz="2000" dirty="0">
                        <a:solidFill>
                          <a:schemeClr val="tx1"/>
                        </a:solidFill>
                        <a:latin typeface="Arial"/>
                        <a:cs typeface="Arial"/>
                      </a:endParaRPr>
                    </a:p>
                  </a:txBody>
                  <a:tcPr marL="118872" marR="118872" marT="118872" marB="118872">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F80"/>
                    </a:solidFill>
                  </a:tcPr>
                </a:tc>
                <a:tc>
                  <a:txBody>
                    <a:bodyPr/>
                    <a:lstStyle/>
                    <a:p>
                      <a:pPr marL="384810" algn="l">
                        <a:lnSpc>
                          <a:spcPct val="100000"/>
                        </a:lnSpc>
                      </a:pPr>
                      <a:r>
                        <a:rPr sz="2000" b="1" dirty="0">
                          <a:solidFill>
                            <a:schemeClr val="tx1"/>
                          </a:solidFill>
                          <a:latin typeface="Arial"/>
                          <a:cs typeface="Arial"/>
                        </a:rPr>
                        <a:t>Su</a:t>
                      </a:r>
                      <a:r>
                        <a:rPr sz="2000" b="1" spc="-10" dirty="0">
                          <a:solidFill>
                            <a:schemeClr val="tx1"/>
                          </a:solidFill>
                          <a:latin typeface="Arial"/>
                          <a:cs typeface="Arial"/>
                        </a:rPr>
                        <a:t>s</a:t>
                      </a:r>
                      <a:r>
                        <a:rPr sz="2000" b="1" dirty="0">
                          <a:solidFill>
                            <a:schemeClr val="tx1"/>
                          </a:solidFill>
                          <a:latin typeface="Arial"/>
                          <a:cs typeface="Arial"/>
                        </a:rPr>
                        <a:t>tain (Continuit</a:t>
                      </a:r>
                      <a:r>
                        <a:rPr sz="2000" b="1" spc="-30" dirty="0">
                          <a:solidFill>
                            <a:schemeClr val="tx1"/>
                          </a:solidFill>
                          <a:latin typeface="Arial"/>
                          <a:cs typeface="Arial"/>
                        </a:rPr>
                        <a:t>y</a:t>
                      </a:r>
                      <a:r>
                        <a:rPr sz="2000" b="1" dirty="0">
                          <a:solidFill>
                            <a:schemeClr val="tx1"/>
                          </a:solidFill>
                          <a:latin typeface="Arial"/>
                          <a:cs typeface="Arial"/>
                        </a:rPr>
                        <a:t>)</a:t>
                      </a:r>
                      <a:endParaRPr sz="2000" dirty="0">
                        <a:solidFill>
                          <a:schemeClr val="tx1"/>
                        </a:solidFill>
                        <a:latin typeface="Arial"/>
                        <a:cs typeface="Arial"/>
                      </a:endParaRPr>
                    </a:p>
                  </a:txBody>
                  <a:tcPr marL="118872" marR="118872" marT="118872" marB="118872">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2F80"/>
                    </a:solidFill>
                  </a:tcPr>
                </a:tc>
                <a:extLst>
                  <a:ext uri="{0D108BD9-81ED-4DB2-BD59-A6C34878D82A}">
                    <a16:rowId xmlns:a16="http://schemas.microsoft.com/office/drawing/2014/main" val="10000"/>
                  </a:ext>
                </a:extLst>
              </a:tr>
              <a:tr h="634780">
                <a:tc>
                  <a:txBody>
                    <a:bodyPr/>
                    <a:lstStyle/>
                    <a:p>
                      <a:pPr marL="374015" algn="l">
                        <a:lnSpc>
                          <a:spcPct val="100000"/>
                        </a:lnSpc>
                      </a:pPr>
                      <a:r>
                        <a:rPr sz="2000" b="1" dirty="0">
                          <a:solidFill>
                            <a:schemeClr val="tx1"/>
                          </a:solidFill>
                          <a:latin typeface="Arial"/>
                          <a:cs typeface="Arial"/>
                        </a:rPr>
                        <a:t>P</a:t>
                      </a:r>
                      <a:r>
                        <a:rPr sz="2000" b="1" spc="-10" dirty="0">
                          <a:solidFill>
                            <a:schemeClr val="tx1"/>
                          </a:solidFill>
                          <a:latin typeface="Arial"/>
                          <a:cs typeface="Arial"/>
                        </a:rPr>
                        <a:t>e</a:t>
                      </a:r>
                      <a:r>
                        <a:rPr sz="2000" b="1" dirty="0">
                          <a:solidFill>
                            <a:schemeClr val="tx1"/>
                          </a:solidFill>
                          <a:latin typeface="Arial"/>
                          <a:cs typeface="Arial"/>
                        </a:rPr>
                        <a:t>rform (Cap</a:t>
                      </a:r>
                      <a:r>
                        <a:rPr sz="2000" b="1" spc="-10" dirty="0">
                          <a:solidFill>
                            <a:schemeClr val="tx1"/>
                          </a:solidFill>
                          <a:latin typeface="Arial"/>
                          <a:cs typeface="Arial"/>
                        </a:rPr>
                        <a:t>a</a:t>
                      </a:r>
                      <a:r>
                        <a:rPr sz="2000" b="1" dirty="0">
                          <a:solidFill>
                            <a:schemeClr val="tx1"/>
                          </a:solidFill>
                          <a:latin typeface="Arial"/>
                          <a:cs typeface="Arial"/>
                        </a:rPr>
                        <a:t>bil</a:t>
                      </a:r>
                      <a:r>
                        <a:rPr sz="2000" b="1" spc="5" dirty="0">
                          <a:solidFill>
                            <a:schemeClr val="tx1"/>
                          </a:solidFill>
                          <a:latin typeface="Arial"/>
                          <a:cs typeface="Arial"/>
                        </a:rPr>
                        <a:t>i</a:t>
                      </a:r>
                      <a:r>
                        <a:rPr sz="2000" b="1" dirty="0">
                          <a:solidFill>
                            <a:schemeClr val="tx1"/>
                          </a:solidFill>
                          <a:latin typeface="Arial"/>
                          <a:cs typeface="Arial"/>
                        </a:rPr>
                        <a:t>t</a:t>
                      </a:r>
                      <a:r>
                        <a:rPr sz="2000" b="1" spc="-25" dirty="0">
                          <a:solidFill>
                            <a:schemeClr val="tx1"/>
                          </a:solidFill>
                          <a:latin typeface="Arial"/>
                          <a:cs typeface="Arial"/>
                        </a:rPr>
                        <a:t>y</a:t>
                      </a:r>
                      <a:r>
                        <a:rPr sz="2000" b="1" dirty="0">
                          <a:solidFill>
                            <a:schemeClr val="tx1"/>
                          </a:solidFill>
                          <a:latin typeface="Arial"/>
                          <a:cs typeface="Arial"/>
                        </a:rPr>
                        <a:t>)</a:t>
                      </a:r>
                      <a:endParaRPr sz="2000" dirty="0">
                        <a:solidFill>
                          <a:schemeClr val="tx1"/>
                        </a:solidFill>
                        <a:latin typeface="Arial"/>
                        <a:cs typeface="Arial"/>
                      </a:endParaRPr>
                    </a:p>
                  </a:txBody>
                  <a:tcPr marL="118872" marR="118872" marT="118872" marB="118872">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70B2"/>
                    </a:solidFill>
                  </a:tcPr>
                </a:tc>
                <a:tc>
                  <a:txBody>
                    <a:bodyPr/>
                    <a:lstStyle/>
                    <a:p>
                      <a:pPr marL="586105" algn="l">
                        <a:lnSpc>
                          <a:spcPct val="100000"/>
                        </a:lnSpc>
                      </a:pPr>
                      <a:r>
                        <a:rPr sz="2000" b="1" dirty="0">
                          <a:solidFill>
                            <a:schemeClr val="tx1"/>
                          </a:solidFill>
                          <a:latin typeface="Arial"/>
                          <a:cs typeface="Arial"/>
                        </a:rPr>
                        <a:t>R</a:t>
                      </a:r>
                      <a:r>
                        <a:rPr sz="2000" b="1" spc="-10" dirty="0">
                          <a:solidFill>
                            <a:schemeClr val="tx1"/>
                          </a:solidFill>
                          <a:latin typeface="Arial"/>
                          <a:cs typeface="Arial"/>
                        </a:rPr>
                        <a:t>e</a:t>
                      </a:r>
                      <a:r>
                        <a:rPr sz="2000" b="1" dirty="0">
                          <a:solidFill>
                            <a:schemeClr val="tx1"/>
                          </a:solidFill>
                          <a:latin typeface="Arial"/>
                          <a:cs typeface="Arial"/>
                        </a:rPr>
                        <a:t>pe</a:t>
                      </a:r>
                      <a:r>
                        <a:rPr sz="2000" b="1" spc="-10" dirty="0">
                          <a:solidFill>
                            <a:schemeClr val="tx1"/>
                          </a:solidFill>
                          <a:latin typeface="Arial"/>
                          <a:cs typeface="Arial"/>
                        </a:rPr>
                        <a:t>a</a:t>
                      </a:r>
                      <a:r>
                        <a:rPr sz="2000" b="1" dirty="0">
                          <a:solidFill>
                            <a:schemeClr val="tx1"/>
                          </a:solidFill>
                          <a:latin typeface="Arial"/>
                          <a:cs typeface="Arial"/>
                        </a:rPr>
                        <a:t>t</a:t>
                      </a:r>
                      <a:r>
                        <a:rPr sz="2000" b="1" spc="15" dirty="0">
                          <a:solidFill>
                            <a:schemeClr val="tx1"/>
                          </a:solidFill>
                          <a:latin typeface="Arial"/>
                          <a:cs typeface="Arial"/>
                        </a:rPr>
                        <a:t> </a:t>
                      </a:r>
                      <a:r>
                        <a:rPr sz="2000" b="1" dirty="0">
                          <a:solidFill>
                            <a:schemeClr val="tx1"/>
                          </a:solidFill>
                          <a:latin typeface="Arial"/>
                          <a:cs typeface="Arial"/>
                        </a:rPr>
                        <a:t>(</a:t>
                      </a:r>
                      <a:r>
                        <a:rPr sz="2000" b="1" spc="5" dirty="0">
                          <a:solidFill>
                            <a:schemeClr val="tx1"/>
                          </a:solidFill>
                          <a:latin typeface="Arial"/>
                          <a:cs typeface="Arial"/>
                        </a:rPr>
                        <a:t>M</a:t>
                      </a:r>
                      <a:r>
                        <a:rPr sz="2000" b="1" dirty="0">
                          <a:solidFill>
                            <a:schemeClr val="tx1"/>
                          </a:solidFill>
                          <a:latin typeface="Arial"/>
                          <a:cs typeface="Arial"/>
                        </a:rPr>
                        <a:t>aturit</a:t>
                      </a:r>
                      <a:r>
                        <a:rPr sz="2000" b="1" spc="-25" dirty="0">
                          <a:solidFill>
                            <a:schemeClr val="tx1"/>
                          </a:solidFill>
                          <a:latin typeface="Arial"/>
                          <a:cs typeface="Arial"/>
                        </a:rPr>
                        <a:t>y</a:t>
                      </a:r>
                      <a:r>
                        <a:rPr sz="2000" b="1" dirty="0">
                          <a:solidFill>
                            <a:schemeClr val="tx1"/>
                          </a:solidFill>
                          <a:latin typeface="Arial"/>
                          <a:cs typeface="Arial"/>
                        </a:rPr>
                        <a:t>)</a:t>
                      </a:r>
                      <a:endParaRPr sz="2000" dirty="0">
                        <a:solidFill>
                          <a:schemeClr val="tx1"/>
                        </a:solidFill>
                        <a:latin typeface="Arial"/>
                        <a:cs typeface="Arial"/>
                      </a:endParaRPr>
                    </a:p>
                  </a:txBody>
                  <a:tcPr marL="118872" marR="118872" marT="118872" marB="118872">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70B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8131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3" presetClass="emph" presetSubtype="0" repeatCount="4000" fill="remove" nodeType="afterEffect">
                                  <p:stCondLst>
                                    <p:cond delay="0"/>
                                  </p:stCondLst>
                                  <p:childTnLst>
                                    <p:animClr clrSpc="rgb" dir="cw">
                                      <p:cBhvr override="childStyle">
                                        <p:cTn id="6" dur="5" accel="50000" autoRev="1" fill="hold" tmFilter="0, 0; .33333, 1; 1, 1">
                                          <p:stCondLst>
                                            <p:cond delay="0"/>
                                          </p:stCondLst>
                                        </p:cTn>
                                        <p:tgtEl>
                                          <p:spTgt spid="6"/>
                                        </p:tgtEl>
                                        <p:attrNameLst>
                                          <p:attrName>style.color</p:attrName>
                                        </p:attrNameLst>
                                      </p:cBhvr>
                                      <p:to>
                                        <a:schemeClr val="accent2"/>
                                      </p:to>
                                    </p:animClr>
                                    <p:animClr clrSpc="rgb" dir="cw">
                                      <p:cBhvr>
                                        <p:cTn id="7" dur="5" accel="50000" autoRev="1" fill="hold" tmFilter="0, 0; .33333, 1; 1, 1">
                                          <p:stCondLst>
                                            <p:cond delay="0"/>
                                          </p:stCondLst>
                                        </p:cTn>
                                        <p:tgtEl>
                                          <p:spTgt spid="6"/>
                                        </p:tgtEl>
                                        <p:attrNameLst>
                                          <p:attrName>fillcolor</p:attrName>
                                        </p:attrNameLst>
                                      </p:cBhvr>
                                      <p:to>
                                        <a:schemeClr val="accent2"/>
                                      </p:to>
                                    </p:animClr>
                                    <p:set>
                                      <p:cBhvr>
                                        <p:cTn id="8" dur="10" fill="hold"/>
                                        <p:tgtEl>
                                          <p:spTgt spid="6"/>
                                        </p:tgtEl>
                                        <p:attrNameLst>
                                          <p:attrName>fill.type</p:attrName>
                                        </p:attrNameLst>
                                      </p:cBhvr>
                                      <p:to>
                                        <p:strVal val="solid"/>
                                      </p:to>
                                    </p:set>
                                    <p:set>
                                      <p:cBhvr>
                                        <p:cTn id="9" dur="10" fill="hold"/>
                                        <p:tgtEl>
                                          <p:spTgt spid="6"/>
                                        </p:tgtEl>
                                        <p:attrNameLst>
                                          <p:attrName>fill.on</p:attrName>
                                        </p:attrNameLst>
                                      </p:cBhvr>
                                      <p:to>
                                        <p:strVal val="true"/>
                                      </p:to>
                                    </p:set>
                                    <p:animScale>
                                      <p:cBhvr>
                                        <p:cTn id="10" dur="5" accel="50000" autoRev="1" fill="hold" tmFilter="0, 0; .33333, 1; 1, 1">
                                          <p:stCondLst>
                                            <p:cond delay="0"/>
                                          </p:stCondLst>
                                        </p:cTn>
                                        <p:tgtEl>
                                          <p:spTgt spid="6"/>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Placeholder 10"/>
          <p:cNvSpPr>
            <a:spLocks noGrp="1"/>
          </p:cNvSpPr>
          <p:nvPr>
            <p:ph idx="1"/>
          </p:nvPr>
        </p:nvSpPr>
        <p:spPr>
          <a:xfrm>
            <a:off x="1394831" y="2057400"/>
            <a:ext cx="8305800" cy="2895600"/>
          </a:xfrm>
          <a:prstGeom prst="rect">
            <a:avLst/>
          </a:prstGeom>
        </p:spPr>
        <p:txBody>
          <a:bodyPr/>
          <a:lstStyle/>
          <a:p>
            <a:pPr lvl="1">
              <a:buClrTx/>
              <a:buFont typeface="Arial" panose="020B0604020202020204" pitchFamily="34" charset="0"/>
              <a:buChar char="•"/>
            </a:pPr>
            <a:r>
              <a:rPr lang="en-US" altLang="en-US" dirty="0">
                <a:solidFill>
                  <a:srgbClr val="333333"/>
                </a:solidFill>
              </a:rPr>
              <a:t>Identifying and mitigating risks,</a:t>
            </a:r>
          </a:p>
          <a:p>
            <a:pPr lvl="1">
              <a:buClrTx/>
              <a:buFont typeface="Arial" panose="020B0604020202020204" pitchFamily="34" charset="0"/>
              <a:buChar char="•"/>
            </a:pPr>
            <a:r>
              <a:rPr lang="en-US" altLang="en-US" dirty="0">
                <a:solidFill>
                  <a:srgbClr val="333333"/>
                </a:solidFill>
              </a:rPr>
              <a:t>Planning for and managing vulnerabilities and incidents,</a:t>
            </a:r>
          </a:p>
          <a:p>
            <a:pPr lvl="1">
              <a:buClrTx/>
              <a:buFont typeface="Arial" panose="020B0604020202020204" pitchFamily="34" charset="0"/>
              <a:buChar char="•"/>
            </a:pPr>
            <a:r>
              <a:rPr lang="en-US" altLang="en-US" dirty="0">
                <a:solidFill>
                  <a:srgbClr val="333333"/>
                </a:solidFill>
              </a:rPr>
              <a:t>Performing service-continuity processes and planning,</a:t>
            </a:r>
          </a:p>
          <a:p>
            <a:pPr lvl="1">
              <a:buClrTx/>
              <a:buFont typeface="Arial" panose="020B0604020202020204" pitchFamily="34" charset="0"/>
              <a:buChar char="•"/>
            </a:pPr>
            <a:r>
              <a:rPr lang="en-US" altLang="en-US" dirty="0">
                <a:solidFill>
                  <a:srgbClr val="333333"/>
                </a:solidFill>
              </a:rPr>
              <a:t>Managing IT operations,</a:t>
            </a:r>
          </a:p>
          <a:p>
            <a:pPr lvl="1">
              <a:buClrTx/>
              <a:buFont typeface="Arial" panose="020B0604020202020204" pitchFamily="34" charset="0"/>
              <a:buChar char="•"/>
            </a:pPr>
            <a:r>
              <a:rPr lang="en-US" altLang="en-US" dirty="0">
                <a:solidFill>
                  <a:srgbClr val="333333"/>
                </a:solidFill>
              </a:rPr>
              <a:t>Managing, training, &amp; deploying people,</a:t>
            </a:r>
          </a:p>
          <a:p>
            <a:pPr lvl="1">
              <a:buClrTx/>
              <a:buFont typeface="Arial" panose="020B0604020202020204" pitchFamily="34" charset="0"/>
              <a:buChar char="•"/>
            </a:pPr>
            <a:r>
              <a:rPr lang="en-US" altLang="en-US" dirty="0">
                <a:solidFill>
                  <a:srgbClr val="333333"/>
                </a:solidFill>
              </a:rPr>
              <a:t>Protecting and securing important assets, and</a:t>
            </a:r>
          </a:p>
          <a:p>
            <a:pPr lvl="1">
              <a:buClrTx/>
              <a:buFont typeface="Arial" panose="020B0604020202020204" pitchFamily="34" charset="0"/>
              <a:buChar char="•"/>
            </a:pPr>
            <a:r>
              <a:rPr lang="en-US" altLang="en-US" dirty="0">
                <a:solidFill>
                  <a:srgbClr val="333333"/>
                </a:solidFill>
              </a:rPr>
              <a:t>Working with external partners.</a:t>
            </a:r>
          </a:p>
        </p:txBody>
      </p:sp>
      <p:sp>
        <p:nvSpPr>
          <p:cNvPr id="26626" name="Title 1"/>
          <p:cNvSpPr>
            <a:spLocks noGrp="1"/>
          </p:cNvSpPr>
          <p:nvPr>
            <p:ph type="ctrTitle"/>
          </p:nvPr>
        </p:nvSpPr>
        <p:spPr/>
        <p:txBody>
          <a:bodyPr/>
          <a:lstStyle/>
          <a:p>
            <a:r>
              <a:rPr lang="en-US" altLang="en-US" sz="4000" dirty="0"/>
              <a:t>Operational Resilience in Practice</a:t>
            </a:r>
          </a:p>
        </p:txBody>
      </p:sp>
      <p:sp>
        <p:nvSpPr>
          <p:cNvPr id="6" name="Text Placeholder 4"/>
          <p:cNvSpPr>
            <a:spLocks noGrp="1"/>
          </p:cNvSpPr>
          <p:nvPr>
            <p:ph sz="half" idx="4294967295"/>
          </p:nvPr>
        </p:nvSpPr>
        <p:spPr bwMode="auto">
          <a:xfrm>
            <a:off x="838199" y="1371600"/>
            <a:ext cx="8862431" cy="685800"/>
          </a:xfrm>
          <a:prstGeom prst="homePlate">
            <a:avLst>
              <a:gd name="adj" fmla="val 0"/>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182880" tIns="182880" rIns="182880" bIns="182880" numCol="1" rtlCol="0" anchor="t" anchorCtr="0" compatLnSpc="1">
            <a:prstTxWarp prst="textNoShape">
              <a:avLst/>
            </a:prstTxWarp>
          </a:bodyPr>
          <a:lstStyle/>
          <a:p>
            <a:pPr marL="0" lvl="1" indent="0">
              <a:buClr>
                <a:schemeClr val="accent2"/>
              </a:buClr>
              <a:buNone/>
              <a:defRPr/>
            </a:pPr>
            <a:r>
              <a:rPr lang="en-US" sz="2400" b="1" dirty="0">
                <a:solidFill>
                  <a:srgbClr val="000000"/>
                </a:solidFill>
                <a:latin typeface="Arial" pitchFamily="34" charset="0"/>
                <a:ea typeface="Arial Unicode MS"/>
                <a:cs typeface="Arial" pitchFamily="34" charset="0"/>
              </a:rPr>
              <a:t>Operational resilience emerges from what we do, such as: </a:t>
            </a:r>
          </a:p>
        </p:txBody>
      </p:sp>
      <p:pic>
        <p:nvPicPr>
          <p:cNvPr id="2" name="Picture 1">
            <a:extLst>
              <a:ext uri="{FF2B5EF4-FFF2-40B4-BE49-F238E27FC236}">
                <a16:creationId xmlns:a16="http://schemas.microsoft.com/office/drawing/2014/main" id="{6DA3A7FD-08CC-4EEF-BDED-C76D189B17A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0359" t="9855" r="13514" b="24443"/>
          <a:stretch/>
        </p:blipFill>
        <p:spPr>
          <a:xfrm>
            <a:off x="8001000" y="4038600"/>
            <a:ext cx="3399263" cy="1676400"/>
          </a:xfrm>
          <a:prstGeom prst="rect">
            <a:avLst/>
          </a:prstGeom>
        </p:spPr>
      </p:pic>
    </p:spTree>
    <p:extLst>
      <p:ext uri="{BB962C8B-B14F-4D97-AF65-F5344CB8AC3E}">
        <p14:creationId xmlns:p14="http://schemas.microsoft.com/office/powerpoint/2010/main" val="2441151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143000" y="1295400"/>
            <a:ext cx="9753600" cy="4648200"/>
          </a:xfrm>
        </p:spPr>
        <p:txBody>
          <a:bodyPr/>
          <a:lstStyle/>
          <a:p>
            <a:pPr marL="0" indent="0">
              <a:buNone/>
            </a:pPr>
            <a:r>
              <a:rPr lang="en-US" sz="2400" b="1" dirty="0">
                <a:solidFill>
                  <a:srgbClr val="000000"/>
                </a:solidFill>
              </a:rPr>
              <a:t>Essential Practice 1: Drive Strategy, Investment, and Culture </a:t>
            </a:r>
          </a:p>
          <a:p>
            <a:r>
              <a:rPr lang="en-US" sz="2000" b="1" dirty="0">
                <a:solidFill>
                  <a:srgbClr val="000000"/>
                </a:solidFill>
              </a:rPr>
              <a:t>Cyber should be approached as a business risk. </a:t>
            </a:r>
            <a:r>
              <a:rPr lang="en-US" sz="2000" b="1" dirty="0">
                <a:solidFill>
                  <a:srgbClr val="FF0000"/>
                </a:solidFill>
              </a:rPr>
              <a:t>(NOT JUST AN IT PROBLEM) </a:t>
            </a:r>
          </a:p>
          <a:p>
            <a:r>
              <a:rPr lang="en-US" sz="2000" dirty="0">
                <a:solidFill>
                  <a:srgbClr val="000000"/>
                </a:solidFill>
              </a:rPr>
              <a:t>Look into your organizations’ operations to learn how much you are dependent on IT.  </a:t>
            </a:r>
            <a:r>
              <a:rPr lang="en-US" sz="2000" b="1" dirty="0">
                <a:solidFill>
                  <a:srgbClr val="FF0000"/>
                </a:solidFill>
              </a:rPr>
              <a:t>(IT is woven throughout organizations)</a:t>
            </a:r>
          </a:p>
          <a:p>
            <a:r>
              <a:rPr lang="en-US" sz="2000" dirty="0">
                <a:solidFill>
                  <a:srgbClr val="000000"/>
                </a:solidFill>
              </a:rPr>
              <a:t>Lead investment into basic cybersecurity. </a:t>
            </a:r>
          </a:p>
          <a:p>
            <a:r>
              <a:rPr lang="en-US" sz="2000" dirty="0">
                <a:solidFill>
                  <a:srgbClr val="000000"/>
                </a:solidFill>
              </a:rPr>
              <a:t>Leverage sector partners and government agencies to build a network of trusted relationships to better collaborate and quickly access cyber threat information. </a:t>
            </a:r>
          </a:p>
          <a:p>
            <a:pPr marL="0" indent="0">
              <a:buNone/>
            </a:pPr>
            <a:endParaRPr lang="en-US" sz="1800" b="1" i="1" dirty="0">
              <a:solidFill>
                <a:schemeClr val="accent2"/>
              </a:solidFill>
            </a:endParaRPr>
          </a:p>
          <a:p>
            <a:pPr marL="0" indent="0">
              <a:buNone/>
            </a:pPr>
            <a:endParaRPr lang="en-US" sz="1800" b="1" i="1" dirty="0">
              <a:solidFill>
                <a:schemeClr val="accent2"/>
              </a:solidFill>
            </a:endParaRPr>
          </a:p>
          <a:p>
            <a:pPr marL="0" indent="0">
              <a:buNone/>
            </a:pPr>
            <a:endParaRPr lang="en-US" sz="1800" b="1" i="1" dirty="0">
              <a:solidFill>
                <a:schemeClr val="accent2"/>
              </a:solidFill>
            </a:endParaRPr>
          </a:p>
          <a:p>
            <a:pPr marL="0" indent="0">
              <a:buNone/>
            </a:pPr>
            <a:r>
              <a:rPr lang="en-US" sz="1800" b="1" i="1" dirty="0">
                <a:solidFill>
                  <a:schemeClr val="accent2"/>
                </a:solidFill>
              </a:rPr>
              <a:t>                                      https://www.cisa.gov/cyber-essentials</a:t>
            </a:r>
          </a:p>
          <a:p>
            <a:pPr marL="0" indent="0">
              <a:buNone/>
            </a:pPr>
            <a:endParaRPr lang="en-US" sz="1600" dirty="0"/>
          </a:p>
          <a:p>
            <a:pPr marL="0" indent="0">
              <a:buNone/>
            </a:pPr>
            <a:endParaRPr lang="en-US" sz="1600" dirty="0"/>
          </a:p>
          <a:p>
            <a:pPr marL="0" indent="0">
              <a:buNone/>
            </a:pPr>
            <a:r>
              <a:rPr lang="en-US" sz="1600" dirty="0"/>
              <a:t> </a:t>
            </a:r>
          </a:p>
          <a:p>
            <a:endParaRPr lang="en-US" dirty="0"/>
          </a:p>
          <a:p>
            <a:pPr marL="457189" indent="-457189">
              <a:buClr>
                <a:srgbClr val="333333"/>
              </a:buClr>
              <a:buFont typeface="+mj-lt"/>
              <a:buAutoNum type="arabicPeriod"/>
            </a:pPr>
            <a:endParaRPr lang="en-US" sz="1600" b="1" dirty="0">
              <a:solidFill>
                <a:srgbClr val="FF0000"/>
              </a:solidFill>
            </a:endParaRPr>
          </a:p>
        </p:txBody>
      </p:sp>
      <p:sp>
        <p:nvSpPr>
          <p:cNvPr id="81922" name="Title 1"/>
          <p:cNvSpPr>
            <a:spLocks noGrp="1"/>
          </p:cNvSpPr>
          <p:nvPr>
            <p:ph type="title"/>
          </p:nvPr>
        </p:nvSpPr>
        <p:spPr/>
        <p:txBody>
          <a:bodyPr/>
          <a:lstStyle/>
          <a:p>
            <a:r>
              <a:rPr lang="en-US" altLang="en-US" sz="4000" dirty="0"/>
              <a:t>CISA Cyber Essentials (1 of 6)</a:t>
            </a:r>
          </a:p>
        </p:txBody>
      </p:sp>
    </p:spTree>
    <p:extLst>
      <p:ext uri="{BB962C8B-B14F-4D97-AF65-F5344CB8AC3E}">
        <p14:creationId xmlns:p14="http://schemas.microsoft.com/office/powerpoint/2010/main" val="1372598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219200" y="1295400"/>
            <a:ext cx="10058400" cy="4648200"/>
          </a:xfrm>
        </p:spPr>
        <p:txBody>
          <a:bodyPr/>
          <a:lstStyle/>
          <a:p>
            <a:pPr marL="0" indent="0">
              <a:buNone/>
            </a:pPr>
            <a:r>
              <a:rPr lang="en-US" sz="2400" b="1" dirty="0">
                <a:solidFill>
                  <a:srgbClr val="000000"/>
                </a:solidFill>
              </a:rPr>
              <a:t>Essential Practice 2: Develop Security Awareness and Vigilance</a:t>
            </a:r>
          </a:p>
          <a:p>
            <a:r>
              <a:rPr lang="en-US" sz="2000" dirty="0">
                <a:solidFill>
                  <a:srgbClr val="000000"/>
                </a:solidFill>
              </a:rPr>
              <a:t>Learn what training resources are available through professional associations, academic institutions, private sector and government sources. </a:t>
            </a:r>
          </a:p>
          <a:p>
            <a:r>
              <a:rPr lang="en-US" sz="2000" dirty="0">
                <a:solidFill>
                  <a:srgbClr val="000000"/>
                </a:solidFill>
              </a:rPr>
              <a:t>Develop a </a:t>
            </a:r>
            <a:r>
              <a:rPr lang="en-US" sz="2000" b="1" dirty="0">
                <a:solidFill>
                  <a:srgbClr val="000000"/>
                </a:solidFill>
              </a:rPr>
              <a:t>culture of awareness </a:t>
            </a:r>
            <a:r>
              <a:rPr lang="en-US" sz="2000" dirty="0">
                <a:solidFill>
                  <a:srgbClr val="000000"/>
                </a:solidFill>
              </a:rPr>
              <a:t>to encourage employees to make better choices online. </a:t>
            </a:r>
          </a:p>
          <a:p>
            <a:r>
              <a:rPr lang="en-US" sz="2000" dirty="0">
                <a:solidFill>
                  <a:srgbClr val="000000"/>
                </a:solidFill>
              </a:rPr>
              <a:t>Always uphold cybersecurity policies and continuously look for ways to reinforce these policies. </a:t>
            </a:r>
          </a:p>
          <a:p>
            <a:r>
              <a:rPr lang="en-US" sz="2000" dirty="0">
                <a:solidFill>
                  <a:srgbClr val="000000"/>
                </a:solidFill>
              </a:rPr>
              <a:t>Take advantage of available training resources to educate employees on recognizing and responding to cyber threats. </a:t>
            </a:r>
          </a:p>
          <a:p>
            <a:endParaRPr lang="en-US" dirty="0"/>
          </a:p>
          <a:p>
            <a:pPr marL="0" indent="0">
              <a:buNone/>
            </a:pPr>
            <a:r>
              <a:rPr lang="en-US" sz="1800" b="1" i="1" dirty="0">
                <a:solidFill>
                  <a:schemeClr val="accent2"/>
                </a:solidFill>
              </a:rPr>
              <a:t>                                        https://www.cisa.gov/cyber-essentials</a:t>
            </a:r>
          </a:p>
          <a:p>
            <a:pPr marL="0" indent="0">
              <a:buNone/>
            </a:pPr>
            <a:endParaRPr lang="en-US" sz="1600" dirty="0"/>
          </a:p>
          <a:p>
            <a:endParaRPr lang="en-US" sz="1600" dirty="0"/>
          </a:p>
          <a:p>
            <a:pPr marL="0" indent="0">
              <a:buNone/>
            </a:pPr>
            <a:r>
              <a:rPr lang="en-US" sz="1600" dirty="0"/>
              <a:t> </a:t>
            </a:r>
          </a:p>
          <a:p>
            <a:endParaRPr lang="en-US" dirty="0"/>
          </a:p>
          <a:p>
            <a:pPr marL="457189" indent="-457189">
              <a:buClr>
                <a:srgbClr val="333333"/>
              </a:buClr>
              <a:buFont typeface="+mj-lt"/>
              <a:buAutoNum type="arabicPeriod"/>
            </a:pPr>
            <a:endParaRPr lang="en-US" sz="1600" b="1" dirty="0">
              <a:solidFill>
                <a:srgbClr val="FF0000"/>
              </a:solidFill>
            </a:endParaRPr>
          </a:p>
        </p:txBody>
      </p:sp>
      <p:sp>
        <p:nvSpPr>
          <p:cNvPr id="81922" name="Title 1"/>
          <p:cNvSpPr>
            <a:spLocks noGrp="1"/>
          </p:cNvSpPr>
          <p:nvPr>
            <p:ph type="title"/>
          </p:nvPr>
        </p:nvSpPr>
        <p:spPr/>
        <p:txBody>
          <a:bodyPr/>
          <a:lstStyle/>
          <a:p>
            <a:r>
              <a:rPr lang="en-US" altLang="en-US" sz="4000" dirty="0"/>
              <a:t>CISA Cyber Essentials (2 of 6)</a:t>
            </a:r>
          </a:p>
        </p:txBody>
      </p:sp>
    </p:spTree>
    <p:extLst>
      <p:ext uri="{BB962C8B-B14F-4D97-AF65-F5344CB8AC3E}">
        <p14:creationId xmlns:p14="http://schemas.microsoft.com/office/powerpoint/2010/main" val="1637418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87E6-C00B-524A-A1EC-EE844C415DF6}"/>
              </a:ext>
            </a:extLst>
          </p:cNvPr>
          <p:cNvSpPr>
            <a:spLocks noGrp="1"/>
          </p:cNvSpPr>
          <p:nvPr>
            <p:ph type="title"/>
          </p:nvPr>
        </p:nvSpPr>
        <p:spPr>
          <a:xfrm>
            <a:off x="0" y="914400"/>
            <a:ext cx="12192000" cy="4495800"/>
          </a:xfrm>
        </p:spPr>
        <p:txBody>
          <a:bodyPr/>
          <a:lstStyle/>
          <a:p>
            <a:pPr>
              <a:defRPr/>
            </a:pPr>
            <a:r>
              <a:rPr lang="en-US" dirty="0"/>
              <a:t>MSU Cyber Symposium</a:t>
            </a:r>
            <a:br>
              <a:rPr lang="en-US" dirty="0"/>
            </a:br>
            <a:endParaRPr lang="en-US" dirty="0"/>
          </a:p>
        </p:txBody>
      </p:sp>
      <p:sp>
        <p:nvSpPr>
          <p:cNvPr id="11277" name="Slide Number Placeholder 3">
            <a:extLst>
              <a:ext uri="{FF2B5EF4-FFF2-40B4-BE49-F238E27FC236}">
                <a16:creationId xmlns:a16="http://schemas.microsoft.com/office/drawing/2014/main" id="{39DCD9E6-5009-B84F-A4D2-FA686AFB7FC5}"/>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0E78C1F-4E09-8E45-AA77-2D5EF4338DD0}" type="slidenum">
              <a:rPr lang="en-US" altLang="en-US" sz="1200" smtClean="0">
                <a:solidFill>
                  <a:srgbClr val="5A5B5D"/>
                </a:solidFill>
              </a:rPr>
              <a:pPr/>
              <a:t>2</a:t>
            </a:fld>
            <a:endParaRPr lang="en-US" altLang="en-US" sz="1200">
              <a:solidFill>
                <a:srgbClr val="5A5B5D"/>
              </a:solidFill>
            </a:endParaRPr>
          </a:p>
        </p:txBody>
      </p:sp>
      <p:sp>
        <p:nvSpPr>
          <p:cNvPr id="15" name="Text Placeholder 4">
            <a:extLst>
              <a:ext uri="{FF2B5EF4-FFF2-40B4-BE49-F238E27FC236}">
                <a16:creationId xmlns:a16="http://schemas.microsoft.com/office/drawing/2014/main" id="{D31A8363-9EF4-4432-A3B0-37929A8171E7}"/>
              </a:ext>
            </a:extLst>
          </p:cNvPr>
          <p:cNvSpPr txBox="1">
            <a:spLocks/>
          </p:cNvSpPr>
          <p:nvPr/>
        </p:nvSpPr>
        <p:spPr>
          <a:xfrm>
            <a:off x="457200" y="3644900"/>
            <a:ext cx="7162800" cy="1231900"/>
          </a:xfrm>
          <a:prstGeom prst="rect">
            <a:avLst/>
          </a:prstGeom>
        </p:spPr>
        <p:txBody>
          <a:bodyPr>
            <a:normAutofit/>
          </a:bodyPr>
          <a:lst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a:lstStyle>
          <a:p>
            <a:pPr marL="0" indent="0">
              <a:spcBef>
                <a:spcPts val="0"/>
              </a:spcBef>
              <a:buNone/>
            </a:pPr>
            <a:r>
              <a:rPr lang="en-US" sz="1800" b="1" kern="0" dirty="0">
                <a:solidFill>
                  <a:schemeClr val="tx1"/>
                </a:solidFill>
              </a:rPr>
              <a:t>William “Greg</a:t>
            </a:r>
            <a:r>
              <a:rPr lang="en-US" sz="1800" b="1" kern="0">
                <a:solidFill>
                  <a:schemeClr val="tx1"/>
                </a:solidFill>
              </a:rPr>
              <a:t>” Mallette, CISSP</a:t>
            </a:r>
            <a:endParaRPr lang="en-US" sz="1800" b="1" kern="0" dirty="0">
              <a:solidFill>
                <a:schemeClr val="tx1"/>
              </a:solidFill>
            </a:endParaRPr>
          </a:p>
          <a:p>
            <a:pPr marL="0" indent="0">
              <a:spcBef>
                <a:spcPts val="0"/>
              </a:spcBef>
              <a:buNone/>
            </a:pPr>
            <a:r>
              <a:rPr lang="en-US" sz="1800" b="1" kern="0" dirty="0">
                <a:solidFill>
                  <a:schemeClr val="tx1"/>
                </a:solidFill>
              </a:rPr>
              <a:t>Mississippi Cybersecurity State Coordinator/Advisor, Region 4</a:t>
            </a:r>
          </a:p>
          <a:p>
            <a:pPr marL="0" indent="0">
              <a:spcBef>
                <a:spcPts val="0"/>
              </a:spcBef>
              <a:buNone/>
            </a:pPr>
            <a:r>
              <a:rPr lang="en-US" sz="1600" kern="0" dirty="0">
                <a:solidFill>
                  <a:schemeClr val="tx1"/>
                </a:solidFill>
              </a:rPr>
              <a:t>Cybersecurity Advisor Program</a:t>
            </a:r>
          </a:p>
          <a:p>
            <a:pPr marL="0" indent="0">
              <a:spcBef>
                <a:spcPts val="0"/>
              </a:spcBef>
              <a:buNone/>
            </a:pPr>
            <a:r>
              <a:rPr lang="en-US" sz="1600" kern="0" dirty="0">
                <a:solidFill>
                  <a:schemeClr val="tx1"/>
                </a:solidFill>
              </a:rPr>
              <a:t>Cybersecurity and Infrastructure Security Agency</a:t>
            </a:r>
          </a:p>
        </p:txBody>
      </p:sp>
    </p:spTree>
    <p:extLst>
      <p:ext uri="{BB962C8B-B14F-4D97-AF65-F5344CB8AC3E}">
        <p14:creationId xmlns:p14="http://schemas.microsoft.com/office/powerpoint/2010/main" val="3431117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447800" y="1295400"/>
            <a:ext cx="9677400" cy="4648200"/>
          </a:xfrm>
        </p:spPr>
        <p:txBody>
          <a:bodyPr/>
          <a:lstStyle/>
          <a:p>
            <a:pPr marL="0" indent="0">
              <a:buNone/>
            </a:pPr>
            <a:r>
              <a:rPr lang="en-US" sz="2000" dirty="0"/>
              <a:t> </a:t>
            </a:r>
            <a:r>
              <a:rPr lang="en-US" sz="2400" b="1" dirty="0">
                <a:solidFill>
                  <a:srgbClr val="000000"/>
                </a:solidFill>
              </a:rPr>
              <a:t>Essential Practice 3: Protect Critical Assets and Applications </a:t>
            </a:r>
          </a:p>
          <a:p>
            <a:r>
              <a:rPr lang="en-US" dirty="0">
                <a:solidFill>
                  <a:srgbClr val="000000"/>
                </a:solidFill>
              </a:rPr>
              <a:t> </a:t>
            </a:r>
            <a:r>
              <a:rPr lang="en-US" sz="2000" dirty="0">
                <a:solidFill>
                  <a:srgbClr val="000000"/>
                </a:solidFill>
              </a:rPr>
              <a:t>Understand what is on your network to </a:t>
            </a:r>
            <a:r>
              <a:rPr lang="en-US" sz="2000" b="1" dirty="0">
                <a:solidFill>
                  <a:srgbClr val="000000"/>
                </a:solidFill>
              </a:rPr>
              <a:t>create an inventory</a:t>
            </a:r>
            <a:r>
              <a:rPr lang="en-US" sz="2000" dirty="0">
                <a:solidFill>
                  <a:srgbClr val="000000"/>
                </a:solidFill>
              </a:rPr>
              <a:t> of all your hardware and software assets. </a:t>
            </a:r>
          </a:p>
          <a:p>
            <a:r>
              <a:rPr lang="en-US" sz="2000" b="1" dirty="0">
                <a:solidFill>
                  <a:srgbClr val="000000"/>
                </a:solidFill>
              </a:rPr>
              <a:t>Safeguard your network </a:t>
            </a:r>
            <a:r>
              <a:rPr lang="en-US" sz="2000" dirty="0">
                <a:solidFill>
                  <a:srgbClr val="000000"/>
                </a:solidFill>
              </a:rPr>
              <a:t>by removing unsupported or unauthorized hardware and software from systems. </a:t>
            </a:r>
          </a:p>
          <a:p>
            <a:r>
              <a:rPr lang="en-US" sz="2000" dirty="0">
                <a:solidFill>
                  <a:srgbClr val="000000"/>
                </a:solidFill>
              </a:rPr>
              <a:t>Implement </a:t>
            </a:r>
            <a:r>
              <a:rPr lang="en-US" sz="2000" b="1" dirty="0">
                <a:solidFill>
                  <a:srgbClr val="000000"/>
                </a:solidFill>
              </a:rPr>
              <a:t>secure configurations </a:t>
            </a:r>
            <a:r>
              <a:rPr lang="en-US" sz="2000" dirty="0">
                <a:solidFill>
                  <a:srgbClr val="000000"/>
                </a:solidFill>
              </a:rPr>
              <a:t>for all hardware and software assets. </a:t>
            </a:r>
          </a:p>
          <a:p>
            <a:r>
              <a:rPr lang="en-US" sz="2000" dirty="0">
                <a:solidFill>
                  <a:srgbClr val="000000"/>
                </a:solidFill>
              </a:rPr>
              <a:t>Leverage </a:t>
            </a:r>
            <a:r>
              <a:rPr lang="en-US" sz="2000" b="1" dirty="0">
                <a:solidFill>
                  <a:srgbClr val="000000"/>
                </a:solidFill>
              </a:rPr>
              <a:t>automatic updates </a:t>
            </a:r>
            <a:r>
              <a:rPr lang="en-US" sz="2000" dirty="0">
                <a:solidFill>
                  <a:srgbClr val="000000"/>
                </a:solidFill>
              </a:rPr>
              <a:t>for all operating systems and third-party software. </a:t>
            </a:r>
          </a:p>
          <a:p>
            <a:r>
              <a:rPr lang="en-US" sz="2000" dirty="0">
                <a:solidFill>
                  <a:srgbClr val="000000"/>
                </a:solidFill>
              </a:rPr>
              <a:t> Use </a:t>
            </a:r>
            <a:r>
              <a:rPr lang="en-US" sz="2000" b="1" dirty="0">
                <a:solidFill>
                  <a:srgbClr val="000000"/>
                </a:solidFill>
              </a:rPr>
              <a:t>email and web browser security settings</a:t>
            </a:r>
            <a:r>
              <a:rPr lang="en-US" sz="2000" dirty="0">
                <a:solidFill>
                  <a:srgbClr val="000000"/>
                </a:solidFill>
              </a:rPr>
              <a:t> to protect against spoofed or modified emails, and unsecured webpages. </a:t>
            </a:r>
          </a:p>
          <a:p>
            <a:endParaRPr lang="en-US" dirty="0"/>
          </a:p>
          <a:p>
            <a:pPr marL="0" indent="0">
              <a:buNone/>
            </a:pPr>
            <a:r>
              <a:rPr lang="en-US" sz="1800" b="1" i="1" dirty="0">
                <a:solidFill>
                  <a:schemeClr val="accent2"/>
                </a:solidFill>
              </a:rPr>
              <a:t>                                 https://www.cisa.gov/cyber-essentials</a:t>
            </a:r>
          </a:p>
          <a:p>
            <a:pPr marL="0" indent="0">
              <a:buNone/>
            </a:pPr>
            <a:endParaRPr lang="en-US" sz="1800" dirty="0"/>
          </a:p>
          <a:p>
            <a:endParaRPr lang="en-US" sz="1800" dirty="0"/>
          </a:p>
          <a:p>
            <a:r>
              <a:rPr lang="en-US" sz="1800" dirty="0"/>
              <a:t> </a:t>
            </a:r>
          </a:p>
          <a:p>
            <a:endParaRPr lang="en-US" dirty="0"/>
          </a:p>
          <a:p>
            <a:pPr marL="0" indent="0">
              <a:buNone/>
            </a:pPr>
            <a:endParaRPr lang="en-US" sz="1600" dirty="0"/>
          </a:p>
          <a:p>
            <a:endParaRPr lang="en-US" sz="1600" dirty="0"/>
          </a:p>
          <a:p>
            <a:pPr marL="0" indent="0">
              <a:buNone/>
            </a:pPr>
            <a:r>
              <a:rPr lang="en-US" sz="1600" dirty="0"/>
              <a:t> </a:t>
            </a:r>
          </a:p>
          <a:p>
            <a:endParaRPr lang="en-US" dirty="0"/>
          </a:p>
          <a:p>
            <a:pPr marL="457189" indent="-457189">
              <a:buClr>
                <a:srgbClr val="333333"/>
              </a:buClr>
              <a:buFont typeface="+mj-lt"/>
              <a:buAutoNum type="arabicPeriod"/>
            </a:pPr>
            <a:endParaRPr lang="en-US" sz="1600" b="1" dirty="0">
              <a:solidFill>
                <a:srgbClr val="FF0000"/>
              </a:solidFill>
            </a:endParaRPr>
          </a:p>
        </p:txBody>
      </p:sp>
      <p:sp>
        <p:nvSpPr>
          <p:cNvPr id="81922" name="Title 1"/>
          <p:cNvSpPr>
            <a:spLocks noGrp="1"/>
          </p:cNvSpPr>
          <p:nvPr>
            <p:ph type="title"/>
          </p:nvPr>
        </p:nvSpPr>
        <p:spPr/>
        <p:txBody>
          <a:bodyPr/>
          <a:lstStyle/>
          <a:p>
            <a:r>
              <a:rPr lang="en-US" altLang="en-US" sz="4000" dirty="0"/>
              <a:t>CISA Cyber Essentials (3 of 6)</a:t>
            </a:r>
          </a:p>
        </p:txBody>
      </p:sp>
    </p:spTree>
    <p:extLst>
      <p:ext uri="{BB962C8B-B14F-4D97-AF65-F5344CB8AC3E}">
        <p14:creationId xmlns:p14="http://schemas.microsoft.com/office/powerpoint/2010/main" val="2420196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90600" y="1295400"/>
            <a:ext cx="10287000" cy="4953000"/>
          </a:xfrm>
        </p:spPr>
        <p:txBody>
          <a:bodyPr/>
          <a:lstStyle/>
          <a:p>
            <a:pPr marL="0" indent="0">
              <a:buNone/>
            </a:pPr>
            <a:r>
              <a:rPr lang="en-US" sz="2400" b="1" dirty="0">
                <a:solidFill>
                  <a:srgbClr val="000000"/>
                </a:solidFill>
              </a:rPr>
              <a:t>Essential Practice 4: Ensure Only Those Who Belong on Your Network Have Access </a:t>
            </a:r>
          </a:p>
          <a:p>
            <a:r>
              <a:rPr lang="en-US" sz="2000" dirty="0">
                <a:solidFill>
                  <a:srgbClr val="000000"/>
                </a:solidFill>
              </a:rPr>
              <a:t>Identify who is on your network and </a:t>
            </a:r>
            <a:r>
              <a:rPr lang="en-US" sz="2000" b="1" dirty="0">
                <a:solidFill>
                  <a:srgbClr val="000000"/>
                </a:solidFill>
              </a:rPr>
              <a:t>create an inventory </a:t>
            </a:r>
            <a:r>
              <a:rPr lang="en-US" sz="2000" dirty="0">
                <a:solidFill>
                  <a:srgbClr val="000000"/>
                </a:solidFill>
              </a:rPr>
              <a:t>of all your network connections (user accounts, vendors, business partners, etc.). </a:t>
            </a:r>
          </a:p>
          <a:p>
            <a:r>
              <a:rPr lang="en-US" sz="2000" dirty="0">
                <a:solidFill>
                  <a:srgbClr val="000000"/>
                </a:solidFill>
              </a:rPr>
              <a:t>Create a culture focused on access and admin permissions based on </a:t>
            </a:r>
            <a:r>
              <a:rPr lang="en-US" sz="2000" b="1" dirty="0">
                <a:solidFill>
                  <a:srgbClr val="000000"/>
                </a:solidFill>
              </a:rPr>
              <a:t>need-to-know</a:t>
            </a:r>
            <a:r>
              <a:rPr lang="en-US" sz="2000" dirty="0">
                <a:solidFill>
                  <a:srgbClr val="000000"/>
                </a:solidFill>
              </a:rPr>
              <a:t> and </a:t>
            </a:r>
            <a:r>
              <a:rPr lang="en-US" sz="2000" b="1" dirty="0">
                <a:solidFill>
                  <a:srgbClr val="000000"/>
                </a:solidFill>
              </a:rPr>
              <a:t>least privileged</a:t>
            </a:r>
            <a:r>
              <a:rPr lang="en-US" sz="2000" dirty="0">
                <a:solidFill>
                  <a:srgbClr val="000000"/>
                </a:solidFill>
              </a:rPr>
              <a:t>. </a:t>
            </a:r>
          </a:p>
          <a:p>
            <a:r>
              <a:rPr lang="en-US" sz="2000" dirty="0">
                <a:solidFill>
                  <a:srgbClr val="000000"/>
                </a:solidFill>
              </a:rPr>
              <a:t>Foster the development of IT policies and procedures </a:t>
            </a:r>
            <a:r>
              <a:rPr lang="en-US" sz="2000" b="1" dirty="0">
                <a:solidFill>
                  <a:srgbClr val="000000"/>
                </a:solidFill>
              </a:rPr>
              <a:t>addressing changes </a:t>
            </a:r>
            <a:r>
              <a:rPr lang="en-US" sz="2000" dirty="0">
                <a:solidFill>
                  <a:srgbClr val="000000"/>
                </a:solidFill>
              </a:rPr>
              <a:t>in user status (transfers, termination, etc.). </a:t>
            </a:r>
          </a:p>
          <a:p>
            <a:r>
              <a:rPr lang="en-US" sz="2000" dirty="0">
                <a:solidFill>
                  <a:srgbClr val="000000"/>
                </a:solidFill>
              </a:rPr>
              <a:t>Leverage </a:t>
            </a:r>
            <a:r>
              <a:rPr lang="en-US" sz="2000" b="1" dirty="0">
                <a:solidFill>
                  <a:srgbClr val="000000"/>
                </a:solidFill>
              </a:rPr>
              <a:t>multiple forms of authentication </a:t>
            </a:r>
            <a:r>
              <a:rPr lang="en-US" sz="2000" dirty="0">
                <a:solidFill>
                  <a:srgbClr val="000000"/>
                </a:solidFill>
              </a:rPr>
              <a:t>to gain admin privileges and remote access. </a:t>
            </a:r>
          </a:p>
          <a:p>
            <a:r>
              <a:rPr lang="en-US" sz="2000" dirty="0">
                <a:solidFill>
                  <a:srgbClr val="000000"/>
                </a:solidFill>
              </a:rPr>
              <a:t>Enforce the use of </a:t>
            </a:r>
            <a:r>
              <a:rPr lang="en-US" sz="2000" b="1" dirty="0">
                <a:solidFill>
                  <a:srgbClr val="000000"/>
                </a:solidFill>
              </a:rPr>
              <a:t>unique passwords </a:t>
            </a:r>
            <a:r>
              <a:rPr lang="en-US" sz="2000" dirty="0">
                <a:solidFill>
                  <a:srgbClr val="000000"/>
                </a:solidFill>
              </a:rPr>
              <a:t>for all user accounts. </a:t>
            </a:r>
          </a:p>
          <a:p>
            <a:pPr marL="0" indent="0">
              <a:buNone/>
            </a:pPr>
            <a:r>
              <a:rPr lang="en-US" sz="1800" b="1" i="1" dirty="0">
                <a:solidFill>
                  <a:schemeClr val="accent2"/>
                </a:solidFill>
              </a:rPr>
              <a:t>                                     https://www.cisa.gov/cyber-essentials</a:t>
            </a:r>
          </a:p>
          <a:p>
            <a:pPr marL="0" indent="0">
              <a:buNone/>
            </a:pPr>
            <a:endParaRPr lang="en-US" dirty="0"/>
          </a:p>
          <a:p>
            <a:endParaRPr lang="en-US" dirty="0"/>
          </a:p>
          <a:p>
            <a:endParaRPr lang="en-US" sz="1800" dirty="0"/>
          </a:p>
          <a:p>
            <a:endParaRPr lang="en-US" sz="1800" dirty="0"/>
          </a:p>
          <a:p>
            <a:r>
              <a:rPr lang="en-US" sz="1800" dirty="0"/>
              <a:t> </a:t>
            </a:r>
          </a:p>
          <a:p>
            <a:endParaRPr lang="en-US" dirty="0"/>
          </a:p>
          <a:p>
            <a:pPr marL="0" indent="0">
              <a:buNone/>
            </a:pPr>
            <a:endParaRPr lang="en-US" sz="1600" dirty="0"/>
          </a:p>
          <a:p>
            <a:endParaRPr lang="en-US" sz="1600" dirty="0"/>
          </a:p>
          <a:p>
            <a:pPr marL="0" indent="0">
              <a:buNone/>
            </a:pPr>
            <a:r>
              <a:rPr lang="en-US" sz="1600" dirty="0"/>
              <a:t> </a:t>
            </a:r>
          </a:p>
          <a:p>
            <a:endParaRPr lang="en-US" dirty="0"/>
          </a:p>
          <a:p>
            <a:pPr marL="457189" indent="-457189">
              <a:buClr>
                <a:srgbClr val="333333"/>
              </a:buClr>
              <a:buFont typeface="+mj-lt"/>
              <a:buAutoNum type="arabicPeriod"/>
            </a:pPr>
            <a:endParaRPr lang="en-US" sz="1600" b="1" dirty="0">
              <a:solidFill>
                <a:srgbClr val="FF0000"/>
              </a:solidFill>
            </a:endParaRPr>
          </a:p>
        </p:txBody>
      </p:sp>
      <p:sp>
        <p:nvSpPr>
          <p:cNvPr id="81922" name="Title 1"/>
          <p:cNvSpPr>
            <a:spLocks noGrp="1"/>
          </p:cNvSpPr>
          <p:nvPr>
            <p:ph type="title"/>
          </p:nvPr>
        </p:nvSpPr>
        <p:spPr/>
        <p:txBody>
          <a:bodyPr/>
          <a:lstStyle/>
          <a:p>
            <a:r>
              <a:rPr lang="en-US" altLang="en-US" sz="4000" dirty="0"/>
              <a:t>CISA Cyber Essentials (4 of 6)</a:t>
            </a:r>
          </a:p>
        </p:txBody>
      </p:sp>
    </p:spTree>
    <p:extLst>
      <p:ext uri="{BB962C8B-B14F-4D97-AF65-F5344CB8AC3E}">
        <p14:creationId xmlns:p14="http://schemas.microsoft.com/office/powerpoint/2010/main" val="384649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219200" y="1295400"/>
            <a:ext cx="10439400" cy="4648200"/>
          </a:xfrm>
        </p:spPr>
        <p:txBody>
          <a:bodyPr/>
          <a:lstStyle/>
          <a:p>
            <a:pPr marL="0" indent="0">
              <a:buNone/>
            </a:pPr>
            <a:r>
              <a:rPr lang="en-US" sz="2400" b="1" dirty="0">
                <a:solidFill>
                  <a:srgbClr val="000000"/>
                </a:solidFill>
              </a:rPr>
              <a:t>Essential Practice 5: Make Backups and Avoid Loss of Info Critical to Operations </a:t>
            </a:r>
            <a:r>
              <a:rPr lang="en-US" sz="2400" dirty="0">
                <a:solidFill>
                  <a:srgbClr val="000000"/>
                </a:solidFill>
              </a:rPr>
              <a:t> </a:t>
            </a:r>
          </a:p>
          <a:p>
            <a:r>
              <a:rPr lang="en-US" sz="2000" dirty="0">
                <a:solidFill>
                  <a:srgbClr val="000000"/>
                </a:solidFill>
              </a:rPr>
              <a:t>Learn what information resides on your network. </a:t>
            </a:r>
            <a:r>
              <a:rPr lang="en-US" sz="2000" b="1" dirty="0">
                <a:solidFill>
                  <a:srgbClr val="000000"/>
                </a:solidFill>
              </a:rPr>
              <a:t>Inventory</a:t>
            </a:r>
            <a:r>
              <a:rPr lang="en-US" sz="2000" dirty="0">
                <a:solidFill>
                  <a:srgbClr val="000000"/>
                </a:solidFill>
              </a:rPr>
              <a:t> critical or sensitive information. </a:t>
            </a:r>
          </a:p>
          <a:p>
            <a:r>
              <a:rPr lang="en-US" sz="2000" dirty="0">
                <a:solidFill>
                  <a:srgbClr val="000000"/>
                </a:solidFill>
              </a:rPr>
              <a:t>Establish regular </a:t>
            </a:r>
            <a:r>
              <a:rPr lang="en-US" sz="2000" b="1" dirty="0">
                <a:solidFill>
                  <a:srgbClr val="000000"/>
                </a:solidFill>
              </a:rPr>
              <a:t>automated backups </a:t>
            </a:r>
            <a:r>
              <a:rPr lang="en-US" sz="2000" dirty="0">
                <a:solidFill>
                  <a:srgbClr val="000000"/>
                </a:solidFill>
              </a:rPr>
              <a:t>and redundancies of key systems. </a:t>
            </a:r>
          </a:p>
          <a:p>
            <a:r>
              <a:rPr lang="en-US" sz="2000" dirty="0">
                <a:solidFill>
                  <a:srgbClr val="000000"/>
                </a:solidFill>
              </a:rPr>
              <a:t>Be aware of what is happening on your network. Manage network and perimeter components, host and device components, data at rest and in transit, and </a:t>
            </a:r>
            <a:r>
              <a:rPr lang="en-US" sz="2000" b="1" dirty="0">
                <a:solidFill>
                  <a:srgbClr val="000000"/>
                </a:solidFill>
              </a:rPr>
              <a:t>user behavior and activities. </a:t>
            </a:r>
          </a:p>
          <a:p>
            <a:r>
              <a:rPr lang="en-US" sz="2000" dirty="0">
                <a:solidFill>
                  <a:srgbClr val="000000"/>
                </a:solidFill>
              </a:rPr>
              <a:t>Understand how your data is protected. </a:t>
            </a:r>
          </a:p>
          <a:p>
            <a:r>
              <a:rPr lang="en-US" sz="2000" dirty="0">
                <a:solidFill>
                  <a:srgbClr val="000000"/>
                </a:solidFill>
              </a:rPr>
              <a:t>Protect your backups with </a:t>
            </a:r>
            <a:r>
              <a:rPr lang="en-US" sz="2000" b="1" dirty="0">
                <a:solidFill>
                  <a:srgbClr val="000000"/>
                </a:solidFill>
              </a:rPr>
              <a:t>physical security, encryption and offline copies</a:t>
            </a:r>
            <a:r>
              <a:rPr lang="en-US" sz="2000" dirty="0">
                <a:solidFill>
                  <a:srgbClr val="000000"/>
                </a:solidFill>
              </a:rPr>
              <a:t>. </a:t>
            </a:r>
          </a:p>
          <a:p>
            <a:r>
              <a:rPr lang="en-US" sz="2000" dirty="0">
                <a:solidFill>
                  <a:srgbClr val="000000"/>
                </a:solidFill>
              </a:rPr>
              <a:t>Learn ways in which you can protect yourself from malware. </a:t>
            </a:r>
          </a:p>
          <a:p>
            <a:pPr marL="0" indent="0">
              <a:buNone/>
            </a:pPr>
            <a:r>
              <a:rPr lang="en-US" sz="1800" b="1" i="1" dirty="0">
                <a:solidFill>
                  <a:schemeClr val="accent2"/>
                </a:solidFill>
              </a:rPr>
              <a:t>                                      https://www.cisa.gov/cyber-essentials</a:t>
            </a:r>
          </a:p>
          <a:p>
            <a:pPr marL="0" indent="0">
              <a:buNone/>
            </a:pPr>
            <a:endParaRPr lang="en-US" sz="1800" dirty="0"/>
          </a:p>
          <a:p>
            <a:endParaRPr lang="en-US" sz="1800" dirty="0"/>
          </a:p>
          <a:p>
            <a:endParaRPr lang="en-US" sz="1800" dirty="0"/>
          </a:p>
          <a:p>
            <a:endParaRPr lang="en-US" sz="1800" dirty="0"/>
          </a:p>
          <a:p>
            <a:endParaRPr lang="en-US" sz="1800" dirty="0"/>
          </a:p>
          <a:p>
            <a:pPr marL="0" indent="0">
              <a:buNone/>
            </a:pPr>
            <a:endParaRPr lang="en-US" sz="1800" dirty="0"/>
          </a:p>
          <a:p>
            <a:endParaRPr lang="en-US" dirty="0"/>
          </a:p>
          <a:p>
            <a:pPr marL="0" indent="0">
              <a:buNone/>
            </a:pPr>
            <a:endParaRPr lang="en-US" sz="1600" dirty="0"/>
          </a:p>
          <a:p>
            <a:endParaRPr lang="en-US" sz="1600" dirty="0"/>
          </a:p>
          <a:p>
            <a:pPr marL="0" indent="0">
              <a:buNone/>
            </a:pPr>
            <a:r>
              <a:rPr lang="en-US" sz="1600" dirty="0"/>
              <a:t> </a:t>
            </a:r>
          </a:p>
          <a:p>
            <a:endParaRPr lang="en-US" dirty="0"/>
          </a:p>
          <a:p>
            <a:pPr marL="457189" indent="-457189">
              <a:buClr>
                <a:srgbClr val="333333"/>
              </a:buClr>
              <a:buFont typeface="+mj-lt"/>
              <a:buAutoNum type="arabicPeriod"/>
            </a:pPr>
            <a:endParaRPr lang="en-US" sz="1600" b="1" dirty="0">
              <a:solidFill>
                <a:srgbClr val="FF0000"/>
              </a:solidFill>
            </a:endParaRPr>
          </a:p>
        </p:txBody>
      </p:sp>
      <p:sp>
        <p:nvSpPr>
          <p:cNvPr id="81922" name="Title 1"/>
          <p:cNvSpPr>
            <a:spLocks noGrp="1"/>
          </p:cNvSpPr>
          <p:nvPr>
            <p:ph type="title"/>
          </p:nvPr>
        </p:nvSpPr>
        <p:spPr/>
        <p:txBody>
          <a:bodyPr/>
          <a:lstStyle/>
          <a:p>
            <a:r>
              <a:rPr lang="en-US" altLang="en-US" sz="4000" dirty="0"/>
              <a:t>CISA Cyber Essentials (5 of 6)</a:t>
            </a:r>
          </a:p>
        </p:txBody>
      </p:sp>
    </p:spTree>
    <p:extLst>
      <p:ext uri="{BB962C8B-B14F-4D97-AF65-F5344CB8AC3E}">
        <p14:creationId xmlns:p14="http://schemas.microsoft.com/office/powerpoint/2010/main" val="3662466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143000" y="1295400"/>
            <a:ext cx="10363200" cy="4648200"/>
          </a:xfrm>
        </p:spPr>
        <p:txBody>
          <a:bodyPr/>
          <a:lstStyle/>
          <a:p>
            <a:pPr marL="0" indent="0">
              <a:buNone/>
            </a:pPr>
            <a:r>
              <a:rPr lang="en-US" sz="2400" b="1" dirty="0">
                <a:solidFill>
                  <a:srgbClr val="000000"/>
                </a:solidFill>
              </a:rPr>
              <a:t>Essential Practice 6: Limit Damage and Quicken Restoration of Normal Operations </a:t>
            </a:r>
            <a:endParaRPr lang="en-US" sz="2400" dirty="0">
              <a:solidFill>
                <a:srgbClr val="000000"/>
              </a:solidFill>
            </a:endParaRPr>
          </a:p>
          <a:p>
            <a:r>
              <a:rPr lang="en-US" sz="2000" dirty="0">
                <a:solidFill>
                  <a:srgbClr val="000000"/>
                </a:solidFill>
              </a:rPr>
              <a:t>Identify who to call for help (e.g., outside partners, vendors, government/industry responders, technical advisors and law enforcement). </a:t>
            </a:r>
          </a:p>
          <a:p>
            <a:r>
              <a:rPr lang="en-US" sz="2000" dirty="0">
                <a:solidFill>
                  <a:srgbClr val="000000"/>
                </a:solidFill>
              </a:rPr>
              <a:t>Spearhead the development of </a:t>
            </a:r>
            <a:r>
              <a:rPr lang="en-US" sz="2000" b="1" dirty="0">
                <a:solidFill>
                  <a:srgbClr val="000000"/>
                </a:solidFill>
              </a:rPr>
              <a:t>incident response </a:t>
            </a:r>
            <a:r>
              <a:rPr lang="en-US" sz="2000" dirty="0">
                <a:solidFill>
                  <a:srgbClr val="000000"/>
                </a:solidFill>
              </a:rPr>
              <a:t>and </a:t>
            </a:r>
            <a:r>
              <a:rPr lang="en-US" sz="2000" b="1" dirty="0">
                <a:solidFill>
                  <a:srgbClr val="000000"/>
                </a:solidFill>
              </a:rPr>
              <a:t>disaster recovery </a:t>
            </a:r>
            <a:r>
              <a:rPr lang="en-US" sz="2000" dirty="0">
                <a:solidFill>
                  <a:srgbClr val="000000"/>
                </a:solidFill>
              </a:rPr>
              <a:t>plans outlining roles and responsibilities. Test these plans often. </a:t>
            </a:r>
          </a:p>
          <a:p>
            <a:r>
              <a:rPr lang="en-US" sz="2000" dirty="0">
                <a:solidFill>
                  <a:srgbClr val="000000"/>
                </a:solidFill>
              </a:rPr>
              <a:t>Lead the development of internal reporting structures to detect, communicate, and contain attacks. </a:t>
            </a:r>
          </a:p>
          <a:p>
            <a:r>
              <a:rPr lang="en-US" sz="2000" b="1" dirty="0">
                <a:solidFill>
                  <a:srgbClr val="000000"/>
                </a:solidFill>
              </a:rPr>
              <a:t>Prioritize your resources </a:t>
            </a:r>
            <a:r>
              <a:rPr lang="en-US" sz="2000" dirty="0">
                <a:solidFill>
                  <a:srgbClr val="000000"/>
                </a:solidFill>
              </a:rPr>
              <a:t>and identify which systems must be recovered first by conducting business impact assessments. </a:t>
            </a:r>
          </a:p>
          <a:p>
            <a:endParaRPr lang="en-US" dirty="0"/>
          </a:p>
          <a:p>
            <a:pPr marL="0" indent="0">
              <a:buNone/>
            </a:pPr>
            <a:r>
              <a:rPr lang="en-US" sz="1800" b="1" i="1" dirty="0">
                <a:solidFill>
                  <a:schemeClr val="accent2"/>
                </a:solidFill>
              </a:rPr>
              <a:t>                                     https://www.cisa.gov/cyber-essentials</a:t>
            </a:r>
          </a:p>
          <a:p>
            <a:pPr marL="0" indent="0">
              <a:buNone/>
            </a:pPr>
            <a:endParaRPr lang="en-US" sz="1800" dirty="0"/>
          </a:p>
          <a:p>
            <a:endParaRPr lang="en-US" sz="1800" dirty="0"/>
          </a:p>
          <a:p>
            <a:endParaRPr lang="en-US" sz="1800" dirty="0"/>
          </a:p>
          <a:p>
            <a:endParaRPr lang="en-US" sz="1800" dirty="0"/>
          </a:p>
          <a:p>
            <a:endParaRPr lang="en-US" sz="1800" dirty="0"/>
          </a:p>
          <a:p>
            <a:pPr marL="0" indent="0">
              <a:buNone/>
            </a:pPr>
            <a:endParaRPr lang="en-US" sz="1800" dirty="0"/>
          </a:p>
          <a:p>
            <a:endParaRPr lang="en-US" dirty="0"/>
          </a:p>
          <a:p>
            <a:pPr marL="0" indent="0">
              <a:buNone/>
            </a:pPr>
            <a:endParaRPr lang="en-US" sz="1600" dirty="0"/>
          </a:p>
          <a:p>
            <a:endParaRPr lang="en-US" sz="1600" dirty="0"/>
          </a:p>
          <a:p>
            <a:pPr marL="0" indent="0">
              <a:buNone/>
            </a:pPr>
            <a:r>
              <a:rPr lang="en-US" sz="1600" dirty="0"/>
              <a:t> </a:t>
            </a:r>
          </a:p>
          <a:p>
            <a:endParaRPr lang="en-US" dirty="0"/>
          </a:p>
          <a:p>
            <a:pPr marL="457189" indent="-457189">
              <a:buClr>
                <a:srgbClr val="333333"/>
              </a:buClr>
              <a:buFont typeface="+mj-lt"/>
              <a:buAutoNum type="arabicPeriod"/>
            </a:pPr>
            <a:endParaRPr lang="en-US" sz="1600" b="1" dirty="0">
              <a:solidFill>
                <a:srgbClr val="FF0000"/>
              </a:solidFill>
            </a:endParaRPr>
          </a:p>
        </p:txBody>
      </p:sp>
      <p:sp>
        <p:nvSpPr>
          <p:cNvPr id="81922" name="Title 1"/>
          <p:cNvSpPr>
            <a:spLocks noGrp="1"/>
          </p:cNvSpPr>
          <p:nvPr>
            <p:ph type="title"/>
          </p:nvPr>
        </p:nvSpPr>
        <p:spPr/>
        <p:txBody>
          <a:bodyPr/>
          <a:lstStyle/>
          <a:p>
            <a:r>
              <a:rPr lang="en-US" altLang="en-US" sz="4000" dirty="0"/>
              <a:t>CISA Cyber Essentials (6 of 6)</a:t>
            </a:r>
          </a:p>
        </p:txBody>
      </p:sp>
    </p:spTree>
    <p:extLst>
      <p:ext uri="{BB962C8B-B14F-4D97-AF65-F5344CB8AC3E}">
        <p14:creationId xmlns:p14="http://schemas.microsoft.com/office/powerpoint/2010/main" val="497832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FF64C8-A64E-4B39-A5E5-E0AC0C024E5A}"/>
              </a:ext>
            </a:extLst>
          </p:cNvPr>
          <p:cNvSpPr>
            <a:spLocks noGrp="1"/>
          </p:cNvSpPr>
          <p:nvPr>
            <p:ph idx="1"/>
          </p:nvPr>
        </p:nvSpPr>
        <p:spPr>
          <a:xfrm>
            <a:off x="152400" y="1371601"/>
            <a:ext cx="10058400" cy="1523999"/>
          </a:xfrm>
        </p:spPr>
        <p:txBody>
          <a:bodyPr/>
          <a:lstStyle/>
          <a:p>
            <a:pPr>
              <a:buClrTx/>
              <a:buFont typeface="Arial" panose="020B0604020202020204" pitchFamily="34" charset="0"/>
              <a:buChar char="•"/>
            </a:pPr>
            <a:r>
              <a:rPr lang="en-US" sz="2000" dirty="0">
                <a:solidFill>
                  <a:schemeClr val="accent4">
                    <a:lumMod val="10000"/>
                  </a:schemeClr>
                </a:solidFill>
              </a:rPr>
              <a:t>Periodic assessments are essential for resilience</a:t>
            </a:r>
          </a:p>
          <a:p>
            <a:pPr>
              <a:buClrTx/>
              <a:buFont typeface="Arial" panose="020B0604020202020204" pitchFamily="34" charset="0"/>
              <a:buChar char="•"/>
            </a:pPr>
            <a:r>
              <a:rPr lang="en-US" sz="2000" dirty="0">
                <a:solidFill>
                  <a:schemeClr val="accent4">
                    <a:lumMod val="10000"/>
                  </a:schemeClr>
                </a:solidFill>
              </a:rPr>
              <a:t>Can’t protect if you don’t know what needs protection</a:t>
            </a:r>
          </a:p>
          <a:p>
            <a:pPr>
              <a:buClrTx/>
              <a:buFont typeface="Arial" panose="020B0604020202020204" pitchFamily="34" charset="0"/>
              <a:buChar char="•"/>
            </a:pPr>
            <a:r>
              <a:rPr lang="en-US" sz="2000" dirty="0">
                <a:solidFill>
                  <a:schemeClr val="accent4">
                    <a:lumMod val="10000"/>
                  </a:schemeClr>
                </a:solidFill>
              </a:rPr>
              <a:t>Can’t fix if you don’t know what’s wrong</a:t>
            </a:r>
          </a:p>
        </p:txBody>
      </p:sp>
      <p:sp>
        <p:nvSpPr>
          <p:cNvPr id="3" name="Title 2">
            <a:extLst>
              <a:ext uri="{FF2B5EF4-FFF2-40B4-BE49-F238E27FC236}">
                <a16:creationId xmlns:a16="http://schemas.microsoft.com/office/drawing/2014/main" id="{0F38DEC4-38ED-4B69-99F9-C3560D0B1473}"/>
              </a:ext>
            </a:extLst>
          </p:cNvPr>
          <p:cNvSpPr>
            <a:spLocks noGrp="1"/>
          </p:cNvSpPr>
          <p:nvPr>
            <p:ph type="ctrTitle"/>
          </p:nvPr>
        </p:nvSpPr>
        <p:spPr/>
        <p:txBody>
          <a:bodyPr/>
          <a:lstStyle/>
          <a:p>
            <a:r>
              <a:rPr lang="en-US" sz="4000" dirty="0"/>
              <a:t>Criticality of Periodic Assessments</a:t>
            </a:r>
          </a:p>
        </p:txBody>
      </p:sp>
      <p:pic>
        <p:nvPicPr>
          <p:cNvPr id="5" name="Picture 4">
            <a:extLst>
              <a:ext uri="{FF2B5EF4-FFF2-40B4-BE49-F238E27FC236}">
                <a16:creationId xmlns:a16="http://schemas.microsoft.com/office/drawing/2014/main" id="{84AEA33C-B47A-0A4F-A14D-D1471C927A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936" b="4951"/>
          <a:stretch/>
        </p:blipFill>
        <p:spPr>
          <a:xfrm>
            <a:off x="2362200" y="3124201"/>
            <a:ext cx="7467600" cy="2743200"/>
          </a:xfrm>
          <a:prstGeom prst="rect">
            <a:avLst/>
          </a:prstGeom>
        </p:spPr>
      </p:pic>
      <p:sp>
        <p:nvSpPr>
          <p:cNvPr id="6" name="Slide Number Placeholder 2">
            <a:extLst>
              <a:ext uri="{FF2B5EF4-FFF2-40B4-BE49-F238E27FC236}">
                <a16:creationId xmlns:a16="http://schemas.microsoft.com/office/drawing/2014/main" id="{929863DE-419A-45B2-99CA-125FE32AC0FB}"/>
              </a:ext>
            </a:extLst>
          </p:cNvPr>
          <p:cNvSpPr>
            <a:spLocks noGrp="1"/>
          </p:cNvSpPr>
          <p:nvPr>
            <p:ph type="sldNum" sz="quarter" idx="10"/>
          </p:nvPr>
        </p:nvSpPr>
        <p:spPr>
          <a:xfrm>
            <a:off x="11049000" y="6167438"/>
            <a:ext cx="533400" cy="277812"/>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99D75CC-DB2F-428D-9830-92E2FDAEAE98}" type="slidenum">
              <a:rPr kumimoji="0" lang="en-US" altLang="en-US" sz="1200" b="1" i="0" u="none" strike="noStrike" kern="1200" cap="none" spc="0" normalizeH="0" baseline="0" noProof="0" smtClean="0">
                <a:ln>
                  <a:noFill/>
                </a:ln>
                <a:solidFill>
                  <a:srgbClr val="5A5B5D"/>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1" i="0" u="none" strike="noStrike" kern="1200" cap="none" spc="0" normalizeH="0" baseline="0" noProof="0" dirty="0">
              <a:ln>
                <a:noFill/>
              </a:ln>
              <a:solidFill>
                <a:srgbClr val="5A5B5D"/>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9083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1BA98F-5804-0B41-9BFB-00D4E63FD8BB}"/>
              </a:ext>
            </a:extLst>
          </p:cNvPr>
          <p:cNvSpPr>
            <a:spLocks noGrp="1"/>
          </p:cNvSpPr>
          <p:nvPr>
            <p:ph type="sldNum" sz="quarter" idx="4294967295"/>
          </p:nvPr>
        </p:nvSpPr>
        <p:spPr>
          <a:xfrm>
            <a:off x="11658600" y="6167438"/>
            <a:ext cx="533400" cy="277812"/>
          </a:xfrm>
        </p:spPr>
        <p:txBody>
          <a:bodyPr/>
          <a:lstStyle/>
          <a:p>
            <a:pPr>
              <a:defRPr/>
            </a:pPr>
            <a:fld id="{9D7DC5A1-24AC-EE45-8892-34F91BFF9321}" type="slidenum">
              <a:rPr lang="en-US" altLang="en-US" smtClean="0"/>
              <a:pPr>
                <a:defRPr/>
              </a:pPr>
              <a:t>25</a:t>
            </a:fld>
            <a:endParaRPr lang="en-US" altLang="en-US" dirty="0"/>
          </a:p>
        </p:txBody>
      </p:sp>
    </p:spTree>
    <p:extLst>
      <p:ext uri="{BB962C8B-B14F-4D97-AF65-F5344CB8AC3E}">
        <p14:creationId xmlns:p14="http://schemas.microsoft.com/office/powerpoint/2010/main" val="3684099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F83A2E-EDF8-CA4F-BBCD-B9B8D53F520B}"/>
              </a:ext>
            </a:extLst>
          </p:cNvPr>
          <p:cNvSpPr/>
          <p:nvPr/>
        </p:nvSpPr>
        <p:spPr bwMode="auto">
          <a:xfrm>
            <a:off x="0" y="3965948"/>
            <a:ext cx="2890777" cy="423375"/>
          </a:xfrm>
          <a:prstGeom prst="rect">
            <a:avLst/>
          </a:prstGeom>
          <a:solidFill>
            <a:srgbClr val="001C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B1C989FA-F2A2-A743-AC20-8983EA4E4D7E}"/>
              </a:ext>
            </a:extLst>
          </p:cNvPr>
          <p:cNvSpPr/>
          <p:nvPr/>
        </p:nvSpPr>
        <p:spPr bwMode="auto">
          <a:xfrm>
            <a:off x="0" y="1616153"/>
            <a:ext cx="2890777" cy="423375"/>
          </a:xfrm>
          <a:prstGeom prst="rect">
            <a:avLst/>
          </a:prstGeom>
          <a:solidFill>
            <a:srgbClr val="001C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 name="Content Placeholder 1">
            <a:extLst>
              <a:ext uri="{FF2B5EF4-FFF2-40B4-BE49-F238E27FC236}">
                <a16:creationId xmlns:a16="http://schemas.microsoft.com/office/drawing/2014/main" id="{7B609E58-C14B-4901-890B-B13676EEE263}"/>
              </a:ext>
            </a:extLst>
          </p:cNvPr>
          <p:cNvSpPr>
            <a:spLocks noGrp="1"/>
          </p:cNvSpPr>
          <p:nvPr>
            <p:ph idx="1"/>
          </p:nvPr>
        </p:nvSpPr>
        <p:spPr>
          <a:xfrm>
            <a:off x="1138177" y="1531635"/>
            <a:ext cx="8237316" cy="4255708"/>
          </a:xfrm>
        </p:spPr>
        <p:txBody>
          <a:bodyPr/>
          <a:lstStyle/>
          <a:p>
            <a:pPr marL="0" indent="0">
              <a:lnSpc>
                <a:spcPct val="150000"/>
              </a:lnSpc>
              <a:buClrTx/>
              <a:buNone/>
            </a:pPr>
            <a:r>
              <a:rPr lang="en-US" sz="2000" dirty="0">
                <a:solidFill>
                  <a:schemeClr val="tx1"/>
                </a:solidFill>
              </a:rPr>
              <a:t>MISSION: </a:t>
            </a:r>
          </a:p>
          <a:p>
            <a:pPr marL="171450" lvl="1" indent="0">
              <a:buClrTx/>
              <a:buNone/>
            </a:pPr>
            <a:r>
              <a:rPr lang="en-US" sz="3200" dirty="0">
                <a:solidFill>
                  <a:srgbClr val="001C3E"/>
                </a:solidFill>
                <a:effectLst/>
                <a:ea typeface="Calibri" panose="020F0502020204030204" pitchFamily="34" charset="0"/>
              </a:rPr>
              <a:t>We lead the National effort to understand, manage, and reduce risk to our cyber and physical infrastructure.</a:t>
            </a:r>
          </a:p>
          <a:p>
            <a:pPr lvl="1">
              <a:buClrTx/>
              <a:buFont typeface="Arial" panose="020B0604020202020204" pitchFamily="34" charset="0"/>
              <a:buChar char="•"/>
            </a:pPr>
            <a:endParaRPr lang="en-US" sz="1400" dirty="0">
              <a:solidFill>
                <a:srgbClr val="000000"/>
              </a:solidFill>
              <a:effectLst/>
              <a:ea typeface="Calibri" panose="020F0502020204030204" pitchFamily="34" charset="0"/>
            </a:endParaRPr>
          </a:p>
          <a:p>
            <a:pPr marL="0" lvl="1" indent="0">
              <a:buClrTx/>
              <a:buNone/>
            </a:pPr>
            <a:r>
              <a:rPr lang="en-US" dirty="0">
                <a:solidFill>
                  <a:schemeClr val="tx1"/>
                </a:solidFill>
              </a:rPr>
              <a:t>VISION: </a:t>
            </a:r>
          </a:p>
          <a:p>
            <a:pPr marL="171450" lvl="1" indent="0">
              <a:buClrTx/>
              <a:buNone/>
            </a:pPr>
            <a:r>
              <a:rPr lang="en-US" sz="3200" dirty="0">
                <a:solidFill>
                  <a:srgbClr val="001C3E"/>
                </a:solidFill>
              </a:rPr>
              <a:t>Secure and resilient infrastructure </a:t>
            </a:r>
            <a:br>
              <a:rPr lang="en-US" sz="3200" dirty="0">
                <a:solidFill>
                  <a:srgbClr val="001C3E"/>
                </a:solidFill>
              </a:rPr>
            </a:br>
            <a:r>
              <a:rPr lang="en-US" sz="3200" dirty="0">
                <a:solidFill>
                  <a:srgbClr val="001C3E"/>
                </a:solidFill>
              </a:rPr>
              <a:t>for the American people.</a:t>
            </a:r>
          </a:p>
        </p:txBody>
      </p:sp>
      <p:sp>
        <p:nvSpPr>
          <p:cNvPr id="3" name="Title 2">
            <a:extLst>
              <a:ext uri="{FF2B5EF4-FFF2-40B4-BE49-F238E27FC236}">
                <a16:creationId xmlns:a16="http://schemas.microsoft.com/office/drawing/2014/main" id="{8C2CE173-2D76-4DFF-9A49-9E0F571E60CC}"/>
              </a:ext>
            </a:extLst>
          </p:cNvPr>
          <p:cNvSpPr>
            <a:spLocks noGrp="1"/>
          </p:cNvSpPr>
          <p:nvPr>
            <p:ph type="ctrTitle"/>
          </p:nvPr>
        </p:nvSpPr>
        <p:spPr/>
        <p:txBody>
          <a:bodyPr/>
          <a:lstStyle/>
          <a:p>
            <a:r>
              <a:rPr lang="en-US" sz="4000" dirty="0"/>
              <a:t>CISA Mission and Vision </a:t>
            </a:r>
          </a:p>
        </p:txBody>
      </p:sp>
      <p:pic>
        <p:nvPicPr>
          <p:cNvPr id="14" name="Picture 13">
            <a:extLst>
              <a:ext uri="{FF2B5EF4-FFF2-40B4-BE49-F238E27FC236}">
                <a16:creationId xmlns:a16="http://schemas.microsoft.com/office/drawing/2014/main" id="{6A1D6F0B-C4E2-9F40-805E-8EF7205EB812}"/>
              </a:ext>
            </a:extLst>
          </p:cNvPr>
          <p:cNvPicPr>
            <a:picLocks noChangeAspect="1"/>
          </p:cNvPicPr>
          <p:nvPr/>
        </p:nvPicPr>
        <p:blipFill>
          <a:blip r:embed="rId3"/>
          <a:stretch>
            <a:fillRect/>
          </a:stretch>
        </p:blipFill>
        <p:spPr>
          <a:xfrm>
            <a:off x="9550601" y="2292270"/>
            <a:ext cx="2242622" cy="2271009"/>
          </a:xfrm>
          <a:prstGeom prst="rect">
            <a:avLst/>
          </a:prstGeom>
        </p:spPr>
      </p:pic>
      <p:sp>
        <p:nvSpPr>
          <p:cNvPr id="8" name="Rectangle 6">
            <a:extLst>
              <a:ext uri="{FF2B5EF4-FFF2-40B4-BE49-F238E27FC236}">
                <a16:creationId xmlns:a16="http://schemas.microsoft.com/office/drawing/2014/main" id="{99F8F3D7-3CBE-C745-99FA-196500FBF441}"/>
              </a:ext>
            </a:extLst>
          </p:cNvPr>
          <p:cNvSpPr txBox="1">
            <a:spLocks noChangeArrowheads="1"/>
          </p:cNvSpPr>
          <p:nvPr/>
        </p:nvSpPr>
        <p:spPr bwMode="black">
          <a:xfrm>
            <a:off x="11049000" y="6167438"/>
            <a:ext cx="533400" cy="277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n-US"/>
            </a:defPPr>
            <a:lvl1pPr algn="r" rtl="0" eaLnBrk="0" fontAlgn="base" hangingPunct="0">
              <a:spcBef>
                <a:spcPct val="0"/>
              </a:spcBef>
              <a:spcAft>
                <a:spcPct val="0"/>
              </a:spcAft>
              <a:defRPr sz="1200" b="1" kern="1200">
                <a:solidFill>
                  <a:srgbClr val="5A5B5D"/>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a:defRPr/>
            </a:pPr>
            <a:fld id="{D2512F38-016A-FD40-AA8F-15F02EBCC689}" type="slidenum">
              <a:rPr lang="en-US" altLang="en-US" smtClean="0"/>
              <a:pPr>
                <a:defRPr/>
              </a:pPr>
              <a:t>3</a:t>
            </a:fld>
            <a:endParaRPr lang="en-US" altLang="en-US" dirty="0"/>
          </a:p>
        </p:txBody>
      </p:sp>
    </p:spTree>
    <p:extLst>
      <p:ext uri="{BB962C8B-B14F-4D97-AF65-F5344CB8AC3E}">
        <p14:creationId xmlns:p14="http://schemas.microsoft.com/office/powerpoint/2010/main" val="1415137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B97328-EA67-4B6D-85C4-95BC209E9ABC}"/>
              </a:ext>
            </a:extLst>
          </p:cNvPr>
          <p:cNvPicPr>
            <a:picLocks noChangeAspect="1"/>
          </p:cNvPicPr>
          <p:nvPr/>
        </p:nvPicPr>
        <p:blipFill>
          <a:blip r:embed="rId3"/>
          <a:stretch>
            <a:fillRect/>
          </a:stretch>
        </p:blipFill>
        <p:spPr>
          <a:xfrm>
            <a:off x="0" y="1"/>
            <a:ext cx="12192000" cy="6857515"/>
          </a:xfrm>
          <a:prstGeom prst="rect">
            <a:avLst/>
          </a:prstGeom>
        </p:spPr>
      </p:pic>
    </p:spTree>
    <p:extLst>
      <p:ext uri="{BB962C8B-B14F-4D97-AF65-F5344CB8AC3E}">
        <p14:creationId xmlns:p14="http://schemas.microsoft.com/office/powerpoint/2010/main" val="3576498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8C1357-FB4A-4303-A778-5A9B5DCA99D1}"/>
              </a:ext>
            </a:extLst>
          </p:cNvPr>
          <p:cNvPicPr>
            <a:picLocks noChangeAspect="1"/>
          </p:cNvPicPr>
          <p:nvPr/>
        </p:nvPicPr>
        <p:blipFill>
          <a:blip r:embed="rId3">
            <a:alphaModFix/>
          </a:blip>
          <a:stretch>
            <a:fillRect/>
          </a:stretch>
        </p:blipFill>
        <p:spPr>
          <a:xfrm>
            <a:off x="1811" y="-6"/>
            <a:ext cx="12188370" cy="6855958"/>
          </a:xfrm>
          <a:prstGeom prst="rect">
            <a:avLst/>
          </a:prstGeom>
          <a:noFill/>
        </p:spPr>
      </p:pic>
      <p:sp>
        <p:nvSpPr>
          <p:cNvPr id="2" name="Title 1"/>
          <p:cNvSpPr>
            <a:spLocks noGrp="1"/>
          </p:cNvSpPr>
          <p:nvPr>
            <p:ph type="ctrTitle"/>
          </p:nvPr>
        </p:nvSpPr>
        <p:spPr>
          <a:xfrm>
            <a:off x="-1" y="2048"/>
            <a:ext cx="12194919" cy="839931"/>
          </a:xfrm>
        </p:spPr>
        <p:txBody>
          <a:bodyPr vert="horz" lIns="91440" tIns="45720" rIns="91440" bIns="45720" rtlCol="0" anchor="ctr">
            <a:noAutofit/>
          </a:bodyPr>
          <a:lstStyle/>
          <a:p>
            <a:r>
              <a:rPr lang="en-US" sz="3600" b="1" kern="1200" dirty="0">
                <a:solidFill>
                  <a:schemeClr val="tx1"/>
                </a:solidFill>
                <a:latin typeface="Arial" panose="020B0604020202020204" pitchFamily="34" charset="0"/>
                <a:cs typeface="Arial" panose="020B0604020202020204" pitchFamily="34" charset="0"/>
              </a:rPr>
              <a:t>Cyber Threats of Today</a:t>
            </a:r>
          </a:p>
        </p:txBody>
      </p:sp>
      <p:sp>
        <p:nvSpPr>
          <p:cNvPr id="6" name="TextBox 5">
            <a:extLst>
              <a:ext uri="{FF2B5EF4-FFF2-40B4-BE49-F238E27FC236}">
                <a16:creationId xmlns:a16="http://schemas.microsoft.com/office/drawing/2014/main" id="{2F46400E-2EEB-4018-9051-A9805300A2E9}"/>
              </a:ext>
            </a:extLst>
          </p:cNvPr>
          <p:cNvSpPr txBox="1"/>
          <p:nvPr/>
        </p:nvSpPr>
        <p:spPr>
          <a:xfrm>
            <a:off x="457200" y="997779"/>
            <a:ext cx="5897313" cy="5702373"/>
          </a:xfrm>
          <a:prstGeom prst="rect">
            <a:avLst/>
          </a:prstGeom>
        </p:spPr>
        <p:txBody>
          <a:bodyPr vert="horz" lIns="91440" tIns="45720" rIns="91440" bIns="45720" rtlCol="0" anchor="t">
            <a:normAutofit fontScale="85000" lnSpcReduction="20000"/>
          </a:bodyPr>
          <a:lstStyle/>
          <a:p>
            <a:pPr marL="19644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kumimoji="0" lang="en-US" sz="2100" b="1" i="0" u="sng" strike="noStrike" kern="1200" cap="none" spc="0" normalizeH="0" baseline="0" noProof="0" dirty="0">
                <a:ln>
                  <a:noFill/>
                </a:ln>
                <a:solidFill>
                  <a:prstClr val="white"/>
                </a:solidFill>
                <a:effectLst/>
                <a:uLnTx/>
                <a:uFillTx/>
                <a:latin typeface="Calibri" panose="020F0502020204030204"/>
                <a:ea typeface="+mn-ea"/>
                <a:cs typeface="+mn-cs"/>
              </a:rPr>
              <a:t>Ransomware</a:t>
            </a:r>
          </a:p>
          <a:p>
            <a:pPr marL="48219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Petya (2016), WannaCry (2017)</a:t>
            </a:r>
          </a:p>
          <a:p>
            <a:pPr marL="48219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REvil</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Sodinokibi</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(targeting MSPs)</a:t>
            </a:r>
          </a:p>
          <a:p>
            <a:pPr marL="48219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Conti (LE, EM, SLTT)</a:t>
            </a:r>
          </a:p>
          <a:p>
            <a:pPr marL="48219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Ryuk</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(targeting healthcare, education, </a:t>
            </a:r>
            <a:r>
              <a:rPr kumimoji="0" lang="en-US" sz="1900" b="0" i="0" u="sng" strike="noStrike" kern="1200" cap="none" spc="0" normalizeH="0" baseline="0" noProof="0" dirty="0">
                <a:ln>
                  <a:noFill/>
                </a:ln>
                <a:solidFill>
                  <a:prstClr val="white"/>
                </a:solidFill>
                <a:effectLst/>
                <a:uLnTx/>
                <a:uFillTx/>
                <a:latin typeface="Calibri" panose="020F0502020204030204"/>
                <a:ea typeface="+mn-ea"/>
                <a:cs typeface="+mn-cs"/>
              </a:rPr>
              <a:t>SLTT</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48219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Black Matter, </a:t>
            </a: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DarkSide</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Babuk</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Robinhood, Maze, </a:t>
            </a: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CovidLock</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CryptoLocker</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Pysa</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Phobos, Egregor, </a:t>
            </a: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VoidCrypt</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48219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lang="en-US" sz="1900" dirty="0" err="1">
                <a:solidFill>
                  <a:prstClr val="white"/>
                </a:solidFill>
                <a:latin typeface="Calibri" panose="020F0502020204030204"/>
              </a:rPr>
              <a:t>Lockbit</a:t>
            </a:r>
            <a:r>
              <a:rPr lang="en-US" sz="1900" dirty="0">
                <a:solidFill>
                  <a:prstClr val="white"/>
                </a:solidFill>
                <a:latin typeface="Calibri" panose="020F0502020204030204"/>
              </a:rPr>
              <a:t> 3.0, </a:t>
            </a:r>
            <a:r>
              <a:rPr lang="en-US" sz="1900" dirty="0" err="1">
                <a:solidFill>
                  <a:prstClr val="white"/>
                </a:solidFill>
                <a:latin typeface="Calibri" panose="020F0502020204030204"/>
              </a:rPr>
              <a:t>Rhysida</a:t>
            </a:r>
            <a:endPar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9644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19644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lang="en-US" sz="2100" b="1" u="sng" dirty="0">
                <a:solidFill>
                  <a:prstClr val="white"/>
                </a:solidFill>
                <a:latin typeface="Calibri" panose="020F0502020204030204"/>
              </a:rPr>
              <a:t>M</a:t>
            </a:r>
            <a:r>
              <a:rPr kumimoji="0" lang="en-US" sz="2100" b="1" i="0" u="sng" strike="noStrike" kern="1200" cap="none" spc="0" normalizeH="0" baseline="0" noProof="0" dirty="0" err="1">
                <a:ln>
                  <a:noFill/>
                </a:ln>
                <a:solidFill>
                  <a:prstClr val="white"/>
                </a:solidFill>
                <a:effectLst/>
                <a:uLnTx/>
                <a:uFillTx/>
                <a:latin typeface="Calibri" panose="020F0502020204030204"/>
                <a:ea typeface="+mn-ea"/>
                <a:cs typeface="+mn-cs"/>
              </a:rPr>
              <a:t>alware</a:t>
            </a:r>
            <a:endParaRPr kumimoji="0" lang="en-US" sz="21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48219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[RATs/ banking trojans] </a:t>
            </a: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Trickbot</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Emotet</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LokiBot</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IcedID</a:t>
            </a:r>
            <a:endPar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8219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wiperware</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NotPetya</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48219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[ICS/OT specific]  Triton/</a:t>
            </a:r>
            <a:r>
              <a:rPr kumimoji="0" lang="en-US" sz="1900" b="0" i="0" u="none" strike="noStrike" kern="1200" cap="none" spc="0" normalizeH="0" baseline="0" noProof="0" dirty="0" err="1">
                <a:ln>
                  <a:noFill/>
                </a:ln>
                <a:solidFill>
                  <a:prstClr val="white"/>
                </a:solidFill>
                <a:effectLst/>
                <a:uLnTx/>
                <a:uFillTx/>
                <a:latin typeface="Calibri" panose="020F0502020204030204"/>
                <a:ea typeface="+mn-ea"/>
                <a:cs typeface="+mn-cs"/>
              </a:rPr>
              <a:t>hatman</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malware targets Safety Instrumented Systems (SIS)</a:t>
            </a:r>
          </a:p>
          <a:p>
            <a:pPr marL="48219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[Infosec toolkits] Kali, Metasploit, Cobalt Strike</a:t>
            </a:r>
          </a:p>
          <a:p>
            <a:pPr marL="48219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4996" marR="0" lvl="1"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kumimoji="0" lang="en-US" sz="2100" b="1" i="0" u="sng" strike="noStrike" kern="1200" cap="none" spc="0" normalizeH="0" baseline="0" noProof="0" dirty="0">
                <a:ln>
                  <a:noFill/>
                </a:ln>
                <a:solidFill>
                  <a:prstClr val="white"/>
                </a:solidFill>
                <a:effectLst/>
                <a:uLnTx/>
                <a:uFillTx/>
                <a:latin typeface="Calibri" panose="020F0502020204030204"/>
                <a:ea typeface="+mn-ea"/>
                <a:cs typeface="+mn-cs"/>
              </a:rPr>
              <a:t>Advanced Persistent Threats (APTs)</a:t>
            </a:r>
          </a:p>
          <a:p>
            <a:pPr marL="48219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Nation state threat actors</a:t>
            </a:r>
          </a:p>
          <a:p>
            <a:pPr marL="48219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State sponsored threat actors</a:t>
            </a:r>
          </a:p>
          <a:p>
            <a:pPr marL="0" marR="0" lvl="2" indent="0" algn="l" defTabSz="914400" rtl="0" eaLnBrk="1" fontAlgn="auto" latinLnBrk="0" hangingPunct="1">
              <a:lnSpc>
                <a:spcPct val="90000"/>
              </a:lnSpc>
              <a:spcBef>
                <a:spcPts val="563"/>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9644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kumimoji="0" lang="en-US" sz="2100" b="1" i="0" u="sng" strike="noStrike" kern="1200" cap="none" spc="0" normalizeH="0" baseline="0" noProof="0" dirty="0">
                <a:ln>
                  <a:noFill/>
                </a:ln>
                <a:solidFill>
                  <a:prstClr val="white"/>
                </a:solidFill>
                <a:effectLst/>
                <a:uLnTx/>
                <a:uFillTx/>
                <a:latin typeface="Calibri" panose="020F0502020204030204"/>
                <a:ea typeface="+mn-ea"/>
                <a:cs typeface="+mn-cs"/>
              </a:rPr>
              <a:t>Threats to External Dependencies</a:t>
            </a:r>
          </a:p>
          <a:p>
            <a:pPr marL="48219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3</a:t>
            </a:r>
            <a:r>
              <a:rPr kumimoji="0" lang="en-US" sz="1900" b="0" i="0" u="none" strike="noStrike" kern="1200" cap="none" spc="0" normalizeH="0" baseline="30000" noProof="0" dirty="0">
                <a:ln>
                  <a:noFill/>
                </a:ln>
                <a:solidFill>
                  <a:prstClr val="white"/>
                </a:solidFill>
                <a:effectLst/>
                <a:uLnTx/>
                <a:uFillTx/>
                <a:latin typeface="Calibri" panose="020F0502020204030204"/>
                <a:ea typeface="+mn-ea"/>
                <a:cs typeface="+mn-cs"/>
              </a:rPr>
              <a:t>rd</a:t>
            </a: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 party vendors, service providers, infrastructure providers</a:t>
            </a:r>
          </a:p>
          <a:p>
            <a:pPr marL="482196" marR="0" lvl="2" indent="-228600" algn="l" defTabSz="914400" rtl="0" eaLnBrk="1" fontAlgn="auto" latinLnBrk="0" hangingPunct="1">
              <a:lnSpc>
                <a:spcPct val="90000"/>
              </a:lnSpc>
              <a:spcBef>
                <a:spcPts val="563"/>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rPr>
              <a:t>Supply chain attacks: SolarWinds, Kaseya, Log4J, etc.</a:t>
            </a:r>
          </a:p>
        </p:txBody>
      </p:sp>
      <p:pic>
        <p:nvPicPr>
          <p:cNvPr id="10" name="Picture 9">
            <a:extLst>
              <a:ext uri="{FF2B5EF4-FFF2-40B4-BE49-F238E27FC236}">
                <a16:creationId xmlns:a16="http://schemas.microsoft.com/office/drawing/2014/main" id="{BC633FF1-1A40-4828-A4E9-D30DEDD3ABF0}"/>
              </a:ext>
            </a:extLst>
          </p:cNvPr>
          <p:cNvPicPr>
            <a:picLocks noChangeAspect="1"/>
          </p:cNvPicPr>
          <p:nvPr/>
        </p:nvPicPr>
        <p:blipFill>
          <a:blip r:embed="rId4"/>
          <a:stretch>
            <a:fillRect/>
          </a:stretch>
        </p:blipFill>
        <p:spPr>
          <a:xfrm>
            <a:off x="6533084" y="2714451"/>
            <a:ext cx="3062709" cy="3022941"/>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3" name="Picture 12">
            <a:extLst>
              <a:ext uri="{FF2B5EF4-FFF2-40B4-BE49-F238E27FC236}">
                <a16:creationId xmlns:a16="http://schemas.microsoft.com/office/drawing/2014/main" id="{1D95BBE8-06A9-4E18-B4DC-34FB5F91228B}"/>
              </a:ext>
            </a:extLst>
          </p:cNvPr>
          <p:cNvPicPr>
            <a:picLocks noChangeAspect="1"/>
          </p:cNvPicPr>
          <p:nvPr/>
        </p:nvPicPr>
        <p:blipFill rotWithShape="1">
          <a:blip r:embed="rId5">
            <a:extLst>
              <a:ext uri="{28A0092B-C50C-407E-A947-70E740481C1C}">
                <a14:useLocalDpi xmlns:a14="http://schemas.microsoft.com/office/drawing/2010/main" val="0"/>
              </a:ext>
            </a:extLst>
          </a:blip>
          <a:srcRect l="19141" r="20978" b="1"/>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pic>
        <p:nvPicPr>
          <p:cNvPr id="11" name="Picture 10">
            <a:extLst>
              <a:ext uri="{FF2B5EF4-FFF2-40B4-BE49-F238E27FC236}">
                <a16:creationId xmlns:a16="http://schemas.microsoft.com/office/drawing/2014/main" id="{F1428BC9-335D-48C5-93D0-756BAA6FD4C4}"/>
              </a:ext>
            </a:extLst>
          </p:cNvPr>
          <p:cNvPicPr>
            <a:picLocks noChangeAspect="1"/>
          </p:cNvPicPr>
          <p:nvPr/>
        </p:nvPicPr>
        <p:blipFill rotWithShape="1">
          <a:blip r:embed="rId6">
            <a:extLst>
              <a:ext uri="{28A0092B-C50C-407E-A947-70E740481C1C}">
                <a14:useLocalDpi xmlns:a14="http://schemas.microsoft.com/office/drawing/2010/main" val="0"/>
              </a:ext>
            </a:extLst>
          </a:blip>
          <a:srcRect l="13315" r="9856" b="5"/>
          <a:stretch/>
        </p:blipFill>
        <p:spPr>
          <a:xfrm>
            <a:off x="9129290" y="4197216"/>
            <a:ext cx="3062710" cy="2660795"/>
          </a:xfrm>
          <a:custGeom>
            <a:avLst/>
            <a:gdLst/>
            <a:ahLst/>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1284232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C009EE67-1DE9-451A-8A1F-E9D71B63528B}"/>
              </a:ext>
            </a:extLst>
          </p:cNvPr>
          <p:cNvSpPr>
            <a:spLocks noGrp="1" noChangeArrowheads="1"/>
          </p:cNvSpPr>
          <p:nvPr>
            <p:ph type="ctrTitle"/>
          </p:nvPr>
        </p:nvSpPr>
        <p:spPr bwMode="auto">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274320" rIns="91440" bIns="91440" numCol="1" anchor="t" anchorCtr="0" compatLnSpc="1">
            <a:prstTxWarp prst="textNoShape">
              <a:avLst/>
            </a:prstTxWarp>
          </a:bodyPr>
          <a:lstStyle/>
          <a:p>
            <a:r>
              <a:rPr lang="en-US" altLang="en-US" sz="4000" dirty="0"/>
              <a:t>Cyber Actor Capabilities</a:t>
            </a:r>
          </a:p>
        </p:txBody>
      </p:sp>
      <p:sp>
        <p:nvSpPr>
          <p:cNvPr id="26626" name="Slide Number Placeholder 2">
            <a:extLst>
              <a:ext uri="{FF2B5EF4-FFF2-40B4-BE49-F238E27FC236}">
                <a16:creationId xmlns:a16="http://schemas.microsoft.com/office/drawing/2014/main" id="{2D1DC3EA-BA21-4231-A48C-F5BC63ACBF23}"/>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32" indent="-285744">
              <a:defRPr sz="2400">
                <a:solidFill>
                  <a:schemeClr val="tx1"/>
                </a:solidFill>
                <a:latin typeface="Arial" panose="020B0604020202020204" pitchFamily="34" charset="0"/>
              </a:defRPr>
            </a:lvl2pPr>
            <a:lvl3pPr marL="1142971" indent="-228594">
              <a:defRPr sz="2400">
                <a:solidFill>
                  <a:schemeClr val="tx1"/>
                </a:solidFill>
                <a:latin typeface="Arial" panose="020B0604020202020204" pitchFamily="34" charset="0"/>
              </a:defRPr>
            </a:lvl3pPr>
            <a:lvl4pPr marL="1600160" indent="-228594">
              <a:defRPr sz="2400">
                <a:solidFill>
                  <a:schemeClr val="tx1"/>
                </a:solidFill>
                <a:latin typeface="Arial" panose="020B0604020202020204" pitchFamily="34" charset="0"/>
              </a:defRPr>
            </a:lvl4pPr>
            <a:lvl5pPr marL="2057349" indent="-228594">
              <a:defRPr sz="2400">
                <a:solidFill>
                  <a:schemeClr val="tx1"/>
                </a:solidFill>
                <a:latin typeface="Arial" panose="020B0604020202020204" pitchFamily="34" charset="0"/>
              </a:defRPr>
            </a:lvl5pPr>
            <a:lvl6pPr marL="2514537" indent="-228594" eaLnBrk="0" fontAlgn="base" hangingPunct="0">
              <a:spcBef>
                <a:spcPct val="0"/>
              </a:spcBef>
              <a:spcAft>
                <a:spcPct val="0"/>
              </a:spcAft>
              <a:defRPr sz="2400">
                <a:solidFill>
                  <a:schemeClr val="tx1"/>
                </a:solidFill>
                <a:latin typeface="Arial" panose="020B0604020202020204" pitchFamily="34" charset="0"/>
              </a:defRPr>
            </a:lvl6pPr>
            <a:lvl7pPr marL="2971726" indent="-228594" eaLnBrk="0" fontAlgn="base" hangingPunct="0">
              <a:spcBef>
                <a:spcPct val="0"/>
              </a:spcBef>
              <a:spcAft>
                <a:spcPct val="0"/>
              </a:spcAft>
              <a:defRPr sz="2400">
                <a:solidFill>
                  <a:schemeClr val="tx1"/>
                </a:solidFill>
                <a:latin typeface="Arial" panose="020B0604020202020204" pitchFamily="34" charset="0"/>
              </a:defRPr>
            </a:lvl7pPr>
            <a:lvl8pPr marL="3428914" indent="-228594" eaLnBrk="0" fontAlgn="base" hangingPunct="0">
              <a:spcBef>
                <a:spcPct val="0"/>
              </a:spcBef>
              <a:spcAft>
                <a:spcPct val="0"/>
              </a:spcAft>
              <a:defRPr sz="2400">
                <a:solidFill>
                  <a:schemeClr val="tx1"/>
                </a:solidFill>
                <a:latin typeface="Arial" panose="020B0604020202020204" pitchFamily="34" charset="0"/>
              </a:defRPr>
            </a:lvl8pPr>
            <a:lvl9pPr marL="3886103" indent="-228594" eaLnBrk="0" fontAlgn="base" hangingPunct="0">
              <a:spcBef>
                <a:spcPct val="0"/>
              </a:spcBef>
              <a:spcAft>
                <a:spcPct val="0"/>
              </a:spcAft>
              <a:defRPr sz="2400">
                <a:solidFill>
                  <a:schemeClr val="tx1"/>
                </a:solidFill>
                <a:latin typeface="Arial" panose="020B0604020202020204" pitchFamily="34" charset="0"/>
              </a:defRPr>
            </a:lvl9pPr>
          </a:lstStyle>
          <a:p>
            <a:fld id="{23D5859B-1FEA-42C5-816F-A5E13A198528}" type="slidenum">
              <a:rPr lang="en-US" altLang="en-US"/>
              <a:pPr/>
              <a:t>6</a:t>
            </a:fld>
            <a:endParaRPr lang="en-US" altLang="en-US" dirty="0"/>
          </a:p>
        </p:txBody>
      </p:sp>
      <p:graphicFrame>
        <p:nvGraphicFramePr>
          <p:cNvPr id="2" name="Table 1">
            <a:extLst>
              <a:ext uri="{FF2B5EF4-FFF2-40B4-BE49-F238E27FC236}">
                <a16:creationId xmlns:a16="http://schemas.microsoft.com/office/drawing/2014/main" id="{B7181EA1-39FC-45FF-9A5C-7C9FFF56DD47}"/>
              </a:ext>
            </a:extLst>
          </p:cNvPr>
          <p:cNvGraphicFramePr>
            <a:graphicFrameLocks noGrp="1"/>
          </p:cNvGraphicFramePr>
          <p:nvPr/>
        </p:nvGraphicFramePr>
        <p:xfrm>
          <a:off x="1219200" y="1395368"/>
          <a:ext cx="9144002" cy="4574570"/>
        </p:xfrm>
        <a:graphic>
          <a:graphicData uri="http://schemas.openxmlformats.org/drawingml/2006/table">
            <a:tbl>
              <a:tblPr firstRow="1" bandRow="1">
                <a:tableStyleId>{5C22544A-7EE6-4342-B048-85BDC9FD1C3A}</a:tableStyleId>
              </a:tblPr>
              <a:tblGrid>
                <a:gridCol w="2122717">
                  <a:extLst>
                    <a:ext uri="{9D8B030D-6E8A-4147-A177-3AD203B41FA5}">
                      <a16:colId xmlns:a16="http://schemas.microsoft.com/office/drawing/2014/main" val="866729538"/>
                    </a:ext>
                  </a:extLst>
                </a:gridCol>
                <a:gridCol w="1404257">
                  <a:extLst>
                    <a:ext uri="{9D8B030D-6E8A-4147-A177-3AD203B41FA5}">
                      <a16:colId xmlns:a16="http://schemas.microsoft.com/office/drawing/2014/main" val="1357215322"/>
                    </a:ext>
                  </a:extLst>
                </a:gridCol>
                <a:gridCol w="1404257">
                  <a:extLst>
                    <a:ext uri="{9D8B030D-6E8A-4147-A177-3AD203B41FA5}">
                      <a16:colId xmlns:a16="http://schemas.microsoft.com/office/drawing/2014/main" val="3543848674"/>
                    </a:ext>
                  </a:extLst>
                </a:gridCol>
                <a:gridCol w="1404257">
                  <a:extLst>
                    <a:ext uri="{9D8B030D-6E8A-4147-A177-3AD203B41FA5}">
                      <a16:colId xmlns:a16="http://schemas.microsoft.com/office/drawing/2014/main" val="3912983524"/>
                    </a:ext>
                  </a:extLst>
                </a:gridCol>
                <a:gridCol w="1404257">
                  <a:extLst>
                    <a:ext uri="{9D8B030D-6E8A-4147-A177-3AD203B41FA5}">
                      <a16:colId xmlns:a16="http://schemas.microsoft.com/office/drawing/2014/main" val="1916040286"/>
                    </a:ext>
                  </a:extLst>
                </a:gridCol>
                <a:gridCol w="1404257">
                  <a:extLst>
                    <a:ext uri="{9D8B030D-6E8A-4147-A177-3AD203B41FA5}">
                      <a16:colId xmlns:a16="http://schemas.microsoft.com/office/drawing/2014/main" val="1910341016"/>
                    </a:ext>
                  </a:extLst>
                </a:gridCol>
              </a:tblGrid>
              <a:tr h="558352">
                <a:tc>
                  <a:txBody>
                    <a:bodyPr/>
                    <a:lstStyle/>
                    <a:p>
                      <a:r>
                        <a:rPr lang="en-US" sz="1200" b="1" dirty="0">
                          <a:solidFill>
                            <a:srgbClr val="5A5B5D"/>
                          </a:solidFill>
                        </a:rPr>
                        <a:t>Damage to Critical Infrastructure</a:t>
                      </a:r>
                    </a:p>
                  </a:txBody>
                  <a:tcPr anchor="ctr">
                    <a:lnL w="127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accent4">
                            <a:lumMod val="10000"/>
                          </a:schemeClr>
                        </a:solidFill>
                      </a:endParaRPr>
                    </a:p>
                  </a:txBody>
                  <a:tcPr>
                    <a:lnL w="762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alpha val="50196"/>
                      </a:srgbClr>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5461589"/>
                  </a:ext>
                </a:extLst>
              </a:tr>
              <a:tr h="558352">
                <a:tc>
                  <a:txBody>
                    <a:bodyPr/>
                    <a:lstStyle/>
                    <a:p>
                      <a:r>
                        <a:rPr lang="en-US" sz="1200" b="1" dirty="0">
                          <a:solidFill>
                            <a:srgbClr val="5A5B5D"/>
                          </a:solidFill>
                        </a:rPr>
                        <a:t>Disruption to Critical Infrastructure</a:t>
                      </a:r>
                    </a:p>
                  </a:txBody>
                  <a:tcPr anchor="ctr">
                    <a:lnL w="127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accent4">
                            <a:lumMod val="10000"/>
                          </a:schemeClr>
                        </a:solidFill>
                      </a:endParaRPr>
                    </a:p>
                  </a:txBody>
                  <a:tcPr>
                    <a:lnL w="762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034258"/>
                  </a:ext>
                </a:extLst>
              </a:tr>
              <a:tr h="558352">
                <a:tc>
                  <a:txBody>
                    <a:bodyPr/>
                    <a:lstStyle/>
                    <a:p>
                      <a:r>
                        <a:rPr lang="en-US" sz="1200" b="1" dirty="0">
                          <a:solidFill>
                            <a:srgbClr val="5A5B5D"/>
                          </a:solidFill>
                        </a:rPr>
                        <a:t>Theft of Intellectual Property/Financial Data</a:t>
                      </a:r>
                    </a:p>
                  </a:txBody>
                  <a:tcPr anchor="ctr">
                    <a:lnL w="127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accent4">
                            <a:lumMod val="10000"/>
                          </a:schemeClr>
                        </a:solidFill>
                      </a:endParaRPr>
                    </a:p>
                  </a:txBody>
                  <a:tcPr>
                    <a:lnL w="762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alpha val="50196"/>
                      </a:srgbClr>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alpha val="50196"/>
                      </a:srgbClr>
                    </a:solidFill>
                  </a:tcPr>
                </a:tc>
                <a:extLst>
                  <a:ext uri="{0D108BD9-81ED-4DB2-BD59-A6C34878D82A}">
                    <a16:rowId xmlns:a16="http://schemas.microsoft.com/office/drawing/2014/main" val="200517780"/>
                  </a:ext>
                </a:extLst>
              </a:tr>
              <a:tr h="558352">
                <a:tc>
                  <a:txBody>
                    <a:bodyPr/>
                    <a:lstStyle/>
                    <a:p>
                      <a:r>
                        <a:rPr lang="en-US" sz="1200" b="1" dirty="0">
                          <a:solidFill>
                            <a:srgbClr val="5A5B5D"/>
                          </a:solidFill>
                        </a:rPr>
                        <a:t>Theft of Sensitive Information (PII)</a:t>
                      </a:r>
                    </a:p>
                  </a:txBody>
                  <a:tcPr anchor="ctr">
                    <a:lnL w="127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accent4">
                            <a:lumMod val="10000"/>
                          </a:schemeClr>
                        </a:solidFill>
                      </a:endParaRPr>
                    </a:p>
                  </a:txBody>
                  <a:tcPr>
                    <a:lnL w="762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extLst>
                  <a:ext uri="{0D108BD9-81ED-4DB2-BD59-A6C34878D82A}">
                    <a16:rowId xmlns:a16="http://schemas.microsoft.com/office/drawing/2014/main" val="3120564778"/>
                  </a:ext>
                </a:extLst>
              </a:tr>
              <a:tr h="558352">
                <a:tc>
                  <a:txBody>
                    <a:bodyPr/>
                    <a:lstStyle/>
                    <a:p>
                      <a:r>
                        <a:rPr lang="en-US" sz="1200" b="1" dirty="0">
                          <a:solidFill>
                            <a:srgbClr val="5A5B5D"/>
                          </a:solidFill>
                        </a:rPr>
                        <a:t>Establish and Maintain Illicit Presence</a:t>
                      </a:r>
                    </a:p>
                  </a:txBody>
                  <a:tcPr anchor="ctr">
                    <a:lnL w="127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accent4">
                            <a:lumMod val="10000"/>
                          </a:schemeClr>
                        </a:solidFill>
                      </a:endParaRPr>
                    </a:p>
                  </a:txBody>
                  <a:tcPr>
                    <a:lnL w="762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alpha val="50196"/>
                      </a:srgbClr>
                    </a:solidFill>
                  </a:tcPr>
                </a:tc>
                <a:extLst>
                  <a:ext uri="{0D108BD9-81ED-4DB2-BD59-A6C34878D82A}">
                    <a16:rowId xmlns:a16="http://schemas.microsoft.com/office/drawing/2014/main" val="2588306712"/>
                  </a:ext>
                </a:extLst>
              </a:tr>
              <a:tr h="558352">
                <a:tc>
                  <a:txBody>
                    <a:bodyPr/>
                    <a:lstStyle/>
                    <a:p>
                      <a:r>
                        <a:rPr lang="en-US" sz="1200" b="1" dirty="0">
                          <a:solidFill>
                            <a:srgbClr val="5A5B5D"/>
                          </a:solidFill>
                        </a:rPr>
                        <a:t>Denial of Service (DoS)</a:t>
                      </a:r>
                    </a:p>
                  </a:txBody>
                  <a:tcPr anchor="ctr">
                    <a:lnL w="127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accent4">
                            <a:lumMod val="10000"/>
                          </a:schemeClr>
                        </a:solidFill>
                      </a:endParaRPr>
                    </a:p>
                  </a:txBody>
                  <a:tcPr>
                    <a:lnL w="762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288"/>
                    </a:solidFill>
                  </a:tcPr>
                </a:tc>
                <a:extLst>
                  <a:ext uri="{0D108BD9-81ED-4DB2-BD59-A6C34878D82A}">
                    <a16:rowId xmlns:a16="http://schemas.microsoft.com/office/drawing/2014/main" val="2755477566"/>
                  </a:ext>
                </a:extLst>
              </a:tr>
              <a:tr h="558352">
                <a:tc>
                  <a:txBody>
                    <a:bodyPr/>
                    <a:lstStyle/>
                    <a:p>
                      <a:r>
                        <a:rPr lang="en-US" sz="1200" b="1" dirty="0">
                          <a:solidFill>
                            <a:srgbClr val="5A5B5D"/>
                          </a:solidFill>
                        </a:rPr>
                        <a:t>Web Defacements</a:t>
                      </a:r>
                    </a:p>
                  </a:txBody>
                  <a:tcPr anchor="ctr">
                    <a:lnL w="127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chemeClr val="accent4">
                            <a:lumMod val="10000"/>
                          </a:schemeClr>
                        </a:solidFill>
                      </a:endParaRPr>
                    </a:p>
                  </a:txBody>
                  <a:tcPr>
                    <a:lnL w="762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no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no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no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noFill/>
                      <a:prstDash val="solid"/>
                      <a:round/>
                      <a:headEnd type="none" w="med" len="med"/>
                      <a:tailEnd type="none" w="med" len="med"/>
                    </a:lnB>
                    <a:solidFill>
                      <a:srgbClr val="005288"/>
                    </a:solidFill>
                  </a:tcPr>
                </a:tc>
                <a:tc>
                  <a:txBody>
                    <a:bodyPr/>
                    <a:lstStyle/>
                    <a:p>
                      <a:endParaRPr lang="en-US" sz="1200" dirty="0">
                        <a:solidFill>
                          <a:schemeClr val="accent4">
                            <a:lumMod val="10000"/>
                          </a:schemeClr>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noFill/>
                      <a:prstDash val="solid"/>
                      <a:round/>
                      <a:headEnd type="none" w="med" len="med"/>
                      <a:tailEnd type="none" w="med" len="med"/>
                    </a:lnB>
                    <a:solidFill>
                      <a:srgbClr val="005288"/>
                    </a:solidFill>
                  </a:tcPr>
                </a:tc>
                <a:extLst>
                  <a:ext uri="{0D108BD9-81ED-4DB2-BD59-A6C34878D82A}">
                    <a16:rowId xmlns:a16="http://schemas.microsoft.com/office/drawing/2014/main" val="703918143"/>
                  </a:ext>
                </a:extLst>
              </a:tr>
              <a:tr h="666106">
                <a:tc>
                  <a:txBody>
                    <a:bodyPr/>
                    <a:lstStyle/>
                    <a:p>
                      <a:pPr algn="ctr"/>
                      <a:endParaRPr lang="en-US" sz="1200" dirty="0">
                        <a:solidFill>
                          <a:srgbClr val="5A5B5D"/>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5A5B5D"/>
                          </a:solidFill>
                        </a:rPr>
                        <a:t>State Actors with Greater Capabilities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5A5B5D"/>
                          </a:solidFill>
                        </a:rPr>
                        <a:t>State Actors with Lesser Capabilities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5A5B5D"/>
                          </a:solidFill>
                        </a:rPr>
                        <a:t>Cybercriminals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5A5B5D"/>
                          </a:solidFill>
                        </a:rPr>
                        <a:t>Criminal Hackers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rgbClr val="5A5B5D"/>
                          </a:solidFill>
                        </a:rPr>
                        <a:t>Terrorists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796472"/>
                  </a:ext>
                </a:extLst>
              </a:tr>
            </a:tbl>
          </a:graphicData>
        </a:graphic>
      </p:graphicFrame>
      <p:sp>
        <p:nvSpPr>
          <p:cNvPr id="5" name="object 88">
            <a:extLst>
              <a:ext uri="{FF2B5EF4-FFF2-40B4-BE49-F238E27FC236}">
                <a16:creationId xmlns:a16="http://schemas.microsoft.com/office/drawing/2014/main" id="{7298C97E-2DAF-4E0B-BBB1-C0AEE865014F}"/>
              </a:ext>
            </a:extLst>
          </p:cNvPr>
          <p:cNvSpPr txBox="1"/>
          <p:nvPr/>
        </p:nvSpPr>
        <p:spPr>
          <a:xfrm>
            <a:off x="1524000" y="5588421"/>
            <a:ext cx="1289685" cy="381515"/>
          </a:xfrm>
          <a:prstGeom prst="rect">
            <a:avLst/>
          </a:prstGeom>
        </p:spPr>
        <p:txBody>
          <a:bodyPr vert="horz" wrap="square" lIns="0" tIns="12065" rIns="0" bIns="0" rtlCol="0">
            <a:spAutoFit/>
          </a:bodyPr>
          <a:lstStyle/>
          <a:p>
            <a:pPr marL="12700" marR="5080">
              <a:spcBef>
                <a:spcPts val="95"/>
              </a:spcBef>
            </a:pPr>
            <a:r>
              <a:rPr sz="800" i="1" spc="-5" dirty="0">
                <a:solidFill>
                  <a:srgbClr val="5A5B5D"/>
                </a:solidFill>
                <a:latin typeface="+mn-lt"/>
                <a:cs typeface="Calibri"/>
              </a:rPr>
              <a:t>Source: I&amp;A analysis derived  from media and USG</a:t>
            </a:r>
            <a:r>
              <a:rPr sz="800" i="1" spc="-31" dirty="0">
                <a:solidFill>
                  <a:srgbClr val="5A5B5D"/>
                </a:solidFill>
                <a:latin typeface="+mn-lt"/>
                <a:cs typeface="Calibri"/>
              </a:rPr>
              <a:t> </a:t>
            </a:r>
            <a:r>
              <a:rPr sz="800" i="1" spc="-5" dirty="0">
                <a:solidFill>
                  <a:srgbClr val="5A5B5D"/>
                </a:solidFill>
                <a:latin typeface="+mn-lt"/>
                <a:cs typeface="Calibri"/>
              </a:rPr>
              <a:t>reporting</a:t>
            </a:r>
            <a:endParaRPr sz="800" dirty="0">
              <a:solidFill>
                <a:srgbClr val="5A5B5D"/>
              </a:solidFill>
              <a:latin typeface="+mn-lt"/>
              <a:cs typeface="Calibri"/>
            </a:endParaRPr>
          </a:p>
        </p:txBody>
      </p:sp>
      <p:sp>
        <p:nvSpPr>
          <p:cNvPr id="6" name="object 88">
            <a:extLst>
              <a:ext uri="{FF2B5EF4-FFF2-40B4-BE49-F238E27FC236}">
                <a16:creationId xmlns:a16="http://schemas.microsoft.com/office/drawing/2014/main" id="{49557E8D-020D-4714-927F-FE1780828F82}"/>
              </a:ext>
            </a:extLst>
          </p:cNvPr>
          <p:cNvSpPr txBox="1"/>
          <p:nvPr/>
        </p:nvSpPr>
        <p:spPr>
          <a:xfrm>
            <a:off x="4267200" y="5969936"/>
            <a:ext cx="7315200" cy="135293"/>
          </a:xfrm>
          <a:prstGeom prst="rect">
            <a:avLst/>
          </a:prstGeom>
        </p:spPr>
        <p:txBody>
          <a:bodyPr vert="horz" wrap="square" lIns="0" tIns="12065" rIns="0" bIns="0" rtlCol="0">
            <a:spAutoFit/>
          </a:bodyPr>
          <a:lstStyle/>
          <a:p>
            <a:pPr marL="12700" marR="5080">
              <a:spcBef>
                <a:spcPts val="95"/>
              </a:spcBef>
            </a:pPr>
            <a:r>
              <a:rPr lang="en-US" sz="800" i="1" spc="-5" dirty="0">
                <a:solidFill>
                  <a:srgbClr val="5A5B5D"/>
                </a:solidFill>
                <a:latin typeface="+mn-lt"/>
                <a:cs typeface="Calibri"/>
              </a:rPr>
              <a:t>Note: Darker color indicates greater capability .</a:t>
            </a:r>
            <a:endParaRPr sz="800" dirty="0">
              <a:solidFill>
                <a:srgbClr val="5A5B5D"/>
              </a:solidFill>
              <a:latin typeface="+mn-lt"/>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FA696564-851D-414E-9AF5-10E2AE8BBB0E}"/>
              </a:ext>
            </a:extLst>
          </p:cNvPr>
          <p:cNvSpPr>
            <a:spLocks noGrp="1" noChangeArrowheads="1"/>
          </p:cNvSpPr>
          <p:nvPr>
            <p:ph type="sldNum" sz="quarter" idx="4294967295"/>
          </p:nvPr>
        </p:nvSpPr>
        <p:spPr bwMode="black">
          <a:xfrm>
            <a:off x="10134600" y="6429377"/>
            <a:ext cx="457200" cy="260351"/>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defPPr>
              <a:defRPr lang="en-US"/>
            </a:defPPr>
            <a:lvl1pPr algn="l" rtl="0" eaLnBrk="0" fontAlgn="base" hangingPunct="0">
              <a:spcBef>
                <a:spcPct val="0"/>
              </a:spcBef>
              <a:spcAft>
                <a:spcPct val="0"/>
              </a:spcAft>
              <a:defRPr sz="1100" kern="1200">
                <a:solidFill>
                  <a:srgbClr val="5A5B5D"/>
                </a:solidFill>
                <a:latin typeface="Arial" panose="020B0604020202020204" pitchFamily="34" charset="0"/>
                <a:ea typeface="+mn-ea"/>
                <a:cs typeface="+mn-cs"/>
              </a:defRPr>
            </a:lvl1pPr>
            <a:lvl2pPr marL="457189"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377"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566"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754"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5943" algn="l" defTabSz="914377" rtl="0" eaLnBrk="1" latinLnBrk="0" hangingPunct="1">
              <a:defRPr sz="2400" kern="1200">
                <a:solidFill>
                  <a:schemeClr val="tx1"/>
                </a:solidFill>
                <a:latin typeface="Arial" panose="020B0604020202020204" pitchFamily="34" charset="0"/>
                <a:ea typeface="+mn-ea"/>
                <a:cs typeface="+mn-cs"/>
              </a:defRPr>
            </a:lvl6pPr>
            <a:lvl7pPr marL="2743131" algn="l" defTabSz="914377" rtl="0" eaLnBrk="1" latinLnBrk="0" hangingPunct="1">
              <a:defRPr sz="2400" kern="1200">
                <a:solidFill>
                  <a:schemeClr val="tx1"/>
                </a:solidFill>
                <a:latin typeface="Arial" panose="020B0604020202020204" pitchFamily="34" charset="0"/>
                <a:ea typeface="+mn-ea"/>
                <a:cs typeface="+mn-cs"/>
              </a:defRPr>
            </a:lvl7pPr>
            <a:lvl8pPr marL="3200320" algn="l" defTabSz="914377" rtl="0" eaLnBrk="1" latinLnBrk="0" hangingPunct="1">
              <a:defRPr sz="2400" kern="1200">
                <a:solidFill>
                  <a:schemeClr val="tx1"/>
                </a:solidFill>
                <a:latin typeface="Arial" panose="020B0604020202020204" pitchFamily="34" charset="0"/>
                <a:ea typeface="+mn-ea"/>
                <a:cs typeface="+mn-cs"/>
              </a:defRPr>
            </a:lvl8pPr>
            <a:lvl9pPr marL="3657509" algn="l" defTabSz="914377" rtl="0" eaLnBrk="1" latinLnBrk="0" hangingPunct="1">
              <a:defRPr sz="2400" kern="1200">
                <a:solidFill>
                  <a:schemeClr val="tx1"/>
                </a:solidFill>
                <a:latin typeface="Arial" panose="020B0604020202020204" pitchFamily="34" charset="0"/>
                <a:ea typeface="+mn-ea"/>
                <a:cs typeface="+mn-cs"/>
              </a:defRPr>
            </a:lvl9pPr>
          </a:lstStyle>
          <a:p>
            <a:pPr>
              <a:defRPr/>
            </a:pPr>
            <a:fld id="{AAC05470-A035-499B-A890-F98DA76FB927}" type="slidenum">
              <a:rPr lang="en-US" altLang="en-US" smtClean="0"/>
              <a:pPr>
                <a:defRPr/>
              </a:pPr>
              <a:t>7</a:t>
            </a:fld>
            <a:endParaRPr lang="en-US" altLang="en-US" dirty="0"/>
          </a:p>
        </p:txBody>
      </p:sp>
      <p:sp>
        <p:nvSpPr>
          <p:cNvPr id="2" name="Content Placeholder 1">
            <a:extLst>
              <a:ext uri="{FF2B5EF4-FFF2-40B4-BE49-F238E27FC236}">
                <a16:creationId xmlns:a16="http://schemas.microsoft.com/office/drawing/2014/main" id="{59DB7692-7A29-4884-9FC6-F41EF5C22E60}"/>
              </a:ext>
            </a:extLst>
          </p:cNvPr>
          <p:cNvSpPr>
            <a:spLocks noGrp="1"/>
          </p:cNvSpPr>
          <p:nvPr>
            <p:ph idx="1"/>
          </p:nvPr>
        </p:nvSpPr>
        <p:spPr>
          <a:xfrm>
            <a:off x="4267200" y="1219200"/>
            <a:ext cx="7086600" cy="3810000"/>
          </a:xfrm>
        </p:spPr>
        <p:txBody>
          <a:bodyPr/>
          <a:lstStyle/>
          <a:p>
            <a:pPr>
              <a:spcAft>
                <a:spcPts val="1200"/>
              </a:spcAft>
            </a:pPr>
            <a:r>
              <a:rPr lang="en-US" b="1" dirty="0">
                <a:solidFill>
                  <a:srgbClr val="000000"/>
                </a:solidFill>
              </a:rPr>
              <a:t>Cybercriminals</a:t>
            </a:r>
          </a:p>
          <a:p>
            <a:pPr lvl="1">
              <a:lnSpc>
                <a:spcPts val="1920"/>
              </a:lnSpc>
              <a:spcAft>
                <a:spcPts val="1200"/>
              </a:spcAft>
            </a:pPr>
            <a:r>
              <a:rPr lang="en-US" dirty="0">
                <a:solidFill>
                  <a:srgbClr val="000000"/>
                </a:solidFill>
              </a:rPr>
              <a:t>Look for targets of opportunity</a:t>
            </a:r>
          </a:p>
          <a:p>
            <a:pPr lvl="1">
              <a:lnSpc>
                <a:spcPts val="1920"/>
              </a:lnSpc>
              <a:spcAft>
                <a:spcPts val="1200"/>
              </a:spcAft>
            </a:pPr>
            <a:r>
              <a:rPr lang="en-US" dirty="0">
                <a:solidFill>
                  <a:srgbClr val="000000"/>
                </a:solidFill>
              </a:rPr>
              <a:t>Take the path of least resistance</a:t>
            </a:r>
          </a:p>
          <a:p>
            <a:pPr lvl="1">
              <a:lnSpc>
                <a:spcPts val="1920"/>
              </a:lnSpc>
              <a:spcAft>
                <a:spcPts val="1200"/>
              </a:spcAft>
            </a:pPr>
            <a:r>
              <a:rPr lang="en-US" dirty="0">
                <a:solidFill>
                  <a:srgbClr val="000000"/>
                </a:solidFill>
              </a:rPr>
              <a:t>Financially motivated</a:t>
            </a:r>
          </a:p>
          <a:p>
            <a:pPr lvl="1">
              <a:lnSpc>
                <a:spcPts val="1920"/>
              </a:lnSpc>
              <a:spcAft>
                <a:spcPts val="1200"/>
              </a:spcAft>
            </a:pPr>
            <a:r>
              <a:rPr lang="en-US" dirty="0">
                <a:solidFill>
                  <a:srgbClr val="000000"/>
                </a:solidFill>
              </a:rPr>
              <a:t>Personal information and proprietary data: high value, high-demand commodities</a:t>
            </a:r>
          </a:p>
          <a:p>
            <a:pPr>
              <a:lnSpc>
                <a:spcPts val="2400"/>
              </a:lnSpc>
              <a:spcAft>
                <a:spcPts val="1200"/>
              </a:spcAft>
            </a:pPr>
            <a:r>
              <a:rPr lang="en-US" b="1" dirty="0">
                <a:solidFill>
                  <a:srgbClr val="000000"/>
                </a:solidFill>
              </a:rPr>
              <a:t>Hacking as a service (</a:t>
            </a:r>
            <a:r>
              <a:rPr lang="en-US" b="1" dirty="0" err="1">
                <a:solidFill>
                  <a:srgbClr val="000000"/>
                </a:solidFill>
              </a:rPr>
              <a:t>HaaS</a:t>
            </a:r>
            <a:r>
              <a:rPr lang="en-US" b="1" dirty="0">
                <a:solidFill>
                  <a:srgbClr val="000000"/>
                </a:solidFill>
              </a:rPr>
              <a:t>) and Ransomware (RaaS)</a:t>
            </a:r>
          </a:p>
          <a:p>
            <a:pPr lvl="1">
              <a:lnSpc>
                <a:spcPts val="2400"/>
              </a:lnSpc>
              <a:spcAft>
                <a:spcPts val="1200"/>
              </a:spcAft>
            </a:pPr>
            <a:r>
              <a:rPr lang="en-US" dirty="0">
                <a:solidFill>
                  <a:srgbClr val="000000"/>
                </a:solidFill>
              </a:rPr>
              <a:t>Malicious tools readily available for purchase or download.</a:t>
            </a:r>
          </a:p>
          <a:p>
            <a:pPr lvl="1">
              <a:lnSpc>
                <a:spcPts val="2400"/>
              </a:lnSpc>
              <a:spcAft>
                <a:spcPts val="1200"/>
              </a:spcAft>
            </a:pPr>
            <a:r>
              <a:rPr lang="en-US" dirty="0">
                <a:solidFill>
                  <a:srgbClr val="000000"/>
                </a:solidFill>
              </a:rPr>
              <a:t>Enable less skilled actors to effectively operate</a:t>
            </a:r>
          </a:p>
        </p:txBody>
      </p:sp>
      <p:grpSp>
        <p:nvGrpSpPr>
          <p:cNvPr id="6" name="Group 5">
            <a:extLst>
              <a:ext uri="{FF2B5EF4-FFF2-40B4-BE49-F238E27FC236}">
                <a16:creationId xmlns:a16="http://schemas.microsoft.com/office/drawing/2014/main" id="{2C5D22A4-5D2E-49ED-BCCB-5F41880CE8B1}"/>
              </a:ext>
            </a:extLst>
          </p:cNvPr>
          <p:cNvGrpSpPr>
            <a:grpSpLocks noChangeAspect="1"/>
          </p:cNvGrpSpPr>
          <p:nvPr/>
        </p:nvGrpSpPr>
        <p:grpSpPr>
          <a:xfrm>
            <a:off x="533400" y="2015300"/>
            <a:ext cx="3568048" cy="3013900"/>
            <a:chOff x="776477" y="2041398"/>
            <a:chExt cx="4383024" cy="3702303"/>
          </a:xfrm>
        </p:grpSpPr>
        <p:sp>
          <p:nvSpPr>
            <p:cNvPr id="7" name="object 12">
              <a:extLst>
                <a:ext uri="{FF2B5EF4-FFF2-40B4-BE49-F238E27FC236}">
                  <a16:creationId xmlns:a16="http://schemas.microsoft.com/office/drawing/2014/main" id="{0BFA7411-E79B-4FDE-BF83-DEF218F0B9B2}"/>
                </a:ext>
              </a:extLst>
            </p:cNvPr>
            <p:cNvSpPr/>
            <p:nvPr/>
          </p:nvSpPr>
          <p:spPr>
            <a:xfrm>
              <a:off x="1670304" y="2049017"/>
              <a:ext cx="2544317" cy="2544317"/>
            </a:xfrm>
            <a:prstGeom prst="rect">
              <a:avLst/>
            </a:prstGeom>
            <a:blipFill>
              <a:blip r:embed="rId3" cstate="print"/>
              <a:stretch>
                <a:fillRect/>
              </a:stretch>
            </a:blipFill>
          </p:spPr>
          <p:txBody>
            <a:bodyPr wrap="square" lIns="0" tIns="0" rIns="0" bIns="0" rtlCol="0"/>
            <a:lstStyle/>
            <a:p>
              <a:endParaRPr dirty="0"/>
            </a:p>
          </p:txBody>
        </p:sp>
        <p:sp>
          <p:nvSpPr>
            <p:cNvPr id="8" name="object 13">
              <a:extLst>
                <a:ext uri="{FF2B5EF4-FFF2-40B4-BE49-F238E27FC236}">
                  <a16:creationId xmlns:a16="http://schemas.microsoft.com/office/drawing/2014/main" id="{7F88D39B-D0D7-4AD2-9C8D-98C2F140B557}"/>
                </a:ext>
              </a:extLst>
            </p:cNvPr>
            <p:cNvSpPr/>
            <p:nvPr/>
          </p:nvSpPr>
          <p:spPr>
            <a:xfrm>
              <a:off x="1663445" y="2041398"/>
              <a:ext cx="2552700" cy="2561590"/>
            </a:xfrm>
            <a:custGeom>
              <a:avLst/>
              <a:gdLst/>
              <a:ahLst/>
              <a:cxnLst/>
              <a:rect l="l" t="t" r="r" b="b"/>
              <a:pathLst>
                <a:path w="2552700" h="2561590">
                  <a:moveTo>
                    <a:pt x="2552700" y="1411027"/>
                  </a:moveTo>
                  <a:lnTo>
                    <a:pt x="2552700" y="1133094"/>
                  </a:lnTo>
                  <a:lnTo>
                    <a:pt x="2527300" y="1037291"/>
                  </a:lnTo>
                  <a:lnTo>
                    <a:pt x="2527300" y="1393486"/>
                  </a:lnTo>
                  <a:lnTo>
                    <a:pt x="2514600" y="1440782"/>
                  </a:lnTo>
                  <a:lnTo>
                    <a:pt x="2514600" y="1487547"/>
                  </a:lnTo>
                  <a:lnTo>
                    <a:pt x="2476500" y="1624313"/>
                  </a:lnTo>
                  <a:lnTo>
                    <a:pt x="2425700" y="1797169"/>
                  </a:lnTo>
                  <a:lnTo>
                    <a:pt x="2400300" y="1838461"/>
                  </a:lnTo>
                  <a:lnTo>
                    <a:pt x="2374900" y="1878917"/>
                  </a:lnTo>
                  <a:lnTo>
                    <a:pt x="2362200" y="1918502"/>
                  </a:lnTo>
                  <a:lnTo>
                    <a:pt x="2336800" y="1957182"/>
                  </a:lnTo>
                  <a:lnTo>
                    <a:pt x="2311400" y="1994924"/>
                  </a:lnTo>
                  <a:lnTo>
                    <a:pt x="2286000" y="2031694"/>
                  </a:lnTo>
                  <a:lnTo>
                    <a:pt x="2247900" y="2067459"/>
                  </a:lnTo>
                  <a:lnTo>
                    <a:pt x="2222500" y="2102183"/>
                  </a:lnTo>
                  <a:lnTo>
                    <a:pt x="2197100" y="2135833"/>
                  </a:lnTo>
                  <a:lnTo>
                    <a:pt x="2159000" y="2168375"/>
                  </a:lnTo>
                  <a:lnTo>
                    <a:pt x="2133600" y="2199776"/>
                  </a:lnTo>
                  <a:lnTo>
                    <a:pt x="2095500" y="2230002"/>
                  </a:lnTo>
                  <a:lnTo>
                    <a:pt x="2057400" y="2259017"/>
                  </a:lnTo>
                  <a:lnTo>
                    <a:pt x="2019300" y="2286790"/>
                  </a:lnTo>
                  <a:lnTo>
                    <a:pt x="1993900" y="2313286"/>
                  </a:lnTo>
                  <a:lnTo>
                    <a:pt x="1955800" y="2338470"/>
                  </a:lnTo>
                  <a:lnTo>
                    <a:pt x="1917700" y="2362310"/>
                  </a:lnTo>
                  <a:lnTo>
                    <a:pt x="1866900" y="2384770"/>
                  </a:lnTo>
                  <a:lnTo>
                    <a:pt x="1828800" y="2405818"/>
                  </a:lnTo>
                  <a:lnTo>
                    <a:pt x="1790700" y="2425419"/>
                  </a:lnTo>
                  <a:lnTo>
                    <a:pt x="1752600" y="2443540"/>
                  </a:lnTo>
                  <a:lnTo>
                    <a:pt x="1701800" y="2460146"/>
                  </a:lnTo>
                  <a:lnTo>
                    <a:pt x="1663700" y="2475204"/>
                  </a:lnTo>
                  <a:lnTo>
                    <a:pt x="1612900" y="2488680"/>
                  </a:lnTo>
                  <a:lnTo>
                    <a:pt x="1574800" y="2500540"/>
                  </a:lnTo>
                  <a:lnTo>
                    <a:pt x="1524000" y="2510750"/>
                  </a:lnTo>
                  <a:lnTo>
                    <a:pt x="1485900" y="2519276"/>
                  </a:lnTo>
                  <a:lnTo>
                    <a:pt x="1435100" y="2526084"/>
                  </a:lnTo>
                  <a:lnTo>
                    <a:pt x="1384300" y="2531140"/>
                  </a:lnTo>
                  <a:lnTo>
                    <a:pt x="1333500" y="2534412"/>
                  </a:lnTo>
                  <a:lnTo>
                    <a:pt x="1308100" y="2535936"/>
                  </a:lnTo>
                  <a:lnTo>
                    <a:pt x="1270000" y="2535936"/>
                  </a:lnTo>
                  <a:lnTo>
                    <a:pt x="1231900" y="2535185"/>
                  </a:lnTo>
                  <a:lnTo>
                    <a:pt x="1181100" y="2532620"/>
                  </a:lnTo>
                  <a:lnTo>
                    <a:pt x="1130300" y="2528270"/>
                  </a:lnTo>
                  <a:lnTo>
                    <a:pt x="1079500" y="2522170"/>
                  </a:lnTo>
                  <a:lnTo>
                    <a:pt x="1041400" y="2514350"/>
                  </a:lnTo>
                  <a:lnTo>
                    <a:pt x="990600" y="2504844"/>
                  </a:lnTo>
                  <a:lnTo>
                    <a:pt x="952500" y="2493684"/>
                  </a:lnTo>
                  <a:lnTo>
                    <a:pt x="901700" y="2480902"/>
                  </a:lnTo>
                  <a:lnTo>
                    <a:pt x="863600" y="2466530"/>
                  </a:lnTo>
                  <a:lnTo>
                    <a:pt x="812800" y="2450602"/>
                  </a:lnTo>
                  <a:lnTo>
                    <a:pt x="774700" y="2433148"/>
                  </a:lnTo>
                  <a:lnTo>
                    <a:pt x="736600" y="2414202"/>
                  </a:lnTo>
                  <a:lnTo>
                    <a:pt x="698500" y="2393795"/>
                  </a:lnTo>
                  <a:lnTo>
                    <a:pt x="647700" y="2371960"/>
                  </a:lnTo>
                  <a:lnTo>
                    <a:pt x="609600" y="2348730"/>
                  </a:lnTo>
                  <a:lnTo>
                    <a:pt x="571500" y="2324137"/>
                  </a:lnTo>
                  <a:lnTo>
                    <a:pt x="533400" y="2298212"/>
                  </a:lnTo>
                  <a:lnTo>
                    <a:pt x="508000" y="2270989"/>
                  </a:lnTo>
                  <a:lnTo>
                    <a:pt x="469900" y="2242500"/>
                  </a:lnTo>
                  <a:lnTo>
                    <a:pt x="431800" y="2212776"/>
                  </a:lnTo>
                  <a:lnTo>
                    <a:pt x="406400" y="2181851"/>
                  </a:lnTo>
                  <a:lnTo>
                    <a:pt x="368300" y="2149756"/>
                  </a:lnTo>
                  <a:lnTo>
                    <a:pt x="342900" y="2116525"/>
                  </a:lnTo>
                  <a:lnTo>
                    <a:pt x="304800" y="2082188"/>
                  </a:lnTo>
                  <a:lnTo>
                    <a:pt x="279400" y="2046779"/>
                  </a:lnTo>
                  <a:lnTo>
                    <a:pt x="254000" y="2010331"/>
                  </a:lnTo>
                  <a:lnTo>
                    <a:pt x="228600" y="1972874"/>
                  </a:lnTo>
                  <a:lnTo>
                    <a:pt x="203200" y="1934442"/>
                  </a:lnTo>
                  <a:lnTo>
                    <a:pt x="177800" y="1895067"/>
                  </a:lnTo>
                  <a:lnTo>
                    <a:pt x="152400" y="1854781"/>
                  </a:lnTo>
                  <a:lnTo>
                    <a:pt x="139700" y="1813616"/>
                  </a:lnTo>
                  <a:lnTo>
                    <a:pt x="114300" y="1771606"/>
                  </a:lnTo>
                  <a:lnTo>
                    <a:pt x="76200" y="1640820"/>
                  </a:lnTo>
                  <a:lnTo>
                    <a:pt x="25400" y="1456554"/>
                  </a:lnTo>
                  <a:lnTo>
                    <a:pt x="25400" y="1312926"/>
                  </a:lnTo>
                  <a:lnTo>
                    <a:pt x="12700" y="1280160"/>
                  </a:lnTo>
                  <a:lnTo>
                    <a:pt x="12699" y="1085621"/>
                  </a:lnTo>
                  <a:lnTo>
                    <a:pt x="0" y="1133838"/>
                  </a:lnTo>
                  <a:lnTo>
                    <a:pt x="0" y="1460335"/>
                  </a:lnTo>
                  <a:lnTo>
                    <a:pt x="50800" y="1647341"/>
                  </a:lnTo>
                  <a:lnTo>
                    <a:pt x="88900" y="1780002"/>
                  </a:lnTo>
                  <a:lnTo>
                    <a:pt x="114300" y="1822608"/>
                  </a:lnTo>
                  <a:lnTo>
                    <a:pt x="139700" y="1864356"/>
                  </a:lnTo>
                  <a:lnTo>
                    <a:pt x="152400" y="1905213"/>
                  </a:lnTo>
                  <a:lnTo>
                    <a:pt x="177800" y="1945147"/>
                  </a:lnTo>
                  <a:lnTo>
                    <a:pt x="203200" y="1984129"/>
                  </a:lnTo>
                  <a:lnTo>
                    <a:pt x="228600" y="2022126"/>
                  </a:lnTo>
                  <a:lnTo>
                    <a:pt x="254000" y="2059106"/>
                  </a:lnTo>
                  <a:lnTo>
                    <a:pt x="292100" y="2095039"/>
                  </a:lnTo>
                  <a:lnTo>
                    <a:pt x="317500" y="2129893"/>
                  </a:lnTo>
                  <a:lnTo>
                    <a:pt x="342900" y="2163637"/>
                  </a:lnTo>
                  <a:lnTo>
                    <a:pt x="381000" y="2196239"/>
                  </a:lnTo>
                  <a:lnTo>
                    <a:pt x="406400" y="2227668"/>
                  </a:lnTo>
                  <a:lnTo>
                    <a:pt x="444500" y="2257892"/>
                  </a:lnTo>
                  <a:lnTo>
                    <a:pt x="482600" y="2286880"/>
                  </a:lnTo>
                  <a:lnTo>
                    <a:pt x="520700" y="2314601"/>
                  </a:lnTo>
                  <a:lnTo>
                    <a:pt x="558800" y="2341024"/>
                  </a:lnTo>
                  <a:lnTo>
                    <a:pt x="596900" y="2366116"/>
                  </a:lnTo>
                  <a:lnTo>
                    <a:pt x="635000" y="2389847"/>
                  </a:lnTo>
                  <a:lnTo>
                    <a:pt x="673100" y="2412185"/>
                  </a:lnTo>
                  <a:lnTo>
                    <a:pt x="711200" y="2433098"/>
                  </a:lnTo>
                  <a:lnTo>
                    <a:pt x="762000" y="2452556"/>
                  </a:lnTo>
                  <a:lnTo>
                    <a:pt x="800100" y="2470527"/>
                  </a:lnTo>
                  <a:lnTo>
                    <a:pt x="838200" y="2486979"/>
                  </a:lnTo>
                  <a:lnTo>
                    <a:pt x="889000" y="2501882"/>
                  </a:lnTo>
                  <a:lnTo>
                    <a:pt x="927100" y="2515203"/>
                  </a:lnTo>
                  <a:lnTo>
                    <a:pt x="977900" y="2526912"/>
                  </a:lnTo>
                  <a:lnTo>
                    <a:pt x="1028700" y="2536977"/>
                  </a:lnTo>
                  <a:lnTo>
                    <a:pt x="1066800" y="2545366"/>
                  </a:lnTo>
                  <a:lnTo>
                    <a:pt x="1117600" y="2552048"/>
                  </a:lnTo>
                  <a:lnTo>
                    <a:pt x="1168400" y="2556992"/>
                  </a:lnTo>
                  <a:lnTo>
                    <a:pt x="1206500" y="2560167"/>
                  </a:lnTo>
                  <a:lnTo>
                    <a:pt x="1257300" y="2561540"/>
                  </a:lnTo>
                  <a:lnTo>
                    <a:pt x="1308100" y="2561082"/>
                  </a:lnTo>
                  <a:lnTo>
                    <a:pt x="1371600" y="2558034"/>
                  </a:lnTo>
                  <a:lnTo>
                    <a:pt x="1422400" y="2553319"/>
                  </a:lnTo>
                  <a:lnTo>
                    <a:pt x="1473200" y="2546811"/>
                  </a:lnTo>
                  <a:lnTo>
                    <a:pt x="1524000" y="2538543"/>
                  </a:lnTo>
                  <a:lnTo>
                    <a:pt x="1562100" y="2528550"/>
                  </a:lnTo>
                  <a:lnTo>
                    <a:pt x="1612900" y="2516867"/>
                  </a:lnTo>
                  <a:lnTo>
                    <a:pt x="1651000" y="2503528"/>
                  </a:lnTo>
                  <a:lnTo>
                    <a:pt x="1701800" y="2488569"/>
                  </a:lnTo>
                  <a:lnTo>
                    <a:pt x="1739900" y="2472025"/>
                  </a:lnTo>
                  <a:lnTo>
                    <a:pt x="1790700" y="2453930"/>
                  </a:lnTo>
                  <a:lnTo>
                    <a:pt x="1828800" y="2434319"/>
                  </a:lnTo>
                  <a:lnTo>
                    <a:pt x="1866900" y="2413226"/>
                  </a:lnTo>
                  <a:lnTo>
                    <a:pt x="1917700" y="2390687"/>
                  </a:lnTo>
                  <a:lnTo>
                    <a:pt x="1955800" y="2366737"/>
                  </a:lnTo>
                  <a:lnTo>
                    <a:pt x="1993900" y="2341410"/>
                  </a:lnTo>
                  <a:lnTo>
                    <a:pt x="2032000" y="2314741"/>
                  </a:lnTo>
                  <a:lnTo>
                    <a:pt x="2070100" y="2286765"/>
                  </a:lnTo>
                  <a:lnTo>
                    <a:pt x="2108200" y="2257516"/>
                  </a:lnTo>
                  <a:lnTo>
                    <a:pt x="2133600" y="2227030"/>
                  </a:lnTo>
                  <a:lnTo>
                    <a:pt x="2171700" y="2195341"/>
                  </a:lnTo>
                  <a:lnTo>
                    <a:pt x="2209800" y="2162484"/>
                  </a:lnTo>
                  <a:lnTo>
                    <a:pt x="2235200" y="2128494"/>
                  </a:lnTo>
                  <a:lnTo>
                    <a:pt x="2260600" y="2093406"/>
                  </a:lnTo>
                  <a:lnTo>
                    <a:pt x="2298700" y="2057254"/>
                  </a:lnTo>
                  <a:lnTo>
                    <a:pt x="2324100" y="2020074"/>
                  </a:lnTo>
                  <a:lnTo>
                    <a:pt x="2349500" y="1981899"/>
                  </a:lnTo>
                  <a:lnTo>
                    <a:pt x="2374900" y="1942766"/>
                  </a:lnTo>
                  <a:lnTo>
                    <a:pt x="2400300" y="1902708"/>
                  </a:lnTo>
                  <a:lnTo>
                    <a:pt x="2413000" y="1861761"/>
                  </a:lnTo>
                  <a:lnTo>
                    <a:pt x="2438400" y="1819959"/>
                  </a:lnTo>
                  <a:lnTo>
                    <a:pt x="2451100" y="1777338"/>
                  </a:lnTo>
                  <a:lnTo>
                    <a:pt x="2476500" y="1733931"/>
                  </a:lnTo>
                  <a:lnTo>
                    <a:pt x="2540000" y="1506340"/>
                  </a:lnTo>
                  <a:lnTo>
                    <a:pt x="2540000" y="1458954"/>
                  </a:lnTo>
                  <a:lnTo>
                    <a:pt x="2552700" y="1411027"/>
                  </a:lnTo>
                  <a:close/>
                </a:path>
                <a:path w="2552700" h="2561590">
                  <a:moveTo>
                    <a:pt x="2527300" y="1168311"/>
                  </a:moveTo>
                  <a:lnTo>
                    <a:pt x="2527300" y="990322"/>
                  </a:lnTo>
                  <a:lnTo>
                    <a:pt x="2501900" y="898413"/>
                  </a:lnTo>
                  <a:lnTo>
                    <a:pt x="2476500" y="853540"/>
                  </a:lnTo>
                  <a:lnTo>
                    <a:pt x="2451100" y="766121"/>
                  </a:lnTo>
                  <a:lnTo>
                    <a:pt x="2425700" y="723642"/>
                  </a:lnTo>
                  <a:lnTo>
                    <a:pt x="2413000" y="682027"/>
                  </a:lnTo>
                  <a:lnTo>
                    <a:pt x="2387600" y="641309"/>
                  </a:lnTo>
                  <a:lnTo>
                    <a:pt x="2362200" y="601522"/>
                  </a:lnTo>
                  <a:lnTo>
                    <a:pt x="2336800" y="562699"/>
                  </a:lnTo>
                  <a:lnTo>
                    <a:pt x="2311400" y="524872"/>
                  </a:lnTo>
                  <a:lnTo>
                    <a:pt x="2286000" y="488075"/>
                  </a:lnTo>
                  <a:lnTo>
                    <a:pt x="2247900" y="452341"/>
                  </a:lnTo>
                  <a:lnTo>
                    <a:pt x="2222500" y="417703"/>
                  </a:lnTo>
                  <a:lnTo>
                    <a:pt x="2184400" y="384195"/>
                  </a:lnTo>
                  <a:lnTo>
                    <a:pt x="2159000" y="351848"/>
                  </a:lnTo>
                  <a:lnTo>
                    <a:pt x="2120900" y="320697"/>
                  </a:lnTo>
                  <a:lnTo>
                    <a:pt x="2082800" y="290775"/>
                  </a:lnTo>
                  <a:lnTo>
                    <a:pt x="2057400" y="262114"/>
                  </a:lnTo>
                  <a:lnTo>
                    <a:pt x="2019300" y="234748"/>
                  </a:lnTo>
                  <a:lnTo>
                    <a:pt x="1981200" y="208710"/>
                  </a:lnTo>
                  <a:lnTo>
                    <a:pt x="1943100" y="184033"/>
                  </a:lnTo>
                  <a:lnTo>
                    <a:pt x="1892300" y="160749"/>
                  </a:lnTo>
                  <a:lnTo>
                    <a:pt x="1854200" y="138894"/>
                  </a:lnTo>
                  <a:lnTo>
                    <a:pt x="1816100" y="118498"/>
                  </a:lnTo>
                  <a:lnTo>
                    <a:pt x="1765300" y="99596"/>
                  </a:lnTo>
                  <a:lnTo>
                    <a:pt x="1727200" y="82220"/>
                  </a:lnTo>
                  <a:lnTo>
                    <a:pt x="1689100" y="66404"/>
                  </a:lnTo>
                  <a:lnTo>
                    <a:pt x="1638300" y="52181"/>
                  </a:lnTo>
                  <a:lnTo>
                    <a:pt x="1587500" y="39584"/>
                  </a:lnTo>
                  <a:lnTo>
                    <a:pt x="1549400" y="28646"/>
                  </a:lnTo>
                  <a:lnTo>
                    <a:pt x="1498600" y="19400"/>
                  </a:lnTo>
                  <a:lnTo>
                    <a:pt x="1447800" y="11879"/>
                  </a:lnTo>
                  <a:lnTo>
                    <a:pt x="1409700" y="6117"/>
                  </a:lnTo>
                  <a:lnTo>
                    <a:pt x="1358900" y="2146"/>
                  </a:lnTo>
                  <a:lnTo>
                    <a:pt x="1308100" y="0"/>
                  </a:lnTo>
                  <a:lnTo>
                    <a:pt x="1244600" y="0"/>
                  </a:lnTo>
                  <a:lnTo>
                    <a:pt x="1193800" y="2202"/>
                  </a:lnTo>
                  <a:lnTo>
                    <a:pt x="1143000" y="6225"/>
                  </a:lnTo>
                  <a:lnTo>
                    <a:pt x="1092200" y="12037"/>
                  </a:lnTo>
                  <a:lnTo>
                    <a:pt x="1054100" y="19603"/>
                  </a:lnTo>
                  <a:lnTo>
                    <a:pt x="1003300" y="28891"/>
                  </a:lnTo>
                  <a:lnTo>
                    <a:pt x="952500" y="39868"/>
                  </a:lnTo>
                  <a:lnTo>
                    <a:pt x="914400" y="52501"/>
                  </a:lnTo>
                  <a:lnTo>
                    <a:pt x="863600" y="66757"/>
                  </a:lnTo>
                  <a:lnTo>
                    <a:pt x="825500" y="82603"/>
                  </a:lnTo>
                  <a:lnTo>
                    <a:pt x="774699" y="100006"/>
                  </a:lnTo>
                  <a:lnTo>
                    <a:pt x="736599" y="118933"/>
                  </a:lnTo>
                  <a:lnTo>
                    <a:pt x="698499" y="139352"/>
                  </a:lnTo>
                  <a:lnTo>
                    <a:pt x="647699" y="161228"/>
                  </a:lnTo>
                  <a:lnTo>
                    <a:pt x="609599" y="184530"/>
                  </a:lnTo>
                  <a:lnTo>
                    <a:pt x="571499" y="209224"/>
                  </a:lnTo>
                  <a:lnTo>
                    <a:pt x="533399" y="235278"/>
                  </a:lnTo>
                  <a:lnTo>
                    <a:pt x="495299" y="262657"/>
                  </a:lnTo>
                  <a:lnTo>
                    <a:pt x="457199" y="291330"/>
                  </a:lnTo>
                  <a:lnTo>
                    <a:pt x="431799" y="321264"/>
                  </a:lnTo>
                  <a:lnTo>
                    <a:pt x="393699" y="352425"/>
                  </a:lnTo>
                  <a:lnTo>
                    <a:pt x="355599" y="384780"/>
                  </a:lnTo>
                  <a:lnTo>
                    <a:pt x="330199" y="418296"/>
                  </a:lnTo>
                  <a:lnTo>
                    <a:pt x="292099" y="452942"/>
                  </a:lnTo>
                  <a:lnTo>
                    <a:pt x="266699" y="488682"/>
                  </a:lnTo>
                  <a:lnTo>
                    <a:pt x="241299" y="525486"/>
                  </a:lnTo>
                  <a:lnTo>
                    <a:pt x="215899" y="563318"/>
                  </a:lnTo>
                  <a:lnTo>
                    <a:pt x="190499" y="602148"/>
                  </a:lnTo>
                  <a:lnTo>
                    <a:pt x="165099" y="641941"/>
                  </a:lnTo>
                  <a:lnTo>
                    <a:pt x="139699" y="682665"/>
                  </a:lnTo>
                  <a:lnTo>
                    <a:pt x="114299" y="724286"/>
                  </a:lnTo>
                  <a:lnTo>
                    <a:pt x="88899" y="810091"/>
                  </a:lnTo>
                  <a:lnTo>
                    <a:pt x="63499" y="854208"/>
                  </a:lnTo>
                  <a:lnTo>
                    <a:pt x="12699" y="1038004"/>
                  </a:lnTo>
                  <a:lnTo>
                    <a:pt x="12700" y="1280160"/>
                  </a:lnTo>
                  <a:lnTo>
                    <a:pt x="25399" y="1216152"/>
                  </a:lnTo>
                  <a:lnTo>
                    <a:pt x="25399" y="1135386"/>
                  </a:lnTo>
                  <a:lnTo>
                    <a:pt x="38099" y="1087214"/>
                  </a:lnTo>
                  <a:lnTo>
                    <a:pt x="38099" y="1039665"/>
                  </a:lnTo>
                  <a:lnTo>
                    <a:pt x="88899" y="856370"/>
                  </a:lnTo>
                  <a:lnTo>
                    <a:pt x="114299" y="812440"/>
                  </a:lnTo>
                  <a:lnTo>
                    <a:pt x="126999" y="769335"/>
                  </a:lnTo>
                  <a:lnTo>
                    <a:pt x="152399" y="727087"/>
                  </a:lnTo>
                  <a:lnTo>
                    <a:pt x="165099" y="685731"/>
                  </a:lnTo>
                  <a:lnTo>
                    <a:pt x="190499" y="645300"/>
                  </a:lnTo>
                  <a:lnTo>
                    <a:pt x="215899" y="605828"/>
                  </a:lnTo>
                  <a:lnTo>
                    <a:pt x="241299" y="567348"/>
                  </a:lnTo>
                  <a:lnTo>
                    <a:pt x="266699" y="529894"/>
                  </a:lnTo>
                  <a:lnTo>
                    <a:pt x="292099" y="493499"/>
                  </a:lnTo>
                  <a:lnTo>
                    <a:pt x="330199" y="458198"/>
                  </a:lnTo>
                  <a:lnTo>
                    <a:pt x="355599" y="424023"/>
                  </a:lnTo>
                  <a:lnTo>
                    <a:pt x="393699" y="391008"/>
                  </a:lnTo>
                  <a:lnTo>
                    <a:pt x="419099" y="359187"/>
                  </a:lnTo>
                  <a:lnTo>
                    <a:pt x="457199" y="328594"/>
                  </a:lnTo>
                  <a:lnTo>
                    <a:pt x="495299" y="299261"/>
                  </a:lnTo>
                  <a:lnTo>
                    <a:pt x="533399" y="271222"/>
                  </a:lnTo>
                  <a:lnTo>
                    <a:pt x="571499" y="244512"/>
                  </a:lnTo>
                  <a:lnTo>
                    <a:pt x="609599" y="219163"/>
                  </a:lnTo>
                  <a:lnTo>
                    <a:pt x="647699" y="195209"/>
                  </a:lnTo>
                  <a:lnTo>
                    <a:pt x="685799" y="172684"/>
                  </a:lnTo>
                  <a:lnTo>
                    <a:pt x="723899" y="151622"/>
                  </a:lnTo>
                  <a:lnTo>
                    <a:pt x="761999" y="132055"/>
                  </a:lnTo>
                  <a:lnTo>
                    <a:pt x="812799" y="114017"/>
                  </a:lnTo>
                  <a:lnTo>
                    <a:pt x="850900" y="97543"/>
                  </a:lnTo>
                  <a:lnTo>
                    <a:pt x="901700" y="82665"/>
                  </a:lnTo>
                  <a:lnTo>
                    <a:pt x="939800" y="69417"/>
                  </a:lnTo>
                  <a:lnTo>
                    <a:pt x="990600" y="57833"/>
                  </a:lnTo>
                  <a:lnTo>
                    <a:pt x="1028700" y="47946"/>
                  </a:lnTo>
                  <a:lnTo>
                    <a:pt x="1079500" y="39790"/>
                  </a:lnTo>
                  <a:lnTo>
                    <a:pt x="1130300" y="33398"/>
                  </a:lnTo>
                  <a:lnTo>
                    <a:pt x="1181100" y="28805"/>
                  </a:lnTo>
                  <a:lnTo>
                    <a:pt x="1231900" y="26043"/>
                  </a:lnTo>
                  <a:lnTo>
                    <a:pt x="1270000" y="25146"/>
                  </a:lnTo>
                  <a:lnTo>
                    <a:pt x="1308100" y="25146"/>
                  </a:lnTo>
                  <a:lnTo>
                    <a:pt x="1384300" y="29992"/>
                  </a:lnTo>
                  <a:lnTo>
                    <a:pt x="1435100" y="35096"/>
                  </a:lnTo>
                  <a:lnTo>
                    <a:pt x="1485900" y="41947"/>
                  </a:lnTo>
                  <a:lnTo>
                    <a:pt x="1524000" y="50511"/>
                  </a:lnTo>
                  <a:lnTo>
                    <a:pt x="1574800" y="60755"/>
                  </a:lnTo>
                  <a:lnTo>
                    <a:pt x="1612900" y="72645"/>
                  </a:lnTo>
                  <a:lnTo>
                    <a:pt x="1663700" y="86148"/>
                  </a:lnTo>
                  <a:lnTo>
                    <a:pt x="1701800" y="101230"/>
                  </a:lnTo>
                  <a:lnTo>
                    <a:pt x="1752600" y="117857"/>
                  </a:lnTo>
                  <a:lnTo>
                    <a:pt x="1790700" y="135995"/>
                  </a:lnTo>
                  <a:lnTo>
                    <a:pt x="1828800" y="155612"/>
                  </a:lnTo>
                  <a:lnTo>
                    <a:pt x="1866900" y="176672"/>
                  </a:lnTo>
                  <a:lnTo>
                    <a:pt x="1917700" y="199144"/>
                  </a:lnTo>
                  <a:lnTo>
                    <a:pt x="1955800" y="222992"/>
                  </a:lnTo>
                  <a:lnTo>
                    <a:pt x="1993900" y="248184"/>
                  </a:lnTo>
                  <a:lnTo>
                    <a:pt x="2032000" y="274685"/>
                  </a:lnTo>
                  <a:lnTo>
                    <a:pt x="2057400" y="302463"/>
                  </a:lnTo>
                  <a:lnTo>
                    <a:pt x="2095500" y="331483"/>
                  </a:lnTo>
                  <a:lnTo>
                    <a:pt x="2133600" y="361711"/>
                  </a:lnTo>
                  <a:lnTo>
                    <a:pt x="2159000" y="393115"/>
                  </a:lnTo>
                  <a:lnTo>
                    <a:pt x="2197100" y="425661"/>
                  </a:lnTo>
                  <a:lnTo>
                    <a:pt x="2222500" y="459314"/>
                  </a:lnTo>
                  <a:lnTo>
                    <a:pt x="2247900" y="494041"/>
                  </a:lnTo>
                  <a:lnTo>
                    <a:pt x="2286000" y="529809"/>
                  </a:lnTo>
                  <a:lnTo>
                    <a:pt x="2311400" y="566584"/>
                  </a:lnTo>
                  <a:lnTo>
                    <a:pt x="2336800" y="604332"/>
                  </a:lnTo>
                  <a:lnTo>
                    <a:pt x="2362200" y="643019"/>
                  </a:lnTo>
                  <a:lnTo>
                    <a:pt x="2374900" y="682613"/>
                  </a:lnTo>
                  <a:lnTo>
                    <a:pt x="2400300" y="723079"/>
                  </a:lnTo>
                  <a:lnTo>
                    <a:pt x="2425700" y="764383"/>
                  </a:lnTo>
                  <a:lnTo>
                    <a:pt x="2476500" y="937315"/>
                  </a:lnTo>
                  <a:lnTo>
                    <a:pt x="2514600" y="1074170"/>
                  </a:lnTo>
                  <a:lnTo>
                    <a:pt x="2514600" y="1120973"/>
                  </a:lnTo>
                  <a:lnTo>
                    <a:pt x="2527300" y="1168311"/>
                  </a:lnTo>
                  <a:close/>
                </a:path>
              </a:pathLst>
            </a:custGeom>
            <a:solidFill>
              <a:srgbClr val="BF0000"/>
            </a:solidFill>
          </p:spPr>
          <p:txBody>
            <a:bodyPr wrap="square" lIns="0" tIns="0" rIns="0" bIns="0" rtlCol="0"/>
            <a:lstStyle/>
            <a:p>
              <a:endParaRPr dirty="0"/>
            </a:p>
          </p:txBody>
        </p:sp>
        <p:sp>
          <p:nvSpPr>
            <p:cNvPr id="9" name="object 14">
              <a:extLst>
                <a:ext uri="{FF2B5EF4-FFF2-40B4-BE49-F238E27FC236}">
                  <a16:creationId xmlns:a16="http://schemas.microsoft.com/office/drawing/2014/main" id="{EAF9874A-51A8-4879-9787-C80146D31791}"/>
                </a:ext>
              </a:extLst>
            </p:cNvPr>
            <p:cNvSpPr/>
            <p:nvPr/>
          </p:nvSpPr>
          <p:spPr>
            <a:xfrm>
              <a:off x="2613660" y="3192017"/>
              <a:ext cx="2545079" cy="2544317"/>
            </a:xfrm>
            <a:prstGeom prst="rect">
              <a:avLst/>
            </a:prstGeom>
            <a:blipFill>
              <a:blip r:embed="rId4" cstate="print"/>
              <a:stretch>
                <a:fillRect/>
              </a:stretch>
            </a:blipFill>
          </p:spPr>
          <p:txBody>
            <a:bodyPr wrap="square" lIns="0" tIns="0" rIns="0" bIns="0" rtlCol="0"/>
            <a:lstStyle/>
            <a:p>
              <a:endParaRPr dirty="0"/>
            </a:p>
          </p:txBody>
        </p:sp>
        <p:sp>
          <p:nvSpPr>
            <p:cNvPr id="10" name="object 15">
              <a:extLst>
                <a:ext uri="{FF2B5EF4-FFF2-40B4-BE49-F238E27FC236}">
                  <a16:creationId xmlns:a16="http://schemas.microsoft.com/office/drawing/2014/main" id="{67B17DF8-7B5C-482F-8B93-7BBD3E913C5C}"/>
                </a:ext>
              </a:extLst>
            </p:cNvPr>
            <p:cNvSpPr/>
            <p:nvPr/>
          </p:nvSpPr>
          <p:spPr>
            <a:xfrm>
              <a:off x="2606801" y="3182111"/>
              <a:ext cx="2552700" cy="2561590"/>
            </a:xfrm>
            <a:custGeom>
              <a:avLst/>
              <a:gdLst/>
              <a:ahLst/>
              <a:cxnLst/>
              <a:rect l="l" t="t" r="r" b="b"/>
              <a:pathLst>
                <a:path w="2552700" h="2561590">
                  <a:moveTo>
                    <a:pt x="2552700" y="1410902"/>
                  </a:moveTo>
                  <a:lnTo>
                    <a:pt x="2552700" y="1133048"/>
                  </a:lnTo>
                  <a:lnTo>
                    <a:pt x="2527300" y="1037178"/>
                  </a:lnTo>
                  <a:lnTo>
                    <a:pt x="2527300" y="1393464"/>
                  </a:lnTo>
                  <a:lnTo>
                    <a:pt x="2514600" y="1440745"/>
                  </a:lnTo>
                  <a:lnTo>
                    <a:pt x="2514600" y="1487499"/>
                  </a:lnTo>
                  <a:lnTo>
                    <a:pt x="2476500" y="1624264"/>
                  </a:lnTo>
                  <a:lnTo>
                    <a:pt x="2425700" y="1797173"/>
                  </a:lnTo>
                  <a:lnTo>
                    <a:pt x="2400300" y="1838485"/>
                  </a:lnTo>
                  <a:lnTo>
                    <a:pt x="2374900" y="1878963"/>
                  </a:lnTo>
                  <a:lnTo>
                    <a:pt x="2362200" y="1918572"/>
                  </a:lnTo>
                  <a:lnTo>
                    <a:pt x="2336800" y="1957278"/>
                  </a:lnTo>
                  <a:lnTo>
                    <a:pt x="2311400" y="1995047"/>
                  </a:lnTo>
                  <a:lnTo>
                    <a:pt x="2286000" y="2031844"/>
                  </a:lnTo>
                  <a:lnTo>
                    <a:pt x="2247900" y="2067636"/>
                  </a:lnTo>
                  <a:lnTo>
                    <a:pt x="2222500" y="2102387"/>
                  </a:lnTo>
                  <a:lnTo>
                    <a:pt x="2197100" y="2136064"/>
                  </a:lnTo>
                  <a:lnTo>
                    <a:pt x="2159000" y="2168632"/>
                  </a:lnTo>
                  <a:lnTo>
                    <a:pt x="2133600" y="2200058"/>
                  </a:lnTo>
                  <a:lnTo>
                    <a:pt x="2095500" y="2230306"/>
                  </a:lnTo>
                  <a:lnTo>
                    <a:pt x="2057400" y="2259343"/>
                  </a:lnTo>
                  <a:lnTo>
                    <a:pt x="2019300" y="2287134"/>
                  </a:lnTo>
                  <a:lnTo>
                    <a:pt x="1993900" y="2313645"/>
                  </a:lnTo>
                  <a:lnTo>
                    <a:pt x="1955800" y="2338842"/>
                  </a:lnTo>
                  <a:lnTo>
                    <a:pt x="1917700" y="2362690"/>
                  </a:lnTo>
                  <a:lnTo>
                    <a:pt x="1866900" y="2385156"/>
                  </a:lnTo>
                  <a:lnTo>
                    <a:pt x="1828800" y="2406204"/>
                  </a:lnTo>
                  <a:lnTo>
                    <a:pt x="1790700" y="2425801"/>
                  </a:lnTo>
                  <a:lnTo>
                    <a:pt x="1752600" y="2443913"/>
                  </a:lnTo>
                  <a:lnTo>
                    <a:pt x="1701800" y="2460505"/>
                  </a:lnTo>
                  <a:lnTo>
                    <a:pt x="1663700" y="2475542"/>
                  </a:lnTo>
                  <a:lnTo>
                    <a:pt x="1612900" y="2488992"/>
                  </a:lnTo>
                  <a:lnTo>
                    <a:pt x="1574800" y="2500818"/>
                  </a:lnTo>
                  <a:lnTo>
                    <a:pt x="1524000" y="2510988"/>
                  </a:lnTo>
                  <a:lnTo>
                    <a:pt x="1485900" y="2519466"/>
                  </a:lnTo>
                  <a:lnTo>
                    <a:pt x="1435100" y="2526219"/>
                  </a:lnTo>
                  <a:lnTo>
                    <a:pt x="1384300" y="2531212"/>
                  </a:lnTo>
                  <a:lnTo>
                    <a:pt x="1333500" y="2534412"/>
                  </a:lnTo>
                  <a:lnTo>
                    <a:pt x="1270000" y="2536698"/>
                  </a:lnTo>
                  <a:lnTo>
                    <a:pt x="1231900" y="2535746"/>
                  </a:lnTo>
                  <a:lnTo>
                    <a:pt x="1181100" y="2533004"/>
                  </a:lnTo>
                  <a:lnTo>
                    <a:pt x="1130300" y="2528503"/>
                  </a:lnTo>
                  <a:lnTo>
                    <a:pt x="1079500" y="2522273"/>
                  </a:lnTo>
                  <a:lnTo>
                    <a:pt x="1041400" y="2514346"/>
                  </a:lnTo>
                  <a:lnTo>
                    <a:pt x="990600" y="2504753"/>
                  </a:lnTo>
                  <a:lnTo>
                    <a:pt x="952500" y="2493525"/>
                  </a:lnTo>
                  <a:lnTo>
                    <a:pt x="901700" y="2480692"/>
                  </a:lnTo>
                  <a:lnTo>
                    <a:pt x="863600" y="2466287"/>
                  </a:lnTo>
                  <a:lnTo>
                    <a:pt x="812800" y="2450339"/>
                  </a:lnTo>
                  <a:lnTo>
                    <a:pt x="774700" y="2432881"/>
                  </a:lnTo>
                  <a:lnTo>
                    <a:pt x="736600" y="2413942"/>
                  </a:lnTo>
                  <a:lnTo>
                    <a:pt x="698500" y="2393555"/>
                  </a:lnTo>
                  <a:lnTo>
                    <a:pt x="647700" y="2371750"/>
                  </a:lnTo>
                  <a:lnTo>
                    <a:pt x="609600" y="2348558"/>
                  </a:lnTo>
                  <a:lnTo>
                    <a:pt x="571500" y="2324010"/>
                  </a:lnTo>
                  <a:lnTo>
                    <a:pt x="533400" y="2298138"/>
                  </a:lnTo>
                  <a:lnTo>
                    <a:pt x="508000" y="2270973"/>
                  </a:lnTo>
                  <a:lnTo>
                    <a:pt x="469900" y="2242545"/>
                  </a:lnTo>
                  <a:lnTo>
                    <a:pt x="431800" y="2212886"/>
                  </a:lnTo>
                  <a:lnTo>
                    <a:pt x="406400" y="2182026"/>
                  </a:lnTo>
                  <a:lnTo>
                    <a:pt x="368300" y="2149997"/>
                  </a:lnTo>
                  <a:lnTo>
                    <a:pt x="342900" y="2116830"/>
                  </a:lnTo>
                  <a:lnTo>
                    <a:pt x="304800" y="2082555"/>
                  </a:lnTo>
                  <a:lnTo>
                    <a:pt x="279400" y="2047205"/>
                  </a:lnTo>
                  <a:lnTo>
                    <a:pt x="254000" y="2010809"/>
                  </a:lnTo>
                  <a:lnTo>
                    <a:pt x="228600" y="1973400"/>
                  </a:lnTo>
                  <a:lnTo>
                    <a:pt x="203200" y="1935007"/>
                  </a:lnTo>
                  <a:lnTo>
                    <a:pt x="177800" y="1895663"/>
                  </a:lnTo>
                  <a:lnTo>
                    <a:pt x="152400" y="1855398"/>
                  </a:lnTo>
                  <a:lnTo>
                    <a:pt x="139700" y="1814243"/>
                  </a:lnTo>
                  <a:lnTo>
                    <a:pt x="114300" y="1772230"/>
                  </a:lnTo>
                  <a:lnTo>
                    <a:pt x="76200" y="1641348"/>
                  </a:lnTo>
                  <a:lnTo>
                    <a:pt x="25400" y="1456702"/>
                  </a:lnTo>
                  <a:lnTo>
                    <a:pt x="25400" y="1312926"/>
                  </a:lnTo>
                  <a:lnTo>
                    <a:pt x="12700" y="1280922"/>
                  </a:lnTo>
                  <a:lnTo>
                    <a:pt x="12699" y="1085596"/>
                  </a:lnTo>
                  <a:lnTo>
                    <a:pt x="0" y="1133824"/>
                  </a:lnTo>
                  <a:lnTo>
                    <a:pt x="0" y="1460332"/>
                  </a:lnTo>
                  <a:lnTo>
                    <a:pt x="50800" y="1647334"/>
                  </a:lnTo>
                  <a:lnTo>
                    <a:pt x="88900" y="1780005"/>
                  </a:lnTo>
                  <a:lnTo>
                    <a:pt x="114300" y="1822616"/>
                  </a:lnTo>
                  <a:lnTo>
                    <a:pt x="139700" y="1864369"/>
                  </a:lnTo>
                  <a:lnTo>
                    <a:pt x="152400" y="1905231"/>
                  </a:lnTo>
                  <a:lnTo>
                    <a:pt x="177800" y="1945173"/>
                  </a:lnTo>
                  <a:lnTo>
                    <a:pt x="203200" y="1984161"/>
                  </a:lnTo>
                  <a:lnTo>
                    <a:pt x="228600" y="2022165"/>
                  </a:lnTo>
                  <a:lnTo>
                    <a:pt x="254000" y="2059152"/>
                  </a:lnTo>
                  <a:lnTo>
                    <a:pt x="292100" y="2095093"/>
                  </a:lnTo>
                  <a:lnTo>
                    <a:pt x="317500" y="2129954"/>
                  </a:lnTo>
                  <a:lnTo>
                    <a:pt x="342900" y="2163705"/>
                  </a:lnTo>
                  <a:lnTo>
                    <a:pt x="381000" y="2196314"/>
                  </a:lnTo>
                  <a:lnTo>
                    <a:pt x="406400" y="2227750"/>
                  </a:lnTo>
                  <a:lnTo>
                    <a:pt x="444500" y="2257981"/>
                  </a:lnTo>
                  <a:lnTo>
                    <a:pt x="482600" y="2286975"/>
                  </a:lnTo>
                  <a:lnTo>
                    <a:pt x="520700" y="2314702"/>
                  </a:lnTo>
                  <a:lnTo>
                    <a:pt x="558800" y="2341129"/>
                  </a:lnTo>
                  <a:lnTo>
                    <a:pt x="596900" y="2366225"/>
                  </a:lnTo>
                  <a:lnTo>
                    <a:pt x="635000" y="2389959"/>
                  </a:lnTo>
                  <a:lnTo>
                    <a:pt x="673100" y="2412300"/>
                  </a:lnTo>
                  <a:lnTo>
                    <a:pt x="711200" y="2433215"/>
                  </a:lnTo>
                  <a:lnTo>
                    <a:pt x="762000" y="2452673"/>
                  </a:lnTo>
                  <a:lnTo>
                    <a:pt x="800100" y="2470643"/>
                  </a:lnTo>
                  <a:lnTo>
                    <a:pt x="838200" y="2487093"/>
                  </a:lnTo>
                  <a:lnTo>
                    <a:pt x="889000" y="2501992"/>
                  </a:lnTo>
                  <a:lnTo>
                    <a:pt x="927100" y="2515308"/>
                  </a:lnTo>
                  <a:lnTo>
                    <a:pt x="977900" y="2527010"/>
                  </a:lnTo>
                  <a:lnTo>
                    <a:pt x="1028700" y="2537067"/>
                  </a:lnTo>
                  <a:lnTo>
                    <a:pt x="1066800" y="2545446"/>
                  </a:lnTo>
                  <a:lnTo>
                    <a:pt x="1117600" y="2552116"/>
                  </a:lnTo>
                  <a:lnTo>
                    <a:pt x="1168400" y="2557046"/>
                  </a:lnTo>
                  <a:lnTo>
                    <a:pt x="1206500" y="2560205"/>
                  </a:lnTo>
                  <a:lnTo>
                    <a:pt x="1257300" y="2561561"/>
                  </a:lnTo>
                  <a:lnTo>
                    <a:pt x="1308100" y="2561082"/>
                  </a:lnTo>
                  <a:lnTo>
                    <a:pt x="1346200" y="2560320"/>
                  </a:lnTo>
                  <a:lnTo>
                    <a:pt x="1422400" y="2553405"/>
                  </a:lnTo>
                  <a:lnTo>
                    <a:pt x="1473200" y="2546971"/>
                  </a:lnTo>
                  <a:lnTo>
                    <a:pt x="1524000" y="2538764"/>
                  </a:lnTo>
                  <a:lnTo>
                    <a:pt x="1562100" y="2528822"/>
                  </a:lnTo>
                  <a:lnTo>
                    <a:pt x="1612900" y="2517180"/>
                  </a:lnTo>
                  <a:lnTo>
                    <a:pt x="1651000" y="2503872"/>
                  </a:lnTo>
                  <a:lnTo>
                    <a:pt x="1701800" y="2488935"/>
                  </a:lnTo>
                  <a:lnTo>
                    <a:pt x="1739900" y="2472403"/>
                  </a:lnTo>
                  <a:lnTo>
                    <a:pt x="1790700" y="2454313"/>
                  </a:lnTo>
                  <a:lnTo>
                    <a:pt x="1828800" y="2434699"/>
                  </a:lnTo>
                  <a:lnTo>
                    <a:pt x="1879600" y="2413597"/>
                  </a:lnTo>
                  <a:lnTo>
                    <a:pt x="1917700" y="2391043"/>
                  </a:lnTo>
                  <a:lnTo>
                    <a:pt x="1955800" y="2367072"/>
                  </a:lnTo>
                  <a:lnTo>
                    <a:pt x="1993900" y="2341720"/>
                  </a:lnTo>
                  <a:lnTo>
                    <a:pt x="2032000" y="2315021"/>
                  </a:lnTo>
                  <a:lnTo>
                    <a:pt x="2070100" y="2287011"/>
                  </a:lnTo>
                  <a:lnTo>
                    <a:pt x="2108200" y="2257727"/>
                  </a:lnTo>
                  <a:lnTo>
                    <a:pt x="2133600" y="2227202"/>
                  </a:lnTo>
                  <a:lnTo>
                    <a:pt x="2171700" y="2195473"/>
                  </a:lnTo>
                  <a:lnTo>
                    <a:pt x="2209800" y="2162575"/>
                  </a:lnTo>
                  <a:lnTo>
                    <a:pt x="2235200" y="2128543"/>
                  </a:lnTo>
                  <a:lnTo>
                    <a:pt x="2260600" y="2093413"/>
                  </a:lnTo>
                  <a:lnTo>
                    <a:pt x="2298700" y="2057220"/>
                  </a:lnTo>
                  <a:lnTo>
                    <a:pt x="2324100" y="2020001"/>
                  </a:lnTo>
                  <a:lnTo>
                    <a:pt x="2349500" y="1981789"/>
                  </a:lnTo>
                  <a:lnTo>
                    <a:pt x="2374900" y="1942621"/>
                  </a:lnTo>
                  <a:lnTo>
                    <a:pt x="2400300" y="1902532"/>
                  </a:lnTo>
                  <a:lnTo>
                    <a:pt x="2413000" y="1861557"/>
                  </a:lnTo>
                  <a:lnTo>
                    <a:pt x="2438400" y="1819732"/>
                  </a:lnTo>
                  <a:lnTo>
                    <a:pt x="2451100" y="1777093"/>
                  </a:lnTo>
                  <a:lnTo>
                    <a:pt x="2476500" y="1733674"/>
                  </a:lnTo>
                  <a:lnTo>
                    <a:pt x="2540000" y="1506133"/>
                  </a:lnTo>
                  <a:lnTo>
                    <a:pt x="2540000" y="1458783"/>
                  </a:lnTo>
                  <a:lnTo>
                    <a:pt x="2552700" y="1410902"/>
                  </a:lnTo>
                  <a:close/>
                </a:path>
                <a:path w="2552700" h="2561590">
                  <a:moveTo>
                    <a:pt x="2527300" y="1168192"/>
                  </a:moveTo>
                  <a:lnTo>
                    <a:pt x="2527300" y="990186"/>
                  </a:lnTo>
                  <a:lnTo>
                    <a:pt x="2501900" y="898254"/>
                  </a:lnTo>
                  <a:lnTo>
                    <a:pt x="2476500" y="853378"/>
                  </a:lnTo>
                  <a:lnTo>
                    <a:pt x="2451100" y="765971"/>
                  </a:lnTo>
                  <a:lnTo>
                    <a:pt x="2425700" y="723504"/>
                  </a:lnTo>
                  <a:lnTo>
                    <a:pt x="2413000" y="681906"/>
                  </a:lnTo>
                  <a:lnTo>
                    <a:pt x="2387600" y="641209"/>
                  </a:lnTo>
                  <a:lnTo>
                    <a:pt x="2362200" y="601446"/>
                  </a:lnTo>
                  <a:lnTo>
                    <a:pt x="2336800" y="562649"/>
                  </a:lnTo>
                  <a:lnTo>
                    <a:pt x="2311400" y="524851"/>
                  </a:lnTo>
                  <a:lnTo>
                    <a:pt x="2286000" y="488084"/>
                  </a:lnTo>
                  <a:lnTo>
                    <a:pt x="2247900" y="452382"/>
                  </a:lnTo>
                  <a:lnTo>
                    <a:pt x="2222500" y="417776"/>
                  </a:lnTo>
                  <a:lnTo>
                    <a:pt x="2184400" y="384300"/>
                  </a:lnTo>
                  <a:lnTo>
                    <a:pt x="2159000" y="351986"/>
                  </a:lnTo>
                  <a:lnTo>
                    <a:pt x="2120900" y="320867"/>
                  </a:lnTo>
                  <a:lnTo>
                    <a:pt x="2082800" y="290975"/>
                  </a:lnTo>
                  <a:lnTo>
                    <a:pt x="2057400" y="262343"/>
                  </a:lnTo>
                  <a:lnTo>
                    <a:pt x="2019300" y="235004"/>
                  </a:lnTo>
                  <a:lnTo>
                    <a:pt x="1981200" y="208990"/>
                  </a:lnTo>
                  <a:lnTo>
                    <a:pt x="1943100" y="184334"/>
                  </a:lnTo>
                  <a:lnTo>
                    <a:pt x="1892300" y="161068"/>
                  </a:lnTo>
                  <a:lnTo>
                    <a:pt x="1854200" y="139226"/>
                  </a:lnTo>
                  <a:lnTo>
                    <a:pt x="1816100" y="118839"/>
                  </a:lnTo>
                  <a:lnTo>
                    <a:pt x="1765300" y="99941"/>
                  </a:lnTo>
                  <a:lnTo>
                    <a:pt x="1727200" y="82563"/>
                  </a:lnTo>
                  <a:lnTo>
                    <a:pt x="1689100" y="66740"/>
                  </a:lnTo>
                  <a:lnTo>
                    <a:pt x="1638300" y="52502"/>
                  </a:lnTo>
                  <a:lnTo>
                    <a:pt x="1587500" y="39884"/>
                  </a:lnTo>
                  <a:lnTo>
                    <a:pt x="1549400" y="28917"/>
                  </a:lnTo>
                  <a:lnTo>
                    <a:pt x="1498600" y="19635"/>
                  </a:lnTo>
                  <a:lnTo>
                    <a:pt x="1447800" y="12069"/>
                  </a:lnTo>
                  <a:lnTo>
                    <a:pt x="1409700" y="6253"/>
                  </a:lnTo>
                  <a:lnTo>
                    <a:pt x="1358900" y="2219"/>
                  </a:lnTo>
                  <a:lnTo>
                    <a:pt x="1308100" y="0"/>
                  </a:lnTo>
                  <a:lnTo>
                    <a:pt x="1244600" y="0"/>
                  </a:lnTo>
                  <a:lnTo>
                    <a:pt x="1193800" y="2249"/>
                  </a:lnTo>
                  <a:lnTo>
                    <a:pt x="1143000" y="6313"/>
                  </a:lnTo>
                  <a:lnTo>
                    <a:pt x="1092200" y="12160"/>
                  </a:lnTo>
                  <a:lnTo>
                    <a:pt x="1054100" y="19757"/>
                  </a:lnTo>
                  <a:lnTo>
                    <a:pt x="1003300" y="29072"/>
                  </a:lnTo>
                  <a:lnTo>
                    <a:pt x="952500" y="40070"/>
                  </a:lnTo>
                  <a:lnTo>
                    <a:pt x="914400" y="52720"/>
                  </a:lnTo>
                  <a:lnTo>
                    <a:pt x="863600" y="66990"/>
                  </a:lnTo>
                  <a:lnTo>
                    <a:pt x="825500" y="82845"/>
                  </a:lnTo>
                  <a:lnTo>
                    <a:pt x="774699" y="100254"/>
                  </a:lnTo>
                  <a:lnTo>
                    <a:pt x="736599" y="119184"/>
                  </a:lnTo>
                  <a:lnTo>
                    <a:pt x="698499" y="139602"/>
                  </a:lnTo>
                  <a:lnTo>
                    <a:pt x="647699" y="161476"/>
                  </a:lnTo>
                  <a:lnTo>
                    <a:pt x="609599" y="184772"/>
                  </a:lnTo>
                  <a:lnTo>
                    <a:pt x="571499" y="209458"/>
                  </a:lnTo>
                  <a:lnTo>
                    <a:pt x="533399" y="235501"/>
                  </a:lnTo>
                  <a:lnTo>
                    <a:pt x="495299" y="262868"/>
                  </a:lnTo>
                  <a:lnTo>
                    <a:pt x="457199" y="291528"/>
                  </a:lnTo>
                  <a:lnTo>
                    <a:pt x="431799" y="321446"/>
                  </a:lnTo>
                  <a:lnTo>
                    <a:pt x="393699" y="352591"/>
                  </a:lnTo>
                  <a:lnTo>
                    <a:pt x="355599" y="384930"/>
                  </a:lnTo>
                  <a:lnTo>
                    <a:pt x="330199" y="418429"/>
                  </a:lnTo>
                  <a:lnTo>
                    <a:pt x="292099" y="453056"/>
                  </a:lnTo>
                  <a:lnTo>
                    <a:pt x="266699" y="488779"/>
                  </a:lnTo>
                  <a:lnTo>
                    <a:pt x="241299" y="525565"/>
                  </a:lnTo>
                  <a:lnTo>
                    <a:pt x="215899" y="563380"/>
                  </a:lnTo>
                  <a:lnTo>
                    <a:pt x="190499" y="602193"/>
                  </a:lnTo>
                  <a:lnTo>
                    <a:pt x="165099" y="641971"/>
                  </a:lnTo>
                  <a:lnTo>
                    <a:pt x="139699" y="682680"/>
                  </a:lnTo>
                  <a:lnTo>
                    <a:pt x="114299" y="724288"/>
                  </a:lnTo>
                  <a:lnTo>
                    <a:pt x="88899" y="810071"/>
                  </a:lnTo>
                  <a:lnTo>
                    <a:pt x="63499" y="854181"/>
                  </a:lnTo>
                  <a:lnTo>
                    <a:pt x="12699" y="1037973"/>
                  </a:lnTo>
                  <a:lnTo>
                    <a:pt x="12700" y="1280922"/>
                  </a:lnTo>
                  <a:lnTo>
                    <a:pt x="25399" y="1216152"/>
                  </a:lnTo>
                  <a:lnTo>
                    <a:pt x="25399" y="1135381"/>
                  </a:lnTo>
                  <a:lnTo>
                    <a:pt x="38099" y="1087208"/>
                  </a:lnTo>
                  <a:lnTo>
                    <a:pt x="38099" y="1039661"/>
                  </a:lnTo>
                  <a:lnTo>
                    <a:pt x="88899" y="856402"/>
                  </a:lnTo>
                  <a:lnTo>
                    <a:pt x="114299" y="812487"/>
                  </a:lnTo>
                  <a:lnTo>
                    <a:pt x="126999" y="769397"/>
                  </a:lnTo>
                  <a:lnTo>
                    <a:pt x="152399" y="727167"/>
                  </a:lnTo>
                  <a:lnTo>
                    <a:pt x="165099" y="685830"/>
                  </a:lnTo>
                  <a:lnTo>
                    <a:pt x="190499" y="645419"/>
                  </a:lnTo>
                  <a:lnTo>
                    <a:pt x="215899" y="605967"/>
                  </a:lnTo>
                  <a:lnTo>
                    <a:pt x="241299" y="567509"/>
                  </a:lnTo>
                  <a:lnTo>
                    <a:pt x="266699" y="530076"/>
                  </a:lnTo>
                  <a:lnTo>
                    <a:pt x="292099" y="493702"/>
                  </a:lnTo>
                  <a:lnTo>
                    <a:pt x="330199" y="458422"/>
                  </a:lnTo>
                  <a:lnTo>
                    <a:pt x="355599" y="424267"/>
                  </a:lnTo>
                  <a:lnTo>
                    <a:pt x="393699" y="391271"/>
                  </a:lnTo>
                  <a:lnTo>
                    <a:pt x="419099" y="359468"/>
                  </a:lnTo>
                  <a:lnTo>
                    <a:pt x="457199" y="328891"/>
                  </a:lnTo>
                  <a:lnTo>
                    <a:pt x="495299" y="299573"/>
                  </a:lnTo>
                  <a:lnTo>
                    <a:pt x="533399" y="271548"/>
                  </a:lnTo>
                  <a:lnTo>
                    <a:pt x="571499" y="244848"/>
                  </a:lnTo>
                  <a:lnTo>
                    <a:pt x="609599" y="219508"/>
                  </a:lnTo>
                  <a:lnTo>
                    <a:pt x="647699" y="195560"/>
                  </a:lnTo>
                  <a:lnTo>
                    <a:pt x="685799" y="173038"/>
                  </a:lnTo>
                  <a:lnTo>
                    <a:pt x="723899" y="151974"/>
                  </a:lnTo>
                  <a:lnTo>
                    <a:pt x="761999" y="132404"/>
                  </a:lnTo>
                  <a:lnTo>
                    <a:pt x="812799" y="114358"/>
                  </a:lnTo>
                  <a:lnTo>
                    <a:pt x="850900" y="97872"/>
                  </a:lnTo>
                  <a:lnTo>
                    <a:pt x="901700" y="82978"/>
                  </a:lnTo>
                  <a:lnTo>
                    <a:pt x="939800" y="69710"/>
                  </a:lnTo>
                  <a:lnTo>
                    <a:pt x="990600" y="58100"/>
                  </a:lnTo>
                  <a:lnTo>
                    <a:pt x="1028700" y="48183"/>
                  </a:lnTo>
                  <a:lnTo>
                    <a:pt x="1079500" y="39991"/>
                  </a:lnTo>
                  <a:lnTo>
                    <a:pt x="1130300" y="33558"/>
                  </a:lnTo>
                  <a:lnTo>
                    <a:pt x="1181100" y="28918"/>
                  </a:lnTo>
                  <a:lnTo>
                    <a:pt x="1231900" y="26102"/>
                  </a:lnTo>
                  <a:lnTo>
                    <a:pt x="1270000" y="25146"/>
                  </a:lnTo>
                  <a:lnTo>
                    <a:pt x="1333500" y="26670"/>
                  </a:lnTo>
                  <a:lnTo>
                    <a:pt x="1384300" y="30092"/>
                  </a:lnTo>
                  <a:lnTo>
                    <a:pt x="1435100" y="35278"/>
                  </a:lnTo>
                  <a:lnTo>
                    <a:pt x="1485900" y="42196"/>
                  </a:lnTo>
                  <a:lnTo>
                    <a:pt x="1524000" y="50814"/>
                  </a:lnTo>
                  <a:lnTo>
                    <a:pt x="1574800" y="61097"/>
                  </a:lnTo>
                  <a:lnTo>
                    <a:pt x="1612900" y="73014"/>
                  </a:lnTo>
                  <a:lnTo>
                    <a:pt x="1663700" y="86532"/>
                  </a:lnTo>
                  <a:lnTo>
                    <a:pt x="1701800" y="101617"/>
                  </a:lnTo>
                  <a:lnTo>
                    <a:pt x="1752600" y="118238"/>
                  </a:lnTo>
                  <a:lnTo>
                    <a:pt x="1790700" y="136361"/>
                  </a:lnTo>
                  <a:lnTo>
                    <a:pt x="1828800" y="155954"/>
                  </a:lnTo>
                  <a:lnTo>
                    <a:pt x="1879600" y="176983"/>
                  </a:lnTo>
                  <a:lnTo>
                    <a:pt x="1917700" y="199417"/>
                  </a:lnTo>
                  <a:lnTo>
                    <a:pt x="1955800" y="223222"/>
                  </a:lnTo>
                  <a:lnTo>
                    <a:pt x="1993900" y="248366"/>
                  </a:lnTo>
                  <a:lnTo>
                    <a:pt x="2032000" y="274815"/>
                  </a:lnTo>
                  <a:lnTo>
                    <a:pt x="2057400" y="302538"/>
                  </a:lnTo>
                  <a:lnTo>
                    <a:pt x="2095500" y="331500"/>
                  </a:lnTo>
                  <a:lnTo>
                    <a:pt x="2133600" y="361670"/>
                  </a:lnTo>
                  <a:lnTo>
                    <a:pt x="2159000" y="393015"/>
                  </a:lnTo>
                  <a:lnTo>
                    <a:pt x="2197100" y="425502"/>
                  </a:lnTo>
                  <a:lnTo>
                    <a:pt x="2222500" y="459098"/>
                  </a:lnTo>
                  <a:lnTo>
                    <a:pt x="2247900" y="493771"/>
                  </a:lnTo>
                  <a:lnTo>
                    <a:pt x="2286000" y="529487"/>
                  </a:lnTo>
                  <a:lnTo>
                    <a:pt x="2311400" y="566214"/>
                  </a:lnTo>
                  <a:lnTo>
                    <a:pt x="2336800" y="603920"/>
                  </a:lnTo>
                  <a:lnTo>
                    <a:pt x="2362200" y="642570"/>
                  </a:lnTo>
                  <a:lnTo>
                    <a:pt x="2374900" y="682134"/>
                  </a:lnTo>
                  <a:lnTo>
                    <a:pt x="2400300" y="722577"/>
                  </a:lnTo>
                  <a:lnTo>
                    <a:pt x="2413000" y="763867"/>
                  </a:lnTo>
                  <a:lnTo>
                    <a:pt x="2438400" y="805972"/>
                  </a:lnTo>
                  <a:lnTo>
                    <a:pt x="2489200" y="981878"/>
                  </a:lnTo>
                  <a:lnTo>
                    <a:pt x="2514600" y="1073865"/>
                  </a:lnTo>
                  <a:lnTo>
                    <a:pt x="2514600" y="1120753"/>
                  </a:lnTo>
                  <a:lnTo>
                    <a:pt x="2527300" y="1168192"/>
                  </a:lnTo>
                  <a:close/>
                </a:path>
              </a:pathLst>
            </a:custGeom>
            <a:solidFill>
              <a:srgbClr val="BF0000"/>
            </a:solidFill>
          </p:spPr>
          <p:txBody>
            <a:bodyPr wrap="square" lIns="0" tIns="0" rIns="0" bIns="0" rtlCol="0"/>
            <a:lstStyle/>
            <a:p>
              <a:endParaRPr dirty="0"/>
            </a:p>
          </p:txBody>
        </p:sp>
        <p:sp>
          <p:nvSpPr>
            <p:cNvPr id="11" name="object 16">
              <a:extLst>
                <a:ext uri="{FF2B5EF4-FFF2-40B4-BE49-F238E27FC236}">
                  <a16:creationId xmlns:a16="http://schemas.microsoft.com/office/drawing/2014/main" id="{16C1CCB1-63B6-4DD3-8CCB-D8B7F3154E8E}"/>
                </a:ext>
              </a:extLst>
            </p:cNvPr>
            <p:cNvSpPr/>
            <p:nvPr/>
          </p:nvSpPr>
          <p:spPr>
            <a:xfrm>
              <a:off x="784859" y="3192017"/>
              <a:ext cx="2545079" cy="2544317"/>
            </a:xfrm>
            <a:prstGeom prst="rect">
              <a:avLst/>
            </a:prstGeom>
            <a:blipFill>
              <a:blip r:embed="rId5" cstate="print"/>
              <a:stretch>
                <a:fillRect/>
              </a:stretch>
            </a:blipFill>
          </p:spPr>
          <p:txBody>
            <a:bodyPr wrap="square" lIns="0" tIns="0" rIns="0" bIns="0" rtlCol="0"/>
            <a:lstStyle/>
            <a:p>
              <a:endParaRPr dirty="0"/>
            </a:p>
          </p:txBody>
        </p:sp>
        <p:sp>
          <p:nvSpPr>
            <p:cNvPr id="12" name="object 17">
              <a:extLst>
                <a:ext uri="{FF2B5EF4-FFF2-40B4-BE49-F238E27FC236}">
                  <a16:creationId xmlns:a16="http://schemas.microsoft.com/office/drawing/2014/main" id="{A5ABE74F-2772-406F-B6C6-A6C2DE90DAD8}"/>
                </a:ext>
              </a:extLst>
            </p:cNvPr>
            <p:cNvSpPr/>
            <p:nvPr/>
          </p:nvSpPr>
          <p:spPr>
            <a:xfrm>
              <a:off x="776477" y="3182111"/>
              <a:ext cx="2552700" cy="2561590"/>
            </a:xfrm>
            <a:custGeom>
              <a:avLst/>
              <a:gdLst/>
              <a:ahLst/>
              <a:cxnLst/>
              <a:rect l="l" t="t" r="r" b="b"/>
              <a:pathLst>
                <a:path w="2552700" h="2561590">
                  <a:moveTo>
                    <a:pt x="2552700" y="1411005"/>
                  </a:moveTo>
                  <a:lnTo>
                    <a:pt x="2552700" y="1133033"/>
                  </a:lnTo>
                  <a:lnTo>
                    <a:pt x="2527300" y="1037140"/>
                  </a:lnTo>
                  <a:lnTo>
                    <a:pt x="2527300" y="1393511"/>
                  </a:lnTo>
                  <a:lnTo>
                    <a:pt x="2514600" y="1440834"/>
                  </a:lnTo>
                  <a:lnTo>
                    <a:pt x="2514600" y="1487627"/>
                  </a:lnTo>
                  <a:lnTo>
                    <a:pt x="2489200" y="1579485"/>
                  </a:lnTo>
                  <a:lnTo>
                    <a:pt x="2438400" y="1755334"/>
                  </a:lnTo>
                  <a:lnTo>
                    <a:pt x="2413000" y="1797459"/>
                  </a:lnTo>
                  <a:lnTo>
                    <a:pt x="2400300" y="1838780"/>
                  </a:lnTo>
                  <a:lnTo>
                    <a:pt x="2374900" y="1879264"/>
                  </a:lnTo>
                  <a:lnTo>
                    <a:pt x="2362200" y="1918877"/>
                  </a:lnTo>
                  <a:lnTo>
                    <a:pt x="2336800" y="1957584"/>
                  </a:lnTo>
                  <a:lnTo>
                    <a:pt x="2311400" y="1995351"/>
                  </a:lnTo>
                  <a:lnTo>
                    <a:pt x="2286000" y="2032144"/>
                  </a:lnTo>
                  <a:lnTo>
                    <a:pt x="2247900" y="2067930"/>
                  </a:lnTo>
                  <a:lnTo>
                    <a:pt x="2222500" y="2102674"/>
                  </a:lnTo>
                  <a:lnTo>
                    <a:pt x="2197100" y="2136342"/>
                  </a:lnTo>
                  <a:lnTo>
                    <a:pt x="2159000" y="2168899"/>
                  </a:lnTo>
                  <a:lnTo>
                    <a:pt x="2133600" y="2200312"/>
                  </a:lnTo>
                  <a:lnTo>
                    <a:pt x="2095500" y="2230547"/>
                  </a:lnTo>
                  <a:lnTo>
                    <a:pt x="2057400" y="2259570"/>
                  </a:lnTo>
                  <a:lnTo>
                    <a:pt x="2019300" y="2287346"/>
                  </a:lnTo>
                  <a:lnTo>
                    <a:pt x="1993900" y="2313842"/>
                  </a:lnTo>
                  <a:lnTo>
                    <a:pt x="1955800" y="2339022"/>
                  </a:lnTo>
                  <a:lnTo>
                    <a:pt x="1917700" y="2362854"/>
                  </a:lnTo>
                  <a:lnTo>
                    <a:pt x="1866900" y="2385303"/>
                  </a:lnTo>
                  <a:lnTo>
                    <a:pt x="1828800" y="2406335"/>
                  </a:lnTo>
                  <a:lnTo>
                    <a:pt x="1790700" y="2425916"/>
                  </a:lnTo>
                  <a:lnTo>
                    <a:pt x="1752600" y="2444011"/>
                  </a:lnTo>
                  <a:lnTo>
                    <a:pt x="1701800" y="2460588"/>
                  </a:lnTo>
                  <a:lnTo>
                    <a:pt x="1663700" y="2475611"/>
                  </a:lnTo>
                  <a:lnTo>
                    <a:pt x="1612900" y="2489046"/>
                  </a:lnTo>
                  <a:lnTo>
                    <a:pt x="1574800" y="2500860"/>
                  </a:lnTo>
                  <a:lnTo>
                    <a:pt x="1524000" y="2511018"/>
                  </a:lnTo>
                  <a:lnTo>
                    <a:pt x="1485900" y="2519486"/>
                  </a:lnTo>
                  <a:lnTo>
                    <a:pt x="1435100" y="2526231"/>
                  </a:lnTo>
                  <a:lnTo>
                    <a:pt x="1384300" y="2531217"/>
                  </a:lnTo>
                  <a:lnTo>
                    <a:pt x="1333500" y="2534412"/>
                  </a:lnTo>
                  <a:lnTo>
                    <a:pt x="1270000" y="2536698"/>
                  </a:lnTo>
                  <a:lnTo>
                    <a:pt x="1231900" y="2535755"/>
                  </a:lnTo>
                  <a:lnTo>
                    <a:pt x="1181100" y="2533021"/>
                  </a:lnTo>
                  <a:lnTo>
                    <a:pt x="1130300" y="2528527"/>
                  </a:lnTo>
                  <a:lnTo>
                    <a:pt x="1079500" y="2522305"/>
                  </a:lnTo>
                  <a:lnTo>
                    <a:pt x="1041400" y="2514385"/>
                  </a:lnTo>
                  <a:lnTo>
                    <a:pt x="990600" y="2504798"/>
                  </a:lnTo>
                  <a:lnTo>
                    <a:pt x="952500" y="2493576"/>
                  </a:lnTo>
                  <a:lnTo>
                    <a:pt x="901700" y="2480750"/>
                  </a:lnTo>
                  <a:lnTo>
                    <a:pt x="863600" y="2466349"/>
                  </a:lnTo>
                  <a:lnTo>
                    <a:pt x="812800" y="2450407"/>
                  </a:lnTo>
                  <a:lnTo>
                    <a:pt x="774700" y="2432953"/>
                  </a:lnTo>
                  <a:lnTo>
                    <a:pt x="736600" y="2414019"/>
                  </a:lnTo>
                  <a:lnTo>
                    <a:pt x="698500" y="2393635"/>
                  </a:lnTo>
                  <a:lnTo>
                    <a:pt x="647700" y="2371834"/>
                  </a:lnTo>
                  <a:lnTo>
                    <a:pt x="609600" y="2348645"/>
                  </a:lnTo>
                  <a:lnTo>
                    <a:pt x="571500" y="2324100"/>
                  </a:lnTo>
                  <a:lnTo>
                    <a:pt x="533400" y="2298230"/>
                  </a:lnTo>
                  <a:lnTo>
                    <a:pt x="508000" y="2271066"/>
                  </a:lnTo>
                  <a:lnTo>
                    <a:pt x="469900" y="2242640"/>
                  </a:lnTo>
                  <a:lnTo>
                    <a:pt x="431800" y="2212981"/>
                  </a:lnTo>
                  <a:lnTo>
                    <a:pt x="406400" y="2182121"/>
                  </a:lnTo>
                  <a:lnTo>
                    <a:pt x="368300" y="2150092"/>
                  </a:lnTo>
                  <a:lnTo>
                    <a:pt x="342900" y="2116924"/>
                  </a:lnTo>
                  <a:lnTo>
                    <a:pt x="304800" y="2082649"/>
                  </a:lnTo>
                  <a:lnTo>
                    <a:pt x="279400" y="2047296"/>
                  </a:lnTo>
                  <a:lnTo>
                    <a:pt x="254000" y="2010899"/>
                  </a:lnTo>
                  <a:lnTo>
                    <a:pt x="228600" y="1973486"/>
                  </a:lnTo>
                  <a:lnTo>
                    <a:pt x="203200" y="1935091"/>
                  </a:lnTo>
                  <a:lnTo>
                    <a:pt x="177800" y="1895742"/>
                  </a:lnTo>
                  <a:lnTo>
                    <a:pt x="152400" y="1855473"/>
                  </a:lnTo>
                  <a:lnTo>
                    <a:pt x="139700" y="1814313"/>
                  </a:lnTo>
                  <a:lnTo>
                    <a:pt x="114300" y="1772294"/>
                  </a:lnTo>
                  <a:lnTo>
                    <a:pt x="76200" y="1641393"/>
                  </a:lnTo>
                  <a:lnTo>
                    <a:pt x="25400" y="1456712"/>
                  </a:lnTo>
                  <a:lnTo>
                    <a:pt x="25400" y="1312926"/>
                  </a:lnTo>
                  <a:lnTo>
                    <a:pt x="12700" y="1280922"/>
                  </a:lnTo>
                  <a:lnTo>
                    <a:pt x="12699" y="1085617"/>
                  </a:lnTo>
                  <a:lnTo>
                    <a:pt x="0" y="1133836"/>
                  </a:lnTo>
                  <a:lnTo>
                    <a:pt x="0" y="1460410"/>
                  </a:lnTo>
                  <a:lnTo>
                    <a:pt x="50800" y="1647620"/>
                  </a:lnTo>
                  <a:lnTo>
                    <a:pt x="88900" y="1780349"/>
                  </a:lnTo>
                  <a:lnTo>
                    <a:pt x="114300" y="1822965"/>
                  </a:lnTo>
                  <a:lnTo>
                    <a:pt x="139700" y="1864715"/>
                  </a:lnTo>
                  <a:lnTo>
                    <a:pt x="152400" y="1905569"/>
                  </a:lnTo>
                  <a:lnTo>
                    <a:pt x="177800" y="1945496"/>
                  </a:lnTo>
                  <a:lnTo>
                    <a:pt x="203200" y="1984464"/>
                  </a:lnTo>
                  <a:lnTo>
                    <a:pt x="228600" y="2022444"/>
                  </a:lnTo>
                  <a:lnTo>
                    <a:pt x="254000" y="2059404"/>
                  </a:lnTo>
                  <a:lnTo>
                    <a:pt x="292100" y="2095313"/>
                  </a:lnTo>
                  <a:lnTo>
                    <a:pt x="317500" y="2130140"/>
                  </a:lnTo>
                  <a:lnTo>
                    <a:pt x="342900" y="2163855"/>
                  </a:lnTo>
                  <a:lnTo>
                    <a:pt x="381000" y="2196426"/>
                  </a:lnTo>
                  <a:lnTo>
                    <a:pt x="406400" y="2227822"/>
                  </a:lnTo>
                  <a:lnTo>
                    <a:pt x="444500" y="2258013"/>
                  </a:lnTo>
                  <a:lnTo>
                    <a:pt x="482600" y="2286968"/>
                  </a:lnTo>
                  <a:lnTo>
                    <a:pt x="520700" y="2314656"/>
                  </a:lnTo>
                  <a:lnTo>
                    <a:pt x="558800" y="2341045"/>
                  </a:lnTo>
                  <a:lnTo>
                    <a:pt x="596900" y="2366105"/>
                  </a:lnTo>
                  <a:lnTo>
                    <a:pt x="635000" y="2389805"/>
                  </a:lnTo>
                  <a:lnTo>
                    <a:pt x="673100" y="2412115"/>
                  </a:lnTo>
                  <a:lnTo>
                    <a:pt x="711200" y="2433002"/>
                  </a:lnTo>
                  <a:lnTo>
                    <a:pt x="762000" y="2452437"/>
                  </a:lnTo>
                  <a:lnTo>
                    <a:pt x="800100" y="2470388"/>
                  </a:lnTo>
                  <a:lnTo>
                    <a:pt x="838200" y="2486824"/>
                  </a:lnTo>
                  <a:lnTo>
                    <a:pt x="889000" y="2501715"/>
                  </a:lnTo>
                  <a:lnTo>
                    <a:pt x="927100" y="2515029"/>
                  </a:lnTo>
                  <a:lnTo>
                    <a:pt x="977900" y="2526736"/>
                  </a:lnTo>
                  <a:lnTo>
                    <a:pt x="1016000" y="2536805"/>
                  </a:lnTo>
                  <a:lnTo>
                    <a:pt x="1066800" y="2545204"/>
                  </a:lnTo>
                  <a:lnTo>
                    <a:pt x="1117600" y="2551904"/>
                  </a:lnTo>
                  <a:lnTo>
                    <a:pt x="1168400" y="2556872"/>
                  </a:lnTo>
                  <a:lnTo>
                    <a:pt x="1206500" y="2560078"/>
                  </a:lnTo>
                  <a:lnTo>
                    <a:pt x="1257300" y="2561492"/>
                  </a:lnTo>
                  <a:lnTo>
                    <a:pt x="1308100" y="2561082"/>
                  </a:lnTo>
                  <a:lnTo>
                    <a:pt x="1346200" y="2560320"/>
                  </a:lnTo>
                  <a:lnTo>
                    <a:pt x="1422400" y="2553422"/>
                  </a:lnTo>
                  <a:lnTo>
                    <a:pt x="1473200" y="2547005"/>
                  </a:lnTo>
                  <a:lnTo>
                    <a:pt x="1511300" y="2538818"/>
                  </a:lnTo>
                  <a:lnTo>
                    <a:pt x="1562100" y="2528895"/>
                  </a:lnTo>
                  <a:lnTo>
                    <a:pt x="1612900" y="2517272"/>
                  </a:lnTo>
                  <a:lnTo>
                    <a:pt x="1651000" y="2503985"/>
                  </a:lnTo>
                  <a:lnTo>
                    <a:pt x="1701800" y="2489068"/>
                  </a:lnTo>
                  <a:lnTo>
                    <a:pt x="1739900" y="2472558"/>
                  </a:lnTo>
                  <a:lnTo>
                    <a:pt x="1790700" y="2454488"/>
                  </a:lnTo>
                  <a:lnTo>
                    <a:pt x="1828800" y="2434895"/>
                  </a:lnTo>
                  <a:lnTo>
                    <a:pt x="1866900" y="2413814"/>
                  </a:lnTo>
                  <a:lnTo>
                    <a:pt x="1917700" y="2391280"/>
                  </a:lnTo>
                  <a:lnTo>
                    <a:pt x="1955800" y="2367329"/>
                  </a:lnTo>
                  <a:lnTo>
                    <a:pt x="1993900" y="2341995"/>
                  </a:lnTo>
                  <a:lnTo>
                    <a:pt x="2032000" y="2315313"/>
                  </a:lnTo>
                  <a:lnTo>
                    <a:pt x="2070100" y="2287321"/>
                  </a:lnTo>
                  <a:lnTo>
                    <a:pt x="2108200" y="2258051"/>
                  </a:lnTo>
                  <a:lnTo>
                    <a:pt x="2133600" y="2227540"/>
                  </a:lnTo>
                  <a:lnTo>
                    <a:pt x="2171700" y="2195824"/>
                  </a:lnTo>
                  <a:lnTo>
                    <a:pt x="2197100" y="2162937"/>
                  </a:lnTo>
                  <a:lnTo>
                    <a:pt x="2235200" y="2128914"/>
                  </a:lnTo>
                  <a:lnTo>
                    <a:pt x="2260600" y="2093791"/>
                  </a:lnTo>
                  <a:lnTo>
                    <a:pt x="2298700" y="2057604"/>
                  </a:lnTo>
                  <a:lnTo>
                    <a:pt x="2324100" y="2020386"/>
                  </a:lnTo>
                  <a:lnTo>
                    <a:pt x="2349500" y="1982175"/>
                  </a:lnTo>
                  <a:lnTo>
                    <a:pt x="2374900" y="1943005"/>
                  </a:lnTo>
                  <a:lnTo>
                    <a:pt x="2400300" y="1902911"/>
                  </a:lnTo>
                  <a:lnTo>
                    <a:pt x="2413000" y="1861928"/>
                  </a:lnTo>
                  <a:lnTo>
                    <a:pt x="2438400" y="1820093"/>
                  </a:lnTo>
                  <a:lnTo>
                    <a:pt x="2451100" y="1777440"/>
                  </a:lnTo>
                  <a:lnTo>
                    <a:pt x="2476500" y="1734004"/>
                  </a:lnTo>
                  <a:lnTo>
                    <a:pt x="2540000" y="1506321"/>
                  </a:lnTo>
                  <a:lnTo>
                    <a:pt x="2540000" y="1458931"/>
                  </a:lnTo>
                  <a:lnTo>
                    <a:pt x="2552700" y="1411005"/>
                  </a:lnTo>
                  <a:close/>
                </a:path>
                <a:path w="2552700" h="2561590">
                  <a:moveTo>
                    <a:pt x="2527300" y="1168314"/>
                  </a:moveTo>
                  <a:lnTo>
                    <a:pt x="2527300" y="990141"/>
                  </a:lnTo>
                  <a:lnTo>
                    <a:pt x="2501900" y="898199"/>
                  </a:lnTo>
                  <a:lnTo>
                    <a:pt x="2476500" y="853321"/>
                  </a:lnTo>
                  <a:lnTo>
                    <a:pt x="2451100" y="765914"/>
                  </a:lnTo>
                  <a:lnTo>
                    <a:pt x="2425700" y="723451"/>
                  </a:lnTo>
                  <a:lnTo>
                    <a:pt x="2413000" y="681856"/>
                  </a:lnTo>
                  <a:lnTo>
                    <a:pt x="2387600" y="641164"/>
                  </a:lnTo>
                  <a:lnTo>
                    <a:pt x="2362200" y="601407"/>
                  </a:lnTo>
                  <a:lnTo>
                    <a:pt x="2336800" y="562617"/>
                  </a:lnTo>
                  <a:lnTo>
                    <a:pt x="2311400" y="524826"/>
                  </a:lnTo>
                  <a:lnTo>
                    <a:pt x="2286000" y="488068"/>
                  </a:lnTo>
                  <a:lnTo>
                    <a:pt x="2247900" y="452374"/>
                  </a:lnTo>
                  <a:lnTo>
                    <a:pt x="2222500" y="417777"/>
                  </a:lnTo>
                  <a:lnTo>
                    <a:pt x="2184400" y="384310"/>
                  </a:lnTo>
                  <a:lnTo>
                    <a:pt x="2159000" y="352005"/>
                  </a:lnTo>
                  <a:lnTo>
                    <a:pt x="2120900" y="320895"/>
                  </a:lnTo>
                  <a:lnTo>
                    <a:pt x="2082800" y="291012"/>
                  </a:lnTo>
                  <a:lnTo>
                    <a:pt x="2057400" y="262388"/>
                  </a:lnTo>
                  <a:lnTo>
                    <a:pt x="2019300" y="235057"/>
                  </a:lnTo>
                  <a:lnTo>
                    <a:pt x="1981200" y="209050"/>
                  </a:lnTo>
                  <a:lnTo>
                    <a:pt x="1943100" y="184400"/>
                  </a:lnTo>
                  <a:lnTo>
                    <a:pt x="1892300" y="161140"/>
                  </a:lnTo>
                  <a:lnTo>
                    <a:pt x="1854200" y="139302"/>
                  </a:lnTo>
                  <a:lnTo>
                    <a:pt x="1816100" y="118919"/>
                  </a:lnTo>
                  <a:lnTo>
                    <a:pt x="1765300" y="100023"/>
                  </a:lnTo>
                  <a:lnTo>
                    <a:pt x="1727200" y="82646"/>
                  </a:lnTo>
                  <a:lnTo>
                    <a:pt x="1689100" y="66821"/>
                  </a:lnTo>
                  <a:lnTo>
                    <a:pt x="1638300" y="52581"/>
                  </a:lnTo>
                  <a:lnTo>
                    <a:pt x="1587500" y="39958"/>
                  </a:lnTo>
                  <a:lnTo>
                    <a:pt x="1549400" y="28985"/>
                  </a:lnTo>
                  <a:lnTo>
                    <a:pt x="1498600" y="19694"/>
                  </a:lnTo>
                  <a:lnTo>
                    <a:pt x="1447800" y="12117"/>
                  </a:lnTo>
                  <a:lnTo>
                    <a:pt x="1409700" y="6288"/>
                  </a:lnTo>
                  <a:lnTo>
                    <a:pt x="1358900" y="2237"/>
                  </a:lnTo>
                  <a:lnTo>
                    <a:pt x="1308100" y="0"/>
                  </a:lnTo>
                  <a:lnTo>
                    <a:pt x="1244600" y="0"/>
                  </a:lnTo>
                  <a:lnTo>
                    <a:pt x="1193800" y="2214"/>
                  </a:lnTo>
                  <a:lnTo>
                    <a:pt x="1143000" y="6247"/>
                  </a:lnTo>
                  <a:lnTo>
                    <a:pt x="1092200" y="12068"/>
                  </a:lnTo>
                  <a:lnTo>
                    <a:pt x="1054100" y="19642"/>
                  </a:lnTo>
                  <a:lnTo>
                    <a:pt x="1003300" y="28937"/>
                  </a:lnTo>
                  <a:lnTo>
                    <a:pt x="952500" y="39919"/>
                  </a:lnTo>
                  <a:lnTo>
                    <a:pt x="914400" y="52557"/>
                  </a:lnTo>
                  <a:lnTo>
                    <a:pt x="863600" y="66817"/>
                  </a:lnTo>
                  <a:lnTo>
                    <a:pt x="825500" y="82665"/>
                  </a:lnTo>
                  <a:lnTo>
                    <a:pt x="774699" y="100070"/>
                  </a:lnTo>
                  <a:lnTo>
                    <a:pt x="736599" y="118999"/>
                  </a:lnTo>
                  <a:lnTo>
                    <a:pt x="698499" y="139417"/>
                  </a:lnTo>
                  <a:lnTo>
                    <a:pt x="647699" y="161294"/>
                  </a:lnTo>
                  <a:lnTo>
                    <a:pt x="609599" y="184594"/>
                  </a:lnTo>
                  <a:lnTo>
                    <a:pt x="571499" y="209287"/>
                  </a:lnTo>
                  <a:lnTo>
                    <a:pt x="533399" y="235338"/>
                  </a:lnTo>
                  <a:lnTo>
                    <a:pt x="495299" y="262715"/>
                  </a:lnTo>
                  <a:lnTo>
                    <a:pt x="457199" y="291385"/>
                  </a:lnTo>
                  <a:lnTo>
                    <a:pt x="431799" y="321315"/>
                  </a:lnTo>
                  <a:lnTo>
                    <a:pt x="393699" y="352472"/>
                  </a:lnTo>
                  <a:lnTo>
                    <a:pt x="355599" y="384823"/>
                  </a:lnTo>
                  <a:lnTo>
                    <a:pt x="330199" y="418336"/>
                  </a:lnTo>
                  <a:lnTo>
                    <a:pt x="292099" y="452977"/>
                  </a:lnTo>
                  <a:lnTo>
                    <a:pt x="266699" y="488713"/>
                  </a:lnTo>
                  <a:lnTo>
                    <a:pt x="241299" y="525512"/>
                  </a:lnTo>
                  <a:lnTo>
                    <a:pt x="215899" y="563341"/>
                  </a:lnTo>
                  <a:lnTo>
                    <a:pt x="190499" y="602166"/>
                  </a:lnTo>
                  <a:lnTo>
                    <a:pt x="165099" y="641955"/>
                  </a:lnTo>
                  <a:lnTo>
                    <a:pt x="139699" y="682676"/>
                  </a:lnTo>
                  <a:lnTo>
                    <a:pt x="114299" y="724294"/>
                  </a:lnTo>
                  <a:lnTo>
                    <a:pt x="88899" y="810092"/>
                  </a:lnTo>
                  <a:lnTo>
                    <a:pt x="63499" y="854207"/>
                  </a:lnTo>
                  <a:lnTo>
                    <a:pt x="12699" y="1037999"/>
                  </a:lnTo>
                  <a:lnTo>
                    <a:pt x="12700" y="1280922"/>
                  </a:lnTo>
                  <a:lnTo>
                    <a:pt x="25399" y="1216152"/>
                  </a:lnTo>
                  <a:lnTo>
                    <a:pt x="25399" y="1135378"/>
                  </a:lnTo>
                  <a:lnTo>
                    <a:pt x="38099" y="1087202"/>
                  </a:lnTo>
                  <a:lnTo>
                    <a:pt x="38099" y="1039651"/>
                  </a:lnTo>
                  <a:lnTo>
                    <a:pt x="88899" y="856379"/>
                  </a:lnTo>
                  <a:lnTo>
                    <a:pt x="114299" y="812460"/>
                  </a:lnTo>
                  <a:lnTo>
                    <a:pt x="126999" y="769367"/>
                  </a:lnTo>
                  <a:lnTo>
                    <a:pt x="152399" y="727133"/>
                  </a:lnTo>
                  <a:lnTo>
                    <a:pt x="165099" y="685793"/>
                  </a:lnTo>
                  <a:lnTo>
                    <a:pt x="190499" y="645378"/>
                  </a:lnTo>
                  <a:lnTo>
                    <a:pt x="215899" y="605923"/>
                  </a:lnTo>
                  <a:lnTo>
                    <a:pt x="241299" y="567461"/>
                  </a:lnTo>
                  <a:lnTo>
                    <a:pt x="266699" y="530026"/>
                  </a:lnTo>
                  <a:lnTo>
                    <a:pt x="292099" y="493649"/>
                  </a:lnTo>
                  <a:lnTo>
                    <a:pt x="330199" y="458366"/>
                  </a:lnTo>
                  <a:lnTo>
                    <a:pt x="355599" y="424209"/>
                  </a:lnTo>
                  <a:lnTo>
                    <a:pt x="393699" y="391211"/>
                  </a:lnTo>
                  <a:lnTo>
                    <a:pt x="419099" y="359406"/>
                  </a:lnTo>
                  <a:lnTo>
                    <a:pt x="457199" y="328828"/>
                  </a:lnTo>
                  <a:lnTo>
                    <a:pt x="495299" y="299509"/>
                  </a:lnTo>
                  <a:lnTo>
                    <a:pt x="533399" y="271483"/>
                  </a:lnTo>
                  <a:lnTo>
                    <a:pt x="571499" y="244783"/>
                  </a:lnTo>
                  <a:lnTo>
                    <a:pt x="609599" y="219442"/>
                  </a:lnTo>
                  <a:lnTo>
                    <a:pt x="647699" y="195495"/>
                  </a:lnTo>
                  <a:lnTo>
                    <a:pt x="685799" y="172973"/>
                  </a:lnTo>
                  <a:lnTo>
                    <a:pt x="723899" y="151911"/>
                  </a:lnTo>
                  <a:lnTo>
                    <a:pt x="761999" y="132342"/>
                  </a:lnTo>
                  <a:lnTo>
                    <a:pt x="812799" y="114300"/>
                  </a:lnTo>
                  <a:lnTo>
                    <a:pt x="850900" y="97816"/>
                  </a:lnTo>
                  <a:lnTo>
                    <a:pt x="901700" y="82926"/>
                  </a:lnTo>
                  <a:lnTo>
                    <a:pt x="939800" y="69662"/>
                  </a:lnTo>
                  <a:lnTo>
                    <a:pt x="990600" y="58057"/>
                  </a:lnTo>
                  <a:lnTo>
                    <a:pt x="1028700" y="48145"/>
                  </a:lnTo>
                  <a:lnTo>
                    <a:pt x="1079500" y="39959"/>
                  </a:lnTo>
                  <a:lnTo>
                    <a:pt x="1130300" y="33533"/>
                  </a:lnTo>
                  <a:lnTo>
                    <a:pt x="1181100" y="28900"/>
                  </a:lnTo>
                  <a:lnTo>
                    <a:pt x="1231900" y="26093"/>
                  </a:lnTo>
                  <a:lnTo>
                    <a:pt x="1270000" y="25146"/>
                  </a:lnTo>
                  <a:lnTo>
                    <a:pt x="1333500" y="26670"/>
                  </a:lnTo>
                  <a:lnTo>
                    <a:pt x="1384300" y="30018"/>
                  </a:lnTo>
                  <a:lnTo>
                    <a:pt x="1435100" y="35144"/>
                  </a:lnTo>
                  <a:lnTo>
                    <a:pt x="1485900" y="42016"/>
                  </a:lnTo>
                  <a:lnTo>
                    <a:pt x="1524000" y="50598"/>
                  </a:lnTo>
                  <a:lnTo>
                    <a:pt x="1574800" y="60859"/>
                  </a:lnTo>
                  <a:lnTo>
                    <a:pt x="1612900" y="72763"/>
                  </a:lnTo>
                  <a:lnTo>
                    <a:pt x="1663700" y="86278"/>
                  </a:lnTo>
                  <a:lnTo>
                    <a:pt x="1701800" y="101370"/>
                  </a:lnTo>
                  <a:lnTo>
                    <a:pt x="1752600" y="118005"/>
                  </a:lnTo>
                  <a:lnTo>
                    <a:pt x="1790700" y="136150"/>
                  </a:lnTo>
                  <a:lnTo>
                    <a:pt x="1828800" y="155772"/>
                  </a:lnTo>
                  <a:lnTo>
                    <a:pt x="1866900" y="176836"/>
                  </a:lnTo>
                  <a:lnTo>
                    <a:pt x="1917700" y="199310"/>
                  </a:lnTo>
                  <a:lnTo>
                    <a:pt x="1955800" y="223159"/>
                  </a:lnTo>
                  <a:lnTo>
                    <a:pt x="1993900" y="248350"/>
                  </a:lnTo>
                  <a:lnTo>
                    <a:pt x="2019300" y="274850"/>
                  </a:lnTo>
                  <a:lnTo>
                    <a:pt x="2057400" y="302625"/>
                  </a:lnTo>
                  <a:lnTo>
                    <a:pt x="2095500" y="331641"/>
                  </a:lnTo>
                  <a:lnTo>
                    <a:pt x="2133600" y="361865"/>
                  </a:lnTo>
                  <a:lnTo>
                    <a:pt x="2159000" y="393263"/>
                  </a:lnTo>
                  <a:lnTo>
                    <a:pt x="2197100" y="425802"/>
                  </a:lnTo>
                  <a:lnTo>
                    <a:pt x="2222500" y="459448"/>
                  </a:lnTo>
                  <a:lnTo>
                    <a:pt x="2247900" y="494168"/>
                  </a:lnTo>
                  <a:lnTo>
                    <a:pt x="2286000" y="529928"/>
                  </a:lnTo>
                  <a:lnTo>
                    <a:pt x="2311400" y="566694"/>
                  </a:lnTo>
                  <a:lnTo>
                    <a:pt x="2336800" y="604434"/>
                  </a:lnTo>
                  <a:lnTo>
                    <a:pt x="2362200" y="643112"/>
                  </a:lnTo>
                  <a:lnTo>
                    <a:pt x="2374900" y="682697"/>
                  </a:lnTo>
                  <a:lnTo>
                    <a:pt x="2400300" y="723154"/>
                  </a:lnTo>
                  <a:lnTo>
                    <a:pt x="2413000" y="764449"/>
                  </a:lnTo>
                  <a:lnTo>
                    <a:pt x="2438400" y="806550"/>
                  </a:lnTo>
                  <a:lnTo>
                    <a:pt x="2489200" y="982333"/>
                  </a:lnTo>
                  <a:lnTo>
                    <a:pt x="2514600" y="1074183"/>
                  </a:lnTo>
                  <a:lnTo>
                    <a:pt x="2514600" y="1120981"/>
                  </a:lnTo>
                  <a:lnTo>
                    <a:pt x="2527300" y="1168314"/>
                  </a:lnTo>
                  <a:close/>
                </a:path>
              </a:pathLst>
            </a:custGeom>
            <a:solidFill>
              <a:srgbClr val="BF0000"/>
            </a:solidFill>
          </p:spPr>
          <p:txBody>
            <a:bodyPr wrap="square" lIns="0" tIns="0" rIns="0" bIns="0" rtlCol="0"/>
            <a:lstStyle/>
            <a:p>
              <a:endParaRPr dirty="0"/>
            </a:p>
          </p:txBody>
        </p:sp>
      </p:grpSp>
      <p:sp>
        <p:nvSpPr>
          <p:cNvPr id="13" name="object 88">
            <a:extLst>
              <a:ext uri="{FF2B5EF4-FFF2-40B4-BE49-F238E27FC236}">
                <a16:creationId xmlns:a16="http://schemas.microsoft.com/office/drawing/2014/main" id="{5528A3EF-8295-4A2B-A2F9-AD8B92271479}"/>
              </a:ext>
            </a:extLst>
          </p:cNvPr>
          <p:cNvSpPr txBox="1"/>
          <p:nvPr/>
        </p:nvSpPr>
        <p:spPr>
          <a:xfrm>
            <a:off x="1905004" y="5363317"/>
            <a:ext cx="1289685" cy="135293"/>
          </a:xfrm>
          <a:prstGeom prst="rect">
            <a:avLst/>
          </a:prstGeom>
        </p:spPr>
        <p:txBody>
          <a:bodyPr vert="horz" wrap="square" lIns="0" tIns="12065" rIns="0" bIns="0" rtlCol="0">
            <a:spAutoFit/>
          </a:bodyPr>
          <a:lstStyle/>
          <a:p>
            <a:pPr marL="12700" marR="5080">
              <a:spcBef>
                <a:spcPts val="95"/>
              </a:spcBef>
            </a:pPr>
            <a:r>
              <a:rPr sz="800" i="1" spc="-5" dirty="0">
                <a:solidFill>
                  <a:srgbClr val="5A5B5D"/>
                </a:solidFill>
                <a:latin typeface="+mn-lt"/>
                <a:cs typeface="Calibri"/>
              </a:rPr>
              <a:t>Source: </a:t>
            </a:r>
            <a:r>
              <a:rPr lang="en-US" sz="800" i="1" spc="-5" dirty="0">
                <a:solidFill>
                  <a:srgbClr val="5A5B5D"/>
                </a:solidFill>
                <a:latin typeface="+mn-lt"/>
                <a:cs typeface="Calibri"/>
              </a:rPr>
              <a:t>DHS </a:t>
            </a:r>
            <a:r>
              <a:rPr sz="800" i="1" spc="-5" dirty="0">
                <a:solidFill>
                  <a:srgbClr val="5A5B5D"/>
                </a:solidFill>
                <a:latin typeface="+mn-lt"/>
                <a:cs typeface="Calibri"/>
              </a:rPr>
              <a:t>I&amp;A</a:t>
            </a:r>
            <a:endParaRPr sz="800" dirty="0">
              <a:solidFill>
                <a:srgbClr val="5A5B5D"/>
              </a:solidFill>
              <a:latin typeface="+mn-lt"/>
              <a:cs typeface="Calibri"/>
            </a:endParaRPr>
          </a:p>
        </p:txBody>
      </p:sp>
      <p:sp>
        <p:nvSpPr>
          <p:cNvPr id="3" name="Title 2">
            <a:extLst>
              <a:ext uri="{FF2B5EF4-FFF2-40B4-BE49-F238E27FC236}">
                <a16:creationId xmlns:a16="http://schemas.microsoft.com/office/drawing/2014/main" id="{D954FC38-11C8-4DE6-9A29-0027509BFE0E}"/>
              </a:ext>
            </a:extLst>
          </p:cNvPr>
          <p:cNvSpPr>
            <a:spLocks noGrp="1"/>
          </p:cNvSpPr>
          <p:nvPr>
            <p:ph type="ctrTitle"/>
          </p:nvPr>
        </p:nvSpPr>
        <p:spPr/>
        <p:txBody>
          <a:bodyPr/>
          <a:lstStyle/>
          <a:p>
            <a:r>
              <a:rPr lang="en-US" sz="4000" dirty="0"/>
              <a:t>Cyber Criminals</a:t>
            </a:r>
          </a:p>
        </p:txBody>
      </p:sp>
    </p:spTree>
    <p:extLst>
      <p:ext uri="{BB962C8B-B14F-4D97-AF65-F5344CB8AC3E}">
        <p14:creationId xmlns:p14="http://schemas.microsoft.com/office/powerpoint/2010/main" val="388875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4FC38-11C8-4DE6-9A29-0027509BFE0E}"/>
              </a:ext>
            </a:extLst>
          </p:cNvPr>
          <p:cNvSpPr>
            <a:spLocks noGrp="1"/>
          </p:cNvSpPr>
          <p:nvPr>
            <p:ph type="ctrTitle"/>
          </p:nvPr>
        </p:nvSpPr>
        <p:spPr/>
        <p:txBody>
          <a:bodyPr/>
          <a:lstStyle/>
          <a:p>
            <a:r>
              <a:rPr lang="en-US" sz="4000" dirty="0"/>
              <a:t>What are you trying to Protect?</a:t>
            </a:r>
          </a:p>
        </p:txBody>
      </p:sp>
      <p:sp>
        <p:nvSpPr>
          <p:cNvPr id="21507" name="Slide Number Placeholder 4">
            <a:extLst>
              <a:ext uri="{FF2B5EF4-FFF2-40B4-BE49-F238E27FC236}">
                <a16:creationId xmlns:a16="http://schemas.microsoft.com/office/drawing/2014/main" id="{FA696564-851D-414E-9AF5-10E2AE8BBB0E}"/>
              </a:ext>
            </a:extLst>
          </p:cNvPr>
          <p:cNvSpPr>
            <a:spLocks noGrp="1" noChangeArrowheads="1"/>
          </p:cNvSpPr>
          <p:nvPr>
            <p:ph type="sldNum" sz="quarter" idx="10"/>
          </p:nvPr>
        </p:nvSpPr>
        <p:spPr bwMode="black">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defPPr>
              <a:defRPr lang="en-US"/>
            </a:defPPr>
            <a:lvl1pPr algn="l" rtl="0" eaLnBrk="0" fontAlgn="base" hangingPunct="0">
              <a:spcBef>
                <a:spcPct val="0"/>
              </a:spcBef>
              <a:spcAft>
                <a:spcPct val="0"/>
              </a:spcAft>
              <a:defRPr sz="1100" kern="1200">
                <a:solidFill>
                  <a:srgbClr val="5A5B5D"/>
                </a:solidFill>
                <a:latin typeface="Arial" panose="020B0604020202020204" pitchFamily="34" charset="0"/>
                <a:ea typeface="+mn-ea"/>
                <a:cs typeface="+mn-cs"/>
              </a:defRPr>
            </a:lvl1pPr>
            <a:lvl2pPr marL="457189"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377"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566"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754"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5943" algn="l" defTabSz="914377" rtl="0" eaLnBrk="1" latinLnBrk="0" hangingPunct="1">
              <a:defRPr sz="2400" kern="1200">
                <a:solidFill>
                  <a:schemeClr val="tx1"/>
                </a:solidFill>
                <a:latin typeface="Arial" panose="020B0604020202020204" pitchFamily="34" charset="0"/>
                <a:ea typeface="+mn-ea"/>
                <a:cs typeface="+mn-cs"/>
              </a:defRPr>
            </a:lvl6pPr>
            <a:lvl7pPr marL="2743131" algn="l" defTabSz="914377" rtl="0" eaLnBrk="1" latinLnBrk="0" hangingPunct="1">
              <a:defRPr sz="2400" kern="1200">
                <a:solidFill>
                  <a:schemeClr val="tx1"/>
                </a:solidFill>
                <a:latin typeface="Arial" panose="020B0604020202020204" pitchFamily="34" charset="0"/>
                <a:ea typeface="+mn-ea"/>
                <a:cs typeface="+mn-cs"/>
              </a:defRPr>
            </a:lvl7pPr>
            <a:lvl8pPr marL="3200320" algn="l" defTabSz="914377" rtl="0" eaLnBrk="1" latinLnBrk="0" hangingPunct="1">
              <a:defRPr sz="2400" kern="1200">
                <a:solidFill>
                  <a:schemeClr val="tx1"/>
                </a:solidFill>
                <a:latin typeface="Arial" panose="020B0604020202020204" pitchFamily="34" charset="0"/>
                <a:ea typeface="+mn-ea"/>
                <a:cs typeface="+mn-cs"/>
              </a:defRPr>
            </a:lvl8pPr>
            <a:lvl9pPr marL="3657509" algn="l" defTabSz="914377" rtl="0" eaLnBrk="1" latinLnBrk="0" hangingPunct="1">
              <a:defRPr sz="2400" kern="1200">
                <a:solidFill>
                  <a:schemeClr val="tx1"/>
                </a:solidFill>
                <a:latin typeface="Arial" panose="020B0604020202020204" pitchFamily="34" charset="0"/>
                <a:ea typeface="+mn-ea"/>
                <a:cs typeface="+mn-cs"/>
              </a:defRPr>
            </a:lvl9pPr>
          </a:lstStyle>
          <a:p>
            <a:pPr>
              <a:defRPr/>
            </a:pPr>
            <a:fld id="{AAC05470-A035-499B-A890-F98DA76FB927}" type="slidenum">
              <a:rPr lang="en-US" altLang="en-US" smtClean="0"/>
              <a:pPr>
                <a:defRPr/>
              </a:pPr>
              <a:t>8</a:t>
            </a:fld>
            <a:endParaRPr lang="en-US" altLang="en-US" dirty="0"/>
          </a:p>
        </p:txBody>
      </p:sp>
      <p:sp>
        <p:nvSpPr>
          <p:cNvPr id="14" name="Text Placeholder 1">
            <a:extLst>
              <a:ext uri="{FF2B5EF4-FFF2-40B4-BE49-F238E27FC236}">
                <a16:creationId xmlns:a16="http://schemas.microsoft.com/office/drawing/2014/main" id="{E749C61B-47B5-4B05-9828-213350D6F4A8}"/>
              </a:ext>
            </a:extLst>
          </p:cNvPr>
          <p:cNvSpPr txBox="1">
            <a:spLocks/>
          </p:cNvSpPr>
          <p:nvPr/>
        </p:nvSpPr>
        <p:spPr>
          <a:xfrm>
            <a:off x="1123307" y="1524000"/>
            <a:ext cx="4188431" cy="4116512"/>
          </a:xfrm>
          <a:prstGeom prst="rect">
            <a:avLst/>
          </a:prstGeom>
        </p:spPr>
        <p:txBody>
          <a:bodyPr/>
          <a:lst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5A5B5D"/>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2000">
                <a:solidFill>
                  <a:srgbClr val="5A5B5D"/>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1800">
                <a:solidFill>
                  <a:srgbClr val="5A5B5D"/>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600">
                <a:solidFill>
                  <a:srgbClr val="5A5B5D"/>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1400">
                <a:solidFill>
                  <a:srgbClr val="5A5B5D"/>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pPr>
              <a:buClrTx/>
            </a:pPr>
            <a:r>
              <a:rPr lang="en-US" b="1" kern="0" dirty="0">
                <a:solidFill>
                  <a:srgbClr val="000000"/>
                </a:solidFill>
              </a:rPr>
              <a:t>Personally Identifiable Information (PII) </a:t>
            </a:r>
          </a:p>
          <a:p>
            <a:pPr>
              <a:buClrTx/>
            </a:pPr>
            <a:r>
              <a:rPr lang="en-US" b="1" kern="0" dirty="0">
                <a:solidFill>
                  <a:srgbClr val="000000"/>
                </a:solidFill>
              </a:rPr>
              <a:t>Company Confidential (CC)</a:t>
            </a:r>
          </a:p>
          <a:p>
            <a:pPr>
              <a:buClrTx/>
            </a:pPr>
            <a:r>
              <a:rPr lang="en-US" b="1" kern="0" dirty="0">
                <a:solidFill>
                  <a:srgbClr val="000000"/>
                </a:solidFill>
              </a:rPr>
              <a:t>Protected Health Information (PHI)</a:t>
            </a:r>
          </a:p>
          <a:p>
            <a:pPr>
              <a:buClrTx/>
            </a:pPr>
            <a:r>
              <a:rPr lang="en-US" b="1" kern="0" dirty="0">
                <a:solidFill>
                  <a:srgbClr val="000000"/>
                </a:solidFill>
              </a:rPr>
              <a:t>Law Enforcement Only (LEO)</a:t>
            </a:r>
          </a:p>
          <a:p>
            <a:pPr>
              <a:buClrTx/>
            </a:pPr>
            <a:r>
              <a:rPr lang="en-US" b="1" kern="0" dirty="0">
                <a:solidFill>
                  <a:srgbClr val="000000"/>
                </a:solidFill>
              </a:rPr>
              <a:t>Intellectual Property (IP) </a:t>
            </a:r>
          </a:p>
        </p:txBody>
      </p:sp>
      <p:sp>
        <p:nvSpPr>
          <p:cNvPr id="15" name="Text Placeholder 1">
            <a:extLst>
              <a:ext uri="{FF2B5EF4-FFF2-40B4-BE49-F238E27FC236}">
                <a16:creationId xmlns:a16="http://schemas.microsoft.com/office/drawing/2014/main" id="{9B6F2B9E-B562-481E-B874-8581251CA83C}"/>
              </a:ext>
            </a:extLst>
          </p:cNvPr>
          <p:cNvSpPr txBox="1">
            <a:spLocks/>
          </p:cNvSpPr>
          <p:nvPr/>
        </p:nvSpPr>
        <p:spPr>
          <a:xfrm>
            <a:off x="6172200" y="1371600"/>
            <a:ext cx="4188431" cy="3810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1320"/>
              </a:spcBef>
              <a:spcAft>
                <a:spcPts val="0"/>
              </a:spcAft>
              <a:buClr>
                <a:srgbClr val="B0B1B3"/>
              </a:buClr>
              <a:buSzPts val="2200"/>
              <a:buFont typeface="Noto Sans Symbols"/>
              <a:buChar char="▪"/>
              <a:defRPr sz="2200" b="0" i="0" u="none" strike="noStrike" cap="none">
                <a:solidFill>
                  <a:srgbClr val="5A5B5D"/>
                </a:solidFill>
                <a:latin typeface="Arial"/>
                <a:ea typeface="Arial"/>
                <a:cs typeface="Arial"/>
                <a:sym typeface="Arial"/>
              </a:defRPr>
            </a:lvl1pPr>
            <a:lvl2pPr marL="914400" marR="0" lvl="1" indent="-355600" algn="l" rtl="0">
              <a:lnSpc>
                <a:spcPct val="100000"/>
              </a:lnSpc>
              <a:spcBef>
                <a:spcPts val="600"/>
              </a:spcBef>
              <a:spcAft>
                <a:spcPts val="0"/>
              </a:spcAft>
              <a:buClr>
                <a:srgbClr val="B0B1B3"/>
              </a:buClr>
              <a:buSzPts val="2000"/>
              <a:buFont typeface="Noto Sans Symbols"/>
              <a:buChar char="▪"/>
              <a:defRPr sz="2000" b="0" i="0" u="none" strike="noStrike" cap="none">
                <a:solidFill>
                  <a:srgbClr val="5A5B5D"/>
                </a:solidFill>
                <a:latin typeface="Arial"/>
                <a:ea typeface="Arial"/>
                <a:cs typeface="Arial"/>
                <a:sym typeface="Arial"/>
              </a:defRPr>
            </a:lvl2pPr>
            <a:lvl3pPr marL="1371600" marR="0" lvl="2" indent="-342900" algn="l" rtl="0">
              <a:lnSpc>
                <a:spcPct val="100000"/>
              </a:lnSpc>
              <a:spcBef>
                <a:spcPts val="540"/>
              </a:spcBef>
              <a:spcAft>
                <a:spcPts val="0"/>
              </a:spcAft>
              <a:buClr>
                <a:srgbClr val="B0B1B3"/>
              </a:buClr>
              <a:buSzPts val="1800"/>
              <a:buFont typeface="Noto Sans Symbols"/>
              <a:buChar char="▪"/>
              <a:defRPr sz="1800" b="0" i="0" u="none" strike="noStrike" cap="none">
                <a:solidFill>
                  <a:srgbClr val="5A5B5D"/>
                </a:solidFill>
                <a:latin typeface="Arial"/>
                <a:ea typeface="Arial"/>
                <a:cs typeface="Arial"/>
                <a:sym typeface="Arial"/>
              </a:defRPr>
            </a:lvl3pPr>
            <a:lvl4pPr marL="1828800" marR="0" lvl="3" indent="-330200" algn="l" rtl="0">
              <a:lnSpc>
                <a:spcPct val="100000"/>
              </a:lnSpc>
              <a:spcBef>
                <a:spcPts val="480"/>
              </a:spcBef>
              <a:spcAft>
                <a:spcPts val="0"/>
              </a:spcAft>
              <a:buClr>
                <a:srgbClr val="B0B1B3"/>
              </a:buClr>
              <a:buSzPts val="1600"/>
              <a:buFont typeface="Noto Sans Symbols"/>
              <a:buChar char="▪"/>
              <a:defRPr sz="1600" b="0" i="0" u="none" strike="noStrike" cap="none">
                <a:solidFill>
                  <a:srgbClr val="5A5B5D"/>
                </a:solidFill>
                <a:latin typeface="Arial"/>
                <a:ea typeface="Arial"/>
                <a:cs typeface="Arial"/>
                <a:sym typeface="Arial"/>
              </a:defRPr>
            </a:lvl4pPr>
            <a:lvl5pPr marL="2286000" marR="0" lvl="4" indent="-317500" algn="l" rtl="0">
              <a:lnSpc>
                <a:spcPct val="100000"/>
              </a:lnSpc>
              <a:spcBef>
                <a:spcPts val="420"/>
              </a:spcBef>
              <a:spcAft>
                <a:spcPts val="0"/>
              </a:spcAft>
              <a:buClr>
                <a:srgbClr val="B0B1B3"/>
              </a:buClr>
              <a:buSzPts val="1400"/>
              <a:buFont typeface="Noto Sans Symbols"/>
              <a:buChar char="▪"/>
              <a:defRPr sz="1400" b="0" i="0" u="none" strike="noStrike" cap="none">
                <a:solidFill>
                  <a:srgbClr val="5A5B5D"/>
                </a:solidFill>
                <a:latin typeface="Arial"/>
                <a:ea typeface="Arial"/>
                <a:cs typeface="Arial"/>
                <a:sym typeface="Arial"/>
              </a:defRPr>
            </a:lvl5pPr>
            <a:lvl6pPr marL="2743200" marR="0" lvl="5" indent="-355600" algn="l" rtl="0">
              <a:lnSpc>
                <a:spcPct val="100000"/>
              </a:lnSpc>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6pPr>
            <a:lvl7pPr marL="3200400" marR="0" lvl="6" indent="-355600" algn="l" rtl="0">
              <a:lnSpc>
                <a:spcPct val="100000"/>
              </a:lnSpc>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7pPr>
            <a:lvl8pPr marL="3657600" marR="0" lvl="7" indent="-355600" algn="l" rtl="0">
              <a:lnSpc>
                <a:spcPct val="100000"/>
              </a:lnSpc>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8pPr>
            <a:lvl9pPr marL="4114800" marR="0" lvl="8" indent="-355600" algn="l" rtl="0">
              <a:lnSpc>
                <a:spcPct val="100000"/>
              </a:lnSpc>
              <a:spcBef>
                <a:spcPts val="600"/>
              </a:spcBef>
              <a:spcAft>
                <a:spcPts val="0"/>
              </a:spcAft>
              <a:buClr>
                <a:srgbClr val="B0B1B3"/>
              </a:buClr>
              <a:buSzPts val="2000"/>
              <a:buFont typeface="Noto Sans Symbols"/>
              <a:buChar char="▪"/>
              <a:defRPr sz="2000" b="0" i="0" u="none" strike="noStrike" cap="none">
                <a:solidFill>
                  <a:srgbClr val="EFF7FF"/>
                </a:solidFill>
                <a:latin typeface="Arial"/>
                <a:ea typeface="Arial"/>
                <a:cs typeface="Arial"/>
                <a:sym typeface="Arial"/>
              </a:defRPr>
            </a:lvl9pPr>
          </a:lstStyle>
          <a:p>
            <a:pPr>
              <a:buClrTx/>
              <a:buFont typeface="Wingdings" panose="05000000000000000000" pitchFamily="2" charset="2"/>
              <a:buChar char="§"/>
            </a:pPr>
            <a:r>
              <a:rPr lang="en-US" b="1" dirty="0">
                <a:solidFill>
                  <a:srgbClr val="000000"/>
                </a:solidFill>
                <a:latin typeface="Arial" panose="020B0604020202020204" pitchFamily="34" charset="0"/>
                <a:cs typeface="Arial" panose="020B0604020202020204" pitchFamily="34" charset="0"/>
              </a:rPr>
              <a:t>For Official Use Only (FOUO)</a:t>
            </a:r>
          </a:p>
          <a:p>
            <a:pPr>
              <a:buClrTx/>
              <a:buFont typeface="Wingdings" panose="05000000000000000000" pitchFamily="2" charset="2"/>
              <a:buChar char="§"/>
            </a:pPr>
            <a:r>
              <a:rPr lang="en-US" b="1" dirty="0">
                <a:solidFill>
                  <a:srgbClr val="000000"/>
                </a:solidFill>
                <a:latin typeface="Arial" panose="020B0604020202020204" pitchFamily="34" charset="0"/>
                <a:cs typeface="Arial" panose="020B0604020202020204" pitchFamily="34" charset="0"/>
              </a:rPr>
              <a:t>Biometric Data </a:t>
            </a:r>
          </a:p>
          <a:p>
            <a:pPr>
              <a:buClrTx/>
              <a:buFont typeface="Wingdings" panose="05000000000000000000" pitchFamily="2" charset="2"/>
              <a:buChar char="§"/>
            </a:pPr>
            <a:r>
              <a:rPr lang="en-US" b="1" dirty="0">
                <a:solidFill>
                  <a:srgbClr val="000000"/>
                </a:solidFill>
                <a:latin typeface="Arial" panose="020B0604020202020204" pitchFamily="34" charset="0"/>
                <a:cs typeface="Arial" panose="020B0604020202020204" pitchFamily="34" charset="0"/>
              </a:rPr>
              <a:t>SECRET </a:t>
            </a:r>
          </a:p>
          <a:p>
            <a:pPr>
              <a:buClrTx/>
              <a:buFont typeface="Wingdings" panose="05000000000000000000" pitchFamily="2" charset="2"/>
              <a:buChar char="§"/>
            </a:pPr>
            <a:r>
              <a:rPr lang="en-US" b="1" dirty="0">
                <a:solidFill>
                  <a:srgbClr val="000000"/>
                </a:solidFill>
                <a:latin typeface="Arial" panose="020B0604020202020204" pitchFamily="34" charset="0"/>
                <a:cs typeface="Arial" panose="020B0604020202020204" pitchFamily="34" charset="0"/>
              </a:rPr>
              <a:t>Restricted Data </a:t>
            </a:r>
          </a:p>
          <a:p>
            <a:pPr>
              <a:buClrTx/>
              <a:buFont typeface="Wingdings" panose="05000000000000000000" pitchFamily="2" charset="2"/>
              <a:buChar char="§"/>
            </a:pPr>
            <a:r>
              <a:rPr lang="en-US" b="1" dirty="0">
                <a:solidFill>
                  <a:srgbClr val="000000"/>
                </a:solidFill>
                <a:latin typeface="Arial" panose="020B0604020202020204" pitchFamily="34" charset="0"/>
                <a:cs typeface="Arial" panose="020B0604020202020204" pitchFamily="34" charset="0"/>
              </a:rPr>
              <a:t>Internal </a:t>
            </a:r>
          </a:p>
          <a:p>
            <a:pPr>
              <a:buClrTx/>
              <a:buFont typeface="Wingdings" panose="05000000000000000000" pitchFamily="2" charset="2"/>
              <a:buChar char="§"/>
            </a:pPr>
            <a:r>
              <a:rPr lang="en-US" b="1" dirty="0">
                <a:solidFill>
                  <a:srgbClr val="000000"/>
                </a:solidFill>
                <a:latin typeface="Arial" panose="020B0604020202020204" pitchFamily="34" charset="0"/>
                <a:cs typeface="Arial" panose="020B0604020202020204" pitchFamily="34" charset="0"/>
              </a:rPr>
              <a:t>Financial Data</a:t>
            </a:r>
            <a:r>
              <a:rPr lang="en-US" b="1" dirty="0">
                <a:latin typeface="Arial" panose="020B0604020202020204" pitchFamily="34" charset="0"/>
                <a:cs typeface="Arial" panose="020B0604020202020204" pitchFamily="34" charset="0"/>
              </a:rPr>
              <a:t> </a:t>
            </a:r>
          </a:p>
          <a:p>
            <a:endParaRPr lang="en-US" b="1" dirty="0"/>
          </a:p>
        </p:txBody>
      </p:sp>
    </p:spTree>
    <p:extLst>
      <p:ext uri="{BB962C8B-B14F-4D97-AF65-F5344CB8AC3E}">
        <p14:creationId xmlns:p14="http://schemas.microsoft.com/office/powerpoint/2010/main" val="1572147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4FC38-11C8-4DE6-9A29-0027509BFE0E}"/>
              </a:ext>
            </a:extLst>
          </p:cNvPr>
          <p:cNvSpPr>
            <a:spLocks noGrp="1"/>
          </p:cNvSpPr>
          <p:nvPr>
            <p:ph type="ctrTitle"/>
          </p:nvPr>
        </p:nvSpPr>
        <p:spPr/>
        <p:txBody>
          <a:bodyPr/>
          <a:lstStyle/>
          <a:p>
            <a:r>
              <a:rPr lang="en-US" sz="4000" dirty="0"/>
              <a:t>You Are Being Targeted</a:t>
            </a:r>
          </a:p>
        </p:txBody>
      </p:sp>
      <p:sp>
        <p:nvSpPr>
          <p:cNvPr id="21507" name="Slide Number Placeholder 4">
            <a:extLst>
              <a:ext uri="{FF2B5EF4-FFF2-40B4-BE49-F238E27FC236}">
                <a16:creationId xmlns:a16="http://schemas.microsoft.com/office/drawing/2014/main" id="{FA696564-851D-414E-9AF5-10E2AE8BBB0E}"/>
              </a:ext>
            </a:extLst>
          </p:cNvPr>
          <p:cNvSpPr>
            <a:spLocks noGrp="1" noChangeArrowheads="1"/>
          </p:cNvSpPr>
          <p:nvPr>
            <p:ph type="sldNum" sz="quarter" idx="10"/>
          </p:nvPr>
        </p:nvSpPr>
        <p:spPr bwMode="black">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defPPr>
              <a:defRPr lang="en-US"/>
            </a:defPPr>
            <a:lvl1pPr algn="l" rtl="0" eaLnBrk="0" fontAlgn="base" hangingPunct="0">
              <a:spcBef>
                <a:spcPct val="0"/>
              </a:spcBef>
              <a:spcAft>
                <a:spcPct val="0"/>
              </a:spcAft>
              <a:defRPr sz="1100" kern="1200">
                <a:solidFill>
                  <a:srgbClr val="5A5B5D"/>
                </a:solidFill>
                <a:latin typeface="Arial" panose="020B0604020202020204" pitchFamily="34" charset="0"/>
                <a:ea typeface="+mn-ea"/>
                <a:cs typeface="+mn-cs"/>
              </a:defRPr>
            </a:lvl1pPr>
            <a:lvl2pPr marL="457189"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377"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566"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754"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5943" algn="l" defTabSz="914377" rtl="0" eaLnBrk="1" latinLnBrk="0" hangingPunct="1">
              <a:defRPr sz="2400" kern="1200">
                <a:solidFill>
                  <a:schemeClr val="tx1"/>
                </a:solidFill>
                <a:latin typeface="Arial" panose="020B0604020202020204" pitchFamily="34" charset="0"/>
                <a:ea typeface="+mn-ea"/>
                <a:cs typeface="+mn-cs"/>
              </a:defRPr>
            </a:lvl6pPr>
            <a:lvl7pPr marL="2743131" algn="l" defTabSz="914377" rtl="0" eaLnBrk="1" latinLnBrk="0" hangingPunct="1">
              <a:defRPr sz="2400" kern="1200">
                <a:solidFill>
                  <a:schemeClr val="tx1"/>
                </a:solidFill>
                <a:latin typeface="Arial" panose="020B0604020202020204" pitchFamily="34" charset="0"/>
                <a:ea typeface="+mn-ea"/>
                <a:cs typeface="+mn-cs"/>
              </a:defRPr>
            </a:lvl7pPr>
            <a:lvl8pPr marL="3200320" algn="l" defTabSz="914377" rtl="0" eaLnBrk="1" latinLnBrk="0" hangingPunct="1">
              <a:defRPr sz="2400" kern="1200">
                <a:solidFill>
                  <a:schemeClr val="tx1"/>
                </a:solidFill>
                <a:latin typeface="Arial" panose="020B0604020202020204" pitchFamily="34" charset="0"/>
                <a:ea typeface="+mn-ea"/>
                <a:cs typeface="+mn-cs"/>
              </a:defRPr>
            </a:lvl8pPr>
            <a:lvl9pPr marL="3657509" algn="l" defTabSz="914377" rtl="0" eaLnBrk="1" latinLnBrk="0" hangingPunct="1">
              <a:defRPr sz="2400" kern="1200">
                <a:solidFill>
                  <a:schemeClr val="tx1"/>
                </a:solidFill>
                <a:latin typeface="Arial" panose="020B0604020202020204" pitchFamily="34" charset="0"/>
                <a:ea typeface="+mn-ea"/>
                <a:cs typeface="+mn-cs"/>
              </a:defRPr>
            </a:lvl9pPr>
          </a:lstStyle>
          <a:p>
            <a:pPr>
              <a:defRPr/>
            </a:pPr>
            <a:fld id="{AAC05470-A035-499B-A890-F98DA76FB927}" type="slidenum">
              <a:rPr lang="en-US" altLang="en-US" smtClean="0"/>
              <a:pPr>
                <a:defRPr/>
              </a:pPr>
              <a:t>9</a:t>
            </a:fld>
            <a:endParaRPr lang="en-US" altLang="en-US" dirty="0"/>
          </a:p>
        </p:txBody>
      </p:sp>
      <p:sp>
        <p:nvSpPr>
          <p:cNvPr id="14" name="Text Placeholder 1">
            <a:extLst>
              <a:ext uri="{FF2B5EF4-FFF2-40B4-BE49-F238E27FC236}">
                <a16:creationId xmlns:a16="http://schemas.microsoft.com/office/drawing/2014/main" id="{E749C61B-47B5-4B05-9828-213350D6F4A8}"/>
              </a:ext>
            </a:extLst>
          </p:cNvPr>
          <p:cNvSpPr txBox="1">
            <a:spLocks/>
          </p:cNvSpPr>
          <p:nvPr/>
        </p:nvSpPr>
        <p:spPr>
          <a:xfrm>
            <a:off x="1123307" y="1524000"/>
            <a:ext cx="4188431" cy="4116512"/>
          </a:xfrm>
          <a:prstGeom prst="rect">
            <a:avLst/>
          </a:prstGeom>
        </p:spPr>
        <p:txBody>
          <a:bodyPr/>
          <a:lst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5A5B5D"/>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2000">
                <a:solidFill>
                  <a:srgbClr val="5A5B5D"/>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1800">
                <a:solidFill>
                  <a:srgbClr val="5A5B5D"/>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600">
                <a:solidFill>
                  <a:srgbClr val="5A5B5D"/>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1400">
                <a:solidFill>
                  <a:srgbClr val="5A5B5D"/>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a:lstStyle>
          <a:p>
            <a:endParaRPr lang="en-US" b="1" kern="0" dirty="0">
              <a:solidFill>
                <a:srgbClr val="000000"/>
              </a:solidFill>
            </a:endParaRPr>
          </a:p>
        </p:txBody>
      </p:sp>
      <p:pic>
        <p:nvPicPr>
          <p:cNvPr id="6" name="Picture 5" descr="target_090116-01.png">
            <a:extLst>
              <a:ext uri="{FF2B5EF4-FFF2-40B4-BE49-F238E27FC236}">
                <a16:creationId xmlns:a16="http://schemas.microsoft.com/office/drawing/2014/main" id="{782A7FD7-3B28-4381-85E0-5FCD717FBF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71600" y="1172679"/>
            <a:ext cx="9093959" cy="4994760"/>
          </a:xfrm>
          <a:prstGeom prst="rect">
            <a:avLst/>
          </a:prstGeom>
        </p:spPr>
      </p:pic>
    </p:spTree>
    <p:extLst>
      <p:ext uri="{BB962C8B-B14F-4D97-AF65-F5344CB8AC3E}">
        <p14:creationId xmlns:p14="http://schemas.microsoft.com/office/powerpoint/2010/main" val="2183948930"/>
      </p:ext>
    </p:extLst>
  </p:cSld>
  <p:clrMapOvr>
    <a:masterClrMapping/>
  </p:clrMapOvr>
</p:sld>
</file>

<file path=ppt/theme/theme1.xml><?xml version="1.0" encoding="utf-8"?>
<a:theme xmlns:a="http://schemas.openxmlformats.org/drawingml/2006/main" name="CISA 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SA PowerPoint Template Widescreen 20190221  -  Read-Only" id="{CA701D08-D2D5-4B51-9E5B-727F9E5815A8}" vid="{21074CCE-0720-4401-B778-A67650A7CB1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68b0c83-f345-4ba7-8fbf-c8aadcaa9915">
      <UserInfo>
        <DisplayName>Feldstein, Michelle &lt;CTR&gt;</DisplayName>
        <AccountId>17698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18CCD061AFCA742BD4AB3451F819691" ma:contentTypeVersion="11" ma:contentTypeDescription="Create a new document." ma:contentTypeScope="" ma:versionID="a2729b78ac750541cd20b6022c5309ab">
  <xsd:schema xmlns:xsd="http://www.w3.org/2001/XMLSchema" xmlns:xs="http://www.w3.org/2001/XMLSchema" xmlns:p="http://schemas.microsoft.com/office/2006/metadata/properties" xmlns:ns3="7d2950f0-4d42-4af4-960b-d744ba6ec658" xmlns:ns4="a68b0c83-f345-4ba7-8fbf-c8aadcaa9915" targetNamespace="http://schemas.microsoft.com/office/2006/metadata/properties" ma:root="true" ma:fieldsID="39d809d102a8333e7de14182c0204a02" ns3:_="" ns4:_="">
    <xsd:import namespace="7d2950f0-4d42-4af4-960b-d744ba6ec658"/>
    <xsd:import namespace="a68b0c83-f345-4ba7-8fbf-c8aadcaa991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2950f0-4d42-4af4-960b-d744ba6ec6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8b0c83-f345-4ba7-8fbf-c8aadcaa991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65C8DE-E817-48DB-9B7D-F272D48B2F22}">
  <ds:schemaRefs>
    <ds:schemaRef ds:uri="7d2950f0-4d42-4af4-960b-d744ba6ec658"/>
    <ds:schemaRef ds:uri="http://purl.org/dc/terms/"/>
    <ds:schemaRef ds:uri="http://purl.org/dc/dcmitype/"/>
    <ds:schemaRef ds:uri="http://purl.org/dc/elements/1.1/"/>
    <ds:schemaRef ds:uri="http://schemas.microsoft.com/office/2006/documentManagement/types"/>
    <ds:schemaRef ds:uri="http://schemas.microsoft.com/office/2006/metadata/properties"/>
    <ds:schemaRef ds:uri="http://www.w3.org/XML/1998/namespace"/>
    <ds:schemaRef ds:uri="a68b0c83-f345-4ba7-8fbf-c8aadcaa9915"/>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D561B67E-0A3C-4418-AD73-7A6773D1BE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2950f0-4d42-4af4-960b-d744ba6ec658"/>
    <ds:schemaRef ds:uri="a68b0c83-f345-4ba7-8fbf-c8aadcaa99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4EE412-CF9D-45E2-9FAE-874D51208B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CISA Template</Template>
  <TotalTime>60300</TotalTime>
  <Words>2136</Words>
  <Application>Microsoft Office PowerPoint</Application>
  <PresentationFormat>Widescreen</PresentationFormat>
  <Paragraphs>281</Paragraphs>
  <Slides>25</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Noto Sans Symbols</vt:lpstr>
      <vt:lpstr>Roboto</vt:lpstr>
      <vt:lpstr>Times</vt:lpstr>
      <vt:lpstr>Times New Roman</vt:lpstr>
      <vt:lpstr>Wingdings</vt:lpstr>
      <vt:lpstr>CISA Template</vt:lpstr>
      <vt:lpstr>PowerPoint Presentation</vt:lpstr>
      <vt:lpstr>MSU Cyber Symposium </vt:lpstr>
      <vt:lpstr>CISA Mission and Vision </vt:lpstr>
      <vt:lpstr>PowerPoint Presentation</vt:lpstr>
      <vt:lpstr>Cyber Threats of Today</vt:lpstr>
      <vt:lpstr>Cyber Actor Capabilities</vt:lpstr>
      <vt:lpstr>Cyber Criminals</vt:lpstr>
      <vt:lpstr>What are you trying to Protect?</vt:lpstr>
      <vt:lpstr>You Are Being Targeted</vt:lpstr>
      <vt:lpstr>In Your Home</vt:lpstr>
      <vt:lpstr>At Work</vt:lpstr>
      <vt:lpstr>Zero Trust</vt:lpstr>
      <vt:lpstr>Mechanics of a Cyber Attack - 1</vt:lpstr>
      <vt:lpstr>Mechanics of a Cyber Attack - 2</vt:lpstr>
      <vt:lpstr>Think about it </vt:lpstr>
      <vt:lpstr>Resilience Defined</vt:lpstr>
      <vt:lpstr>Operational Resilience in Practice</vt:lpstr>
      <vt:lpstr>CISA Cyber Essentials (1 of 6)</vt:lpstr>
      <vt:lpstr>CISA Cyber Essentials (2 of 6)</vt:lpstr>
      <vt:lpstr>CISA Cyber Essentials (3 of 6)</vt:lpstr>
      <vt:lpstr>CISA Cyber Essentials (4 of 6)</vt:lpstr>
      <vt:lpstr>CISA Cyber Essentials (5 of 6)</vt:lpstr>
      <vt:lpstr>CISA Cyber Essentials (6 of 6)</vt:lpstr>
      <vt:lpstr>Criticality of Periodic Assessments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SED All Hands</dc:title>
  <dc:creator>Brent Logan</dc:creator>
  <cp:lastModifiedBy>Trawick, George</cp:lastModifiedBy>
  <cp:revision>14</cp:revision>
  <cp:lastPrinted>2018-12-03T14:21:26Z</cp:lastPrinted>
  <dcterms:created xsi:type="dcterms:W3CDTF">2020-04-22T18:34:10Z</dcterms:created>
  <dcterms:modified xsi:type="dcterms:W3CDTF">2023-09-14T16:24:53Z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0x010100518CCD061AFCA742BD4AB3451F819691</vt:lpwstr>
  </property>
  <property fmtid="{D5CDD505-2E9C-101B-9397-08002B2CF9AE}" pid="3" name="MSIP_Label_a2eef23d-2e95-4428-9a3c-2526d95b164a_Enabled">
    <vt:lpwstr>true</vt:lpwstr>
  </property>
  <property fmtid="{D5CDD505-2E9C-101B-9397-08002B2CF9AE}" pid="4" name="MSIP_Label_a2eef23d-2e95-4428-9a3c-2526d95b164a_SetDate">
    <vt:lpwstr>2021-11-18T18:59:58Z</vt:lpwstr>
  </property>
  <property fmtid="{D5CDD505-2E9C-101B-9397-08002B2CF9AE}" pid="5" name="MSIP_Label_a2eef23d-2e95-4428-9a3c-2526d95b164a_Method">
    <vt:lpwstr>Standard</vt:lpwstr>
  </property>
  <property fmtid="{D5CDD505-2E9C-101B-9397-08002B2CF9AE}" pid="6" name="MSIP_Label_a2eef23d-2e95-4428-9a3c-2526d95b164a_Name">
    <vt:lpwstr>For Official Use Only (FOUO)</vt:lpwstr>
  </property>
  <property fmtid="{D5CDD505-2E9C-101B-9397-08002B2CF9AE}" pid="7" name="MSIP_Label_a2eef23d-2e95-4428-9a3c-2526d95b164a_SiteId">
    <vt:lpwstr>3ccde76c-946d-4a12-bb7a-fc9d0842354a</vt:lpwstr>
  </property>
  <property fmtid="{D5CDD505-2E9C-101B-9397-08002B2CF9AE}" pid="8" name="MSIP_Label_a2eef23d-2e95-4428-9a3c-2526d95b164a_ActionId">
    <vt:lpwstr>b17b27a8-d41c-4f13-91d3-f352c03a1a9d</vt:lpwstr>
  </property>
  <property fmtid="{D5CDD505-2E9C-101B-9397-08002B2CF9AE}" pid="9" name="MSIP_Label_a2eef23d-2e95-4428-9a3c-2526d95b164a_ContentBits">
    <vt:lpwstr>0</vt:lpwstr>
  </property>
</Properties>
</file>