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303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15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9C790-EF74-4C87-BAC6-0C4403EB7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B388DC-0FB6-430F-8407-D73F6266C7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B11BC-F9DF-4125-96DE-298E28F8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5931-D2C1-496C-9398-3C3615B8365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28454-E831-48DF-B2FF-4CC3F7579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E46D4-09B0-43A4-A88F-E4B99F4CA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C676-F7D2-40C2-8484-188B9B849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8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26669-4125-4835-B0A6-63D44D7CB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F85FC0-5179-4744-BF66-08BA19868A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423F4-8BEC-4EFB-AB53-80C9A71C1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5931-D2C1-496C-9398-3C3615B8365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BFBE-6171-421D-A181-D4D3371F5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6294F-6187-4E79-AF20-80B5C3D9F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C676-F7D2-40C2-8484-188B9B849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5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393A5-E2EB-4359-B29B-C392C205E3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0462C-F73B-4A48-B1A1-6376CC11E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F4A89-06FD-447C-B7E2-7BC91EC62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5931-D2C1-496C-9398-3C3615B8365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C9C9C-7AE2-48CE-B6EA-0F3624B8A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0BD1B-2D54-4216-B10D-A3219AC4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C676-F7D2-40C2-8484-188B9B849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6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F6750-F6A2-40F4-9D64-97814526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0255C-B066-494D-ACAE-52F522AD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B6F87-36FC-4169-BC3D-D8BD71EB2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5931-D2C1-496C-9398-3C3615B8365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F9FD1-956A-4ED2-8B49-7C296EBF5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0FA08-64E1-4BD3-B703-7422CAB7E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C676-F7D2-40C2-8484-188B9B849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9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31F6B-EFF8-4C30-B770-0600E5AEC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2C041-60F3-470E-8428-26EB823E9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642CB-326F-4244-B053-3C156CBE5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5931-D2C1-496C-9398-3C3615B8365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83E2A-3C8E-46D0-A47B-575B149F1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01FF1-3EF2-4136-A92B-CDD8C5AC1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C676-F7D2-40C2-8484-188B9B849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1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EF9DA-4111-4648-BB3C-62FC0D964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A388F-6C4F-406C-A571-794CD46B9B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387EF4-E86E-4175-98AE-E2E4ED0D4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5D2C91-89E7-4434-B22B-D2843CC84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5931-D2C1-496C-9398-3C3615B8365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3C233-86CD-422E-8133-068A0EC5D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D06EB0-1224-4D5D-B2B4-C56F4B2D0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C676-F7D2-40C2-8484-188B9B849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88E7F-6CD3-434C-B4B3-E23DE47D1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509B1-F6D0-4AB7-BAF1-A376F91C1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C16EA0-A5C3-40F2-9796-626C40C306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261965-2C1C-4B02-82FA-2076158696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6886DC-9321-4879-BB95-C00C0D1BC9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929A60-3F9F-46CA-B874-69C2509C1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5931-D2C1-496C-9398-3C3615B8365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F56876-F30E-41A8-8E2C-87EF84054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CA862B-5A97-4A8E-952E-8A88F87C0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C676-F7D2-40C2-8484-188B9B849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51345-7ECD-4832-B803-A4CB56FDB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3A363F-2E80-4FED-B462-B6F708302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5931-D2C1-496C-9398-3C3615B8365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508763-01E3-46BC-8DE3-E6D4DB403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24D43-4877-473B-9459-7E6EB81B0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C676-F7D2-40C2-8484-188B9B849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33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039403-9CBE-4190-9EAC-B08D0A946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5931-D2C1-496C-9398-3C3615B8365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24F0A0-3DBF-4777-90A0-61A23EDB0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EF13C-FA85-4357-A877-1172A7DB4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C676-F7D2-40C2-8484-188B9B849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1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020A-F6C5-4FFC-9056-9066DCFD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A13D4-BF4C-4154-B680-FF5D3484D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058290-78DE-48C1-842A-B04A8FAC9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0CE054-192E-46DF-9C45-A49EFEFFB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5931-D2C1-496C-9398-3C3615B8365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34634-E61F-4F72-A590-427B02F5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34C89-F0DC-412D-AB12-7B47174F7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C676-F7D2-40C2-8484-188B9B849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2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73428-5500-4CBC-B7BC-08D8BBDE0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D36BB4-B694-4AD2-B46F-CA451F928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1AE10-D171-4664-A86C-71A17E1C5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E2BA9-D598-48BF-A3C9-70D2B0D21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5931-D2C1-496C-9398-3C3615B8365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25E17-399C-44F2-9C2C-02FCF55D5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7F080-102F-421B-BC0F-0EDCEFEE3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C676-F7D2-40C2-8484-188B9B849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5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1CD430-006A-467E-9EB1-D0DF40115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86140-B5D1-4054-81A2-88D6CD37C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236A8-900A-45E1-8FD9-F28F2A6F15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25931-D2C1-496C-9398-3C3615B8365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F2DBC-9024-428F-8208-91850ACF12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1AD46-B6A8-4426-B6F3-AA549655F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BC676-F7D2-40C2-8484-188B9B849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82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6BF632F-F7C4-4AFB-AAA7-6EF3364F8347}"/>
              </a:ext>
            </a:extLst>
          </p:cNvPr>
          <p:cNvGrpSpPr/>
          <p:nvPr/>
        </p:nvGrpSpPr>
        <p:grpSpPr>
          <a:xfrm>
            <a:off x="479481" y="442141"/>
            <a:ext cx="11411712" cy="5779806"/>
            <a:chOff x="479481" y="442141"/>
            <a:chExt cx="11411712" cy="5779806"/>
          </a:xfrm>
        </p:grpSpPr>
        <p:sp>
          <p:nvSpPr>
            <p:cNvPr id="3" name="TextBox 2"/>
            <p:cNvSpPr txBox="1"/>
            <p:nvPr/>
          </p:nvSpPr>
          <p:spPr>
            <a:xfrm>
              <a:off x="3973659" y="860159"/>
              <a:ext cx="2080779" cy="408573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b="1" dirty="0"/>
                <a:t>Environmental Impacts</a:t>
              </a:r>
              <a:endParaRPr lang="en-US" sz="1350" dirty="0"/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Improved quality of air, water, land, soil, species, ecosystems, environmental management &amp; stewardship, sustainability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Renewable, sustainable, safe energy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Increased agricultural productivity &amp; safe food supply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Speed of recovery from environmental problems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Mitigation of risk to environment</a:t>
              </a:r>
            </a:p>
            <a:p>
              <a:pPr algn="ctr">
                <a:spcAft>
                  <a:spcPts val="600"/>
                </a:spcAft>
              </a:pPr>
              <a:endParaRPr lang="en-US" sz="1350" dirty="0"/>
            </a:p>
            <a:p>
              <a:pPr algn="ctr">
                <a:spcAft>
                  <a:spcPts val="600"/>
                </a:spcAft>
              </a:pPr>
              <a:endParaRPr lang="en-US" sz="1350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158350" y="866246"/>
              <a:ext cx="2080779" cy="39549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b="1" dirty="0"/>
                <a:t>Economic Impacts</a:t>
              </a:r>
              <a:endParaRPr lang="en-US" sz="1350" dirty="0"/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GDP growth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Increased employment, jobs, and exports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New technologies, products, patents, licenses, companies, jobs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Increased industry competitiveness &amp; market leadership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Increased productivity, income &amp; revenue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Production efficiency &amp; cost reduction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Private sector investment</a:t>
              </a:r>
            </a:p>
            <a:p>
              <a:pPr algn="ctr">
                <a:spcAft>
                  <a:spcPts val="600"/>
                </a:spcAft>
              </a:pPr>
              <a:endParaRPr lang="en-US" sz="135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788968" y="860159"/>
              <a:ext cx="2080779" cy="38779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b="1" dirty="0"/>
                <a:t>Social Impacts</a:t>
              </a:r>
              <a:endParaRPr lang="en-US" sz="1350" dirty="0"/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Improved quality of life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Improved safety &amp; security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Reduced poverty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Improved education, literacy, opportunities, health, access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Improved cultural health, societal participation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Decreased marginalization</a:t>
              </a:r>
            </a:p>
            <a:p>
              <a:pPr algn="ctr"/>
              <a:r>
                <a:rPr lang="en-US" sz="1350" dirty="0"/>
                <a:t>Improved models for decision-making</a:t>
              </a:r>
            </a:p>
            <a:p>
              <a:pPr algn="ctr"/>
              <a:endParaRPr lang="en-US" sz="1350" dirty="0"/>
            </a:p>
            <a:p>
              <a:pPr algn="ctr"/>
              <a:endParaRPr lang="en-US" sz="1350" dirty="0"/>
            </a:p>
            <a:p>
              <a:pPr algn="ctr"/>
              <a:endParaRPr lang="en-US" sz="1350" dirty="0"/>
            </a:p>
            <a:p>
              <a:pPr algn="ctr"/>
              <a:endParaRPr lang="en-US" sz="135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322253" y="868828"/>
              <a:ext cx="2080779" cy="34624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b="1" dirty="0"/>
                <a:t>Health Impacts</a:t>
              </a:r>
              <a:endParaRPr lang="en-US" sz="1350" dirty="0"/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Reduction of disease &amp; mortality rates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Improved clinical outcomes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Reduction of healthcare costs 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Treatment efficacy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Improved patient satisfaction, quality of life</a:t>
              </a:r>
            </a:p>
            <a:p>
              <a:pPr algn="ctr">
                <a:spcAft>
                  <a:spcPts val="600"/>
                </a:spcAft>
              </a:pPr>
              <a:r>
                <a:rPr lang="en-US" sz="1350" dirty="0"/>
                <a:t>Improved surgical techniques, treatments, therapies</a:t>
              </a:r>
            </a:p>
            <a:p>
              <a:pPr algn="ctr">
                <a:spcAft>
                  <a:spcPts val="600"/>
                </a:spcAft>
              </a:pPr>
              <a:endParaRPr lang="en-US" sz="1350" dirty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4791654" y="442141"/>
              <a:ext cx="278736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/>
                <a:t>Examples of IMPACT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467B64D-4A78-4D82-958A-FC98A296A878}"/>
                </a:ext>
              </a:extLst>
            </p:cNvPr>
            <p:cNvSpPr txBox="1"/>
            <p:nvPr/>
          </p:nvSpPr>
          <p:spPr>
            <a:xfrm>
              <a:off x="479481" y="4606120"/>
              <a:ext cx="11411712" cy="161582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Impacts Common to all Areas</a:t>
              </a:r>
              <a:endParaRPr lang="en-US" sz="1350" dirty="0"/>
            </a:p>
            <a:p>
              <a:pPr algn="ctr"/>
              <a:r>
                <a:rPr lang="en-US" sz="1350" dirty="0"/>
                <a:t>Improved training &amp; education</a:t>
              </a:r>
            </a:p>
            <a:p>
              <a:pPr algn="ctr"/>
              <a:r>
                <a:rPr lang="en-US" sz="1350" dirty="0"/>
                <a:t>Improved practice in professional fields</a:t>
              </a:r>
            </a:p>
            <a:p>
              <a:pPr algn="ctr"/>
              <a:r>
                <a:rPr lang="en-US" sz="1350" dirty="0"/>
                <a:t>Improved policies, products, services, processes, technologies, tools, devices, treatments, materials, techniques, regulation, standards, codes of practice</a:t>
              </a:r>
            </a:p>
            <a:p>
              <a:pPr algn="ctr"/>
              <a:r>
                <a:rPr lang="en-US" sz="1350" dirty="0"/>
                <a:t>Improved education models, training models, outreach models, mentoring, knowledge mobilization models</a:t>
              </a:r>
            </a:p>
            <a:p>
              <a:pPr algn="ctr"/>
              <a:r>
                <a:rPr lang="en-US" sz="1350" dirty="0"/>
                <a:t>Improved partnership &amp; management models</a:t>
              </a:r>
            </a:p>
            <a:p>
              <a:pPr algn="ctr"/>
              <a:r>
                <a:rPr lang="en-US" sz="1350" dirty="0"/>
                <a:t>Improved models for decision-making, overcoming challenges, reducing risks of negative impacts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07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74192" y="578430"/>
            <a:ext cx="10948415" cy="8572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/>
              <a:t>Communicating how Impact will be Realized: “The Impact Chain”</a:t>
            </a:r>
          </a:p>
          <a:p>
            <a:pPr algn="ctr"/>
            <a:endParaRPr lang="en-US" sz="2400" b="1" dirty="0"/>
          </a:p>
          <a:p>
            <a:pPr marL="257175" indent="-257175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1500" b="1" dirty="0"/>
              <a:t>Fundamental knowledge </a:t>
            </a:r>
            <a:r>
              <a:rPr lang="en-US" sz="1500" dirty="0"/>
              <a:t>&gt; New knowledge, information, data, etc. which is shared via publication, presentations, workshops, reports, conferences, partnerships &amp; collaborations.</a:t>
            </a:r>
          </a:p>
          <a:p>
            <a:pPr marL="257175" indent="-257175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1500" b="1" dirty="0"/>
              <a:t>Disciplines are impacted by ….. </a:t>
            </a:r>
            <a:r>
              <a:rPr lang="en-US" sz="1500" dirty="0"/>
              <a:t>sharing of knowledge, citations, new methodologies &amp; approaches, models for teaching, research &amp; outreach, integration of sectors, improved research infrastructure, collaborative activities, recruitment &amp; participation of diverse sectors, increased institutional commitment, accelerated pace of &amp; increased capacity for innovation.</a:t>
            </a:r>
          </a:p>
          <a:p>
            <a:pPr marL="257175" indent="-257175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1500" b="1" dirty="0"/>
              <a:t>Collaborators are impacted by……</a:t>
            </a:r>
            <a:r>
              <a:rPr lang="en-US" sz="1500" dirty="0"/>
              <a:t> informing research, teaching and expanded networks; partners gain and adopt/translate new knowledge into new approaches, standards, guidelines, codes of practice, policy, decision-making models, accelerated pace of innovation, products, services, technologies, devices, materials, processes, treatments </a:t>
            </a:r>
          </a:p>
          <a:p>
            <a:pPr marL="257175" indent="-257175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1500" b="1" dirty="0"/>
              <a:t>Thus…impacting Society, Economy, Environment, and/or Human Health</a:t>
            </a:r>
          </a:p>
          <a:p>
            <a:r>
              <a:rPr lang="en-US" sz="2400" b="1" dirty="0"/>
              <a:t>	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endParaRPr lang="en-US" sz="45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1046A59-5421-4560-A5AB-390273AD280C}"/>
              </a:ext>
            </a:extLst>
          </p:cNvPr>
          <p:cNvSpPr/>
          <p:nvPr/>
        </p:nvSpPr>
        <p:spPr>
          <a:xfrm>
            <a:off x="728471" y="3545465"/>
            <a:ext cx="1119835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Broader Impacts statements for the reviewers</a:t>
            </a:r>
          </a:p>
          <a:p>
            <a:pPr marL="385763" indent="-385763">
              <a:buFont typeface="+mj-lt"/>
              <a:buAutoNum type="arabicPeriod"/>
            </a:pPr>
            <a:endParaRPr lang="en-US" sz="1400" dirty="0"/>
          </a:p>
          <a:p>
            <a:r>
              <a:rPr lang="en-US" sz="1400" dirty="0"/>
              <a:t>The proposed activity benefits society at-large (or a segment thereof) by…..</a:t>
            </a:r>
          </a:p>
          <a:p>
            <a:r>
              <a:rPr lang="en-US" sz="1400" dirty="0"/>
              <a:t>Societal benefits of the proposed activities include…..(education, infrastructure, well-being, etc.)</a:t>
            </a:r>
          </a:p>
          <a:p>
            <a:r>
              <a:rPr lang="en-US" sz="1400" dirty="0"/>
              <a:t>(insert underrepresented population targeted, ex: women) are empowered through…..</a:t>
            </a:r>
          </a:p>
          <a:p>
            <a:r>
              <a:rPr lang="en-US" sz="1400" dirty="0"/>
              <a:t>Expected outcomes of the proposed work will enable (insert underrepresented population targeted) to….</a:t>
            </a:r>
          </a:p>
          <a:p>
            <a:r>
              <a:rPr lang="en-US" sz="1400" dirty="0"/>
              <a:t>Locally, research infrastructure is impacted through improvements to…..</a:t>
            </a:r>
          </a:p>
          <a:p>
            <a:r>
              <a:rPr lang="en-US" sz="1400" dirty="0"/>
              <a:t>The results of this work reach beyond (local/discipline-specific, etc.) implications to impact……</a:t>
            </a:r>
          </a:p>
          <a:p>
            <a:r>
              <a:rPr lang="en-US" sz="1400" dirty="0"/>
              <a:t>The population(s) of stakeholders most impacted by this work is/are…..</a:t>
            </a:r>
          </a:p>
          <a:p>
            <a:r>
              <a:rPr lang="en-US" sz="1400" dirty="0"/>
              <a:t>The project expands to capacity of XXX to reach/impact……</a:t>
            </a:r>
          </a:p>
          <a:p>
            <a:r>
              <a:rPr lang="en-US" sz="1400" dirty="0"/>
              <a:t>While this work will certainly impact MSU, as evidenced by….., a broader segment of society is impacted due to……</a:t>
            </a:r>
          </a:p>
        </p:txBody>
      </p:sp>
    </p:spTree>
    <p:extLst>
      <p:ext uri="{BB962C8B-B14F-4D97-AF65-F5344CB8AC3E}">
        <p14:creationId xmlns:p14="http://schemas.microsoft.com/office/powerpoint/2010/main" val="269017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9364</TotalTime>
  <Words>544</Words>
  <Application>Microsoft Office PowerPoint</Application>
  <PresentationFormat>Widescreen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Hyche, Stephanie</dc:creator>
  <cp:lastModifiedBy>Hyche, Stephanie</cp:lastModifiedBy>
  <cp:revision>5</cp:revision>
  <cp:lastPrinted>2020-01-28T23:10:30Z</cp:lastPrinted>
  <dcterms:created xsi:type="dcterms:W3CDTF">2020-01-10T08:57:40Z</dcterms:created>
  <dcterms:modified xsi:type="dcterms:W3CDTF">2020-01-28T23:10:35Z</dcterms:modified>
</cp:coreProperties>
</file>