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anva Sans" panose="020B0604020202020204" charset="0"/>
      <p:regular r:id="rId20"/>
    </p:embeddedFont>
    <p:embeddedFont>
      <p:font typeface="Canva Sans Bold" panose="020B0604020202020204" charset="0"/>
      <p:regular r:id="rId21"/>
    </p:embeddedFont>
    <p:embeddedFont>
      <p:font typeface="Hammersmith One" panose="02010703030501060504" pitchFamily="2" charset="0"/>
      <p:regular r:id="rId22"/>
    </p:embeddedFont>
    <p:embeddedFont>
      <p:font typeface="Montserrat Medium" panose="00000600000000000000" pitchFamily="2" charset="0"/>
      <p:regular r:id="rId23"/>
      <p:italic r:id="rId24"/>
    </p:embeddedFont>
    <p:embeddedFont>
      <p:font typeface="Poppins" panose="00000500000000000000" pitchFamily="2" charset="0"/>
      <p:regular r:id="rId25"/>
      <p:bold r:id="rId26"/>
      <p:italic r:id="rId27"/>
      <p:boldItalic r:id="rId28"/>
    </p:embeddedFont>
    <p:embeddedFont>
      <p:font typeface="Poppins Bold" panose="00000800000000000000" charset="0"/>
      <p:regular r:id="rId29"/>
      <p:bold r:id="rId30"/>
    </p:embeddedFont>
    <p:embeddedFont>
      <p:font typeface="Poppins Bold Italics" panose="020B0604020202020204" charset="0"/>
      <p:regular r:id="rId31"/>
    </p:embeddedFont>
    <p:embeddedFont>
      <p:font typeface="Poppins Italics"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9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MSU E-Center</a:t>
            </a:r>
          </a:p>
          <a:p>
            <a:r>
              <a:rPr lang="en-US"/>
              <a:t>Headquarters vs Vicksburg</a:t>
            </a:r>
          </a:p>
          <a:p>
            <a:endParaRPr lang="en-US"/>
          </a:p>
          <a:p>
            <a:r>
              <a:rPr lang="en-US"/>
              <a:t>OTM</a:t>
            </a:r>
          </a:p>
          <a:p>
            <a:r>
              <a:rPr lang="en-US"/>
              <a:t>Headquarters vs. Vicksburg</a:t>
            </a:r>
          </a:p>
          <a:p>
            <a:endParaRPr lang="en-US"/>
          </a:p>
          <a:p>
            <a:r>
              <a:rPr lang="en-US"/>
              <a:t>Big picture</a:t>
            </a:r>
          </a:p>
          <a:p>
            <a:r>
              <a:rPr lang="en-US"/>
              <a:t>Connect our university to more opportunities to work with DOD.  Being close to ERDCWERX helps us keep our ear to the ground for more opportunities to do so.  We are also able to interface with other ERDCWERX's sister organizations for more opportunties.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DOD</a:t>
            </a:r>
          </a:p>
          <a:p>
            <a:r>
              <a:rPr lang="en-US"/>
              <a:t>Pitch Competitions</a:t>
            </a:r>
          </a:p>
          <a:p>
            <a:endParaRPr lang="en-US"/>
          </a:p>
          <a:p>
            <a:r>
              <a:rPr lang="en-US"/>
              <a:t>Working with ERDCWERX </a:t>
            </a:r>
          </a:p>
          <a:p>
            <a:r>
              <a:rPr lang="en-US"/>
              <a:t>-opportunities to collaborate on research </a:t>
            </a:r>
          </a:p>
          <a:p>
            <a:r>
              <a:rPr lang="en-US"/>
              <a:t> &amp; tech challenges</a:t>
            </a:r>
          </a:p>
          <a:p>
            <a:endParaRPr lang="en-US"/>
          </a:p>
          <a:p>
            <a:r>
              <a:rPr lang="en-US"/>
              <a:t>SBIR/University projects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SBIR companies and university IP. Some SBIR projects are built around university IP that was either developed by a faculty member or researcher who ultimately joined the project or licensed from the university to the company. According to the NASEM studies, the former is somewhat more common than the latter. Less than 10 percent of SBIR projects at Defense, Energy and NASA involve university IP; at NIH and NSF this was much more common, with 17 and 19 percent, respectively, using university technology developed by a team member, and 14 and 13 percent licensing university technology.</a:t>
            </a:r>
          </a:p>
          <a:p>
            <a:endParaRPr lang="en-US"/>
          </a:p>
          <a:p>
            <a:r>
              <a:rPr lang="en-US"/>
              <a:t>SBIR companies and university talent. Many companies recruit faculty or graduate students to participate in the SBIR project. This type of arrangement can provide the SBIR company with access to talent that has a uniquely-sophisticated understanding of the technology to be developed by the project. The frequency of this activity ranges from about 15 percent (NASA) to 38 percent (NIH), according to NASEM’s survey respondents. Across all five agencies studied by NASEM, companies worked with faculty more often than with graduate students. SBIR.gov’s tutorial on university partnerships provides advice on this type of relationship.</a:t>
            </a:r>
          </a:p>
          <a:p>
            <a:endParaRPr lang="en-US"/>
          </a:p>
          <a:p>
            <a:r>
              <a:rPr lang="en-US"/>
              <a:t>SBIR companies contracting research services. Beyond hiring faculty to participate in the project, many SBIR awardees contract research assistance or facility access from universities. NASEM respondents reporting this activity ranged from about 20 percent (NASA and Defense) to 37 percent (NIH).</a:t>
            </a:r>
          </a:p>
          <a:p>
            <a:r>
              <a:rPr lang="en-US"/>
              <a:t>Universities as funders of SBIR companies. Many universities now provide grants, loans or investments to companies with a relationship to the school’s faculty or IP, and NASEM’s surveys suggest that SBIR companies have benefited from these funds. Follow-on funding was reported as rarer for SBIR awardees from Defense (2 percent) and NASA (0 percent) than at Energy (8 percent), NSF (9 percent) or NIH (9 percent). The Ohio State University’s pre-seed fund(link is external) with Rev1 Ventures is just one example of this type of funding.</a:t>
            </a:r>
          </a:p>
          <a:p>
            <a:r>
              <a:rPr lang="en-US"/>
              <a:t>Universities as providers of application assistance. Many universities also serve as a source of pre-application/Phase 0 support for companies. For example, 10 universities are currently funded by the U.S. Small Business Administration’s Federal and State Technology Partnership (FAST) program to assist companies in understanding and applying for SBIR awards. Assistance is common at non-FAST universities as well, such as grant-writing assistance and commercialization grants that have been offered by the University of Washington, as described by their former vice provost, Linden Rhoads in recent congressional testimony.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Approved expenses include travel, legal, proposal writing, sample prep &amp; testing, student labor, supplies,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10"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7.svg"/><Relationship Id="rId2" Type="http://schemas.openxmlformats.org/officeDocument/2006/relationships/image" Target="../media/image5.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6.png"/><Relationship Id="rId5" Type="http://schemas.openxmlformats.org/officeDocument/2006/relationships/image" Target="../media/image4.svg"/><Relationship Id="rId15" Type="http://schemas.openxmlformats.org/officeDocument/2006/relationships/image" Target="../media/image30.png"/><Relationship Id="rId10"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2.svg"/><Relationship Id="rId1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pn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image" Target="../media/image6.svg"/><Relationship Id="rId10" Type="http://schemas.openxmlformats.org/officeDocument/2006/relationships/image" Target="../media/image21.jpeg"/><Relationship Id="rId4" Type="http://schemas.openxmlformats.org/officeDocument/2006/relationships/image" Target="../media/image5.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626978" y="510186"/>
            <a:ext cx="1242625" cy="1037027"/>
          </a:xfrm>
          <a:custGeom>
            <a:avLst/>
            <a:gdLst/>
            <a:ahLst/>
            <a:cxnLst/>
            <a:rect l="l" t="t" r="r" b="b"/>
            <a:pathLst>
              <a:path w="1242625" h="1037027">
                <a:moveTo>
                  <a:pt x="0" y="0"/>
                </a:moveTo>
                <a:lnTo>
                  <a:pt x="1242626" y="0"/>
                </a:lnTo>
                <a:lnTo>
                  <a:pt x="1242626" y="1037028"/>
                </a:lnTo>
                <a:lnTo>
                  <a:pt x="0" y="10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623541" y="-289094"/>
            <a:ext cx="13368801" cy="10865189"/>
          </a:xfrm>
          <a:custGeom>
            <a:avLst/>
            <a:gdLst/>
            <a:ahLst/>
            <a:cxnLst/>
            <a:rect l="l" t="t" r="r" b="b"/>
            <a:pathLst>
              <a:path w="13368801" h="10865189">
                <a:moveTo>
                  <a:pt x="0" y="0"/>
                </a:moveTo>
                <a:lnTo>
                  <a:pt x="13368800" y="0"/>
                </a:lnTo>
                <a:lnTo>
                  <a:pt x="13368800" y="10865188"/>
                </a:lnTo>
                <a:lnTo>
                  <a:pt x="0" y="1086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26978" y="6316544"/>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794248" y="1785339"/>
            <a:ext cx="6996562" cy="5806399"/>
          </a:xfrm>
          <a:prstGeom prst="rect">
            <a:avLst/>
          </a:prstGeom>
        </p:spPr>
        <p:txBody>
          <a:bodyPr lIns="0" tIns="0" rIns="0" bIns="0" rtlCol="0" anchor="t">
            <a:spAutoFit/>
          </a:bodyPr>
          <a:lstStyle/>
          <a:p>
            <a:pPr>
              <a:lnSpc>
                <a:spcPts val="11329"/>
              </a:lnSpc>
            </a:pPr>
            <a:r>
              <a:rPr lang="en-US" sz="11443">
                <a:solidFill>
                  <a:srgbClr val="000000"/>
                </a:solidFill>
                <a:latin typeface="Hammersmith One"/>
              </a:rPr>
              <a:t>MSU @ MCITy- Vicksburg</a:t>
            </a:r>
          </a:p>
          <a:p>
            <a:pPr>
              <a:lnSpc>
                <a:spcPts val="11329"/>
              </a:lnSpc>
            </a:pPr>
            <a:endParaRPr lang="en-US" sz="11443">
              <a:solidFill>
                <a:srgbClr val="000000"/>
              </a:solidFill>
              <a:latin typeface="Hammersmith One"/>
            </a:endParaRPr>
          </a:p>
        </p:txBody>
      </p:sp>
      <p:sp>
        <p:nvSpPr>
          <p:cNvPr id="6" name="TextBox 6"/>
          <p:cNvSpPr txBox="1"/>
          <p:nvPr/>
        </p:nvSpPr>
        <p:spPr>
          <a:xfrm>
            <a:off x="269054" y="7525062"/>
            <a:ext cx="7521756" cy="178054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Tasha Bibb</a:t>
            </a:r>
          </a:p>
          <a:p>
            <a:pPr algn="ctr">
              <a:lnSpc>
                <a:spcPts val="4759"/>
              </a:lnSpc>
            </a:pPr>
            <a:r>
              <a:rPr lang="en-US" sz="3399">
                <a:solidFill>
                  <a:srgbClr val="000000"/>
                </a:solidFill>
                <a:latin typeface="Canva Sans"/>
              </a:rPr>
              <a:t>Senior Program Manager</a:t>
            </a:r>
          </a:p>
          <a:p>
            <a:pPr algn="ctr">
              <a:lnSpc>
                <a:spcPts val="4759"/>
              </a:lnSpc>
            </a:pPr>
            <a:r>
              <a:rPr lang="en-US" sz="3399">
                <a:solidFill>
                  <a:srgbClr val="000000"/>
                </a:solidFill>
                <a:latin typeface="Canva Sans"/>
              </a:rPr>
              <a:t>Office of Technology Management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16615566" y="5101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99022" y="9412381"/>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887343" y="7413486"/>
            <a:ext cx="13368801" cy="10865189"/>
          </a:xfrm>
          <a:custGeom>
            <a:avLst/>
            <a:gdLst/>
            <a:ahLst/>
            <a:cxnLst/>
            <a:rect l="l" t="t" r="r" b="b"/>
            <a:pathLst>
              <a:path w="13368801" h="10865189">
                <a:moveTo>
                  <a:pt x="0" y="0"/>
                </a:moveTo>
                <a:lnTo>
                  <a:pt x="13368801" y="0"/>
                </a:lnTo>
                <a:lnTo>
                  <a:pt x="13368801" y="10865189"/>
                </a:lnTo>
                <a:lnTo>
                  <a:pt x="0" y="1086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400000">
            <a:off x="-2865566" y="-1672434"/>
            <a:ext cx="4443665" cy="3344868"/>
          </a:xfrm>
          <a:custGeom>
            <a:avLst/>
            <a:gdLst/>
            <a:ahLst/>
            <a:cxnLst/>
            <a:rect l="l" t="t" r="r" b="b"/>
            <a:pathLst>
              <a:path w="4443665" h="3344868">
                <a:moveTo>
                  <a:pt x="0" y="0"/>
                </a:moveTo>
                <a:lnTo>
                  <a:pt x="4443665" y="0"/>
                </a:lnTo>
                <a:lnTo>
                  <a:pt x="4443665" y="3344868"/>
                </a:lnTo>
                <a:lnTo>
                  <a:pt x="0" y="33448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627056" y="510186"/>
            <a:ext cx="8077421" cy="5492087"/>
          </a:xfrm>
          <a:custGeom>
            <a:avLst/>
            <a:gdLst/>
            <a:ahLst/>
            <a:cxnLst/>
            <a:rect l="l" t="t" r="r" b="b"/>
            <a:pathLst>
              <a:path w="8077421" h="5492087">
                <a:moveTo>
                  <a:pt x="0" y="0"/>
                </a:moveTo>
                <a:lnTo>
                  <a:pt x="8077421" y="0"/>
                </a:lnTo>
                <a:lnTo>
                  <a:pt x="8077421" y="5492087"/>
                </a:lnTo>
                <a:lnTo>
                  <a:pt x="0" y="5492087"/>
                </a:lnTo>
                <a:lnTo>
                  <a:pt x="0" y="0"/>
                </a:lnTo>
                <a:close/>
              </a:path>
            </a:pathLst>
          </a:custGeom>
          <a:blipFill>
            <a:blip r:embed="rId11"/>
            <a:stretch>
              <a:fillRect/>
            </a:stretch>
          </a:blipFill>
        </p:spPr>
      </p:sp>
      <p:sp>
        <p:nvSpPr>
          <p:cNvPr id="7" name="TextBox 7"/>
          <p:cNvSpPr txBox="1"/>
          <p:nvPr/>
        </p:nvSpPr>
        <p:spPr>
          <a:xfrm>
            <a:off x="699022" y="7956183"/>
            <a:ext cx="9221455" cy="1427789"/>
          </a:xfrm>
          <a:prstGeom prst="rect">
            <a:avLst/>
          </a:prstGeom>
        </p:spPr>
        <p:txBody>
          <a:bodyPr lIns="0" tIns="0" rIns="0" bIns="0" rtlCol="0" anchor="t">
            <a:spAutoFit/>
          </a:bodyPr>
          <a:lstStyle/>
          <a:p>
            <a:pPr>
              <a:lnSpc>
                <a:spcPts val="10784"/>
              </a:lnSpc>
            </a:pPr>
            <a:r>
              <a:rPr lang="en-US" sz="10893">
                <a:solidFill>
                  <a:srgbClr val="000000"/>
                </a:solidFill>
                <a:latin typeface="Hammersmith One"/>
              </a:rPr>
              <a:t>Opportunities</a:t>
            </a:r>
          </a:p>
        </p:txBody>
      </p:sp>
      <p:sp>
        <p:nvSpPr>
          <p:cNvPr id="8" name="TextBox 8"/>
          <p:cNvSpPr txBox="1"/>
          <p:nvPr/>
        </p:nvSpPr>
        <p:spPr>
          <a:xfrm>
            <a:off x="10937429" y="480601"/>
            <a:ext cx="6299450" cy="9629687"/>
          </a:xfrm>
          <a:prstGeom prst="rect">
            <a:avLst/>
          </a:prstGeom>
        </p:spPr>
        <p:txBody>
          <a:bodyPr lIns="0" tIns="0" rIns="0" bIns="0" rtlCol="0" anchor="t">
            <a:spAutoFit/>
          </a:bodyPr>
          <a:lstStyle/>
          <a:p>
            <a:pPr>
              <a:lnSpc>
                <a:spcPts val="5905"/>
              </a:lnSpc>
            </a:pPr>
            <a:r>
              <a:rPr lang="en-US" sz="3108">
                <a:solidFill>
                  <a:srgbClr val="737373"/>
                </a:solidFill>
                <a:latin typeface="Poppins Bold"/>
              </a:rPr>
              <a:t>MS-FAST</a:t>
            </a:r>
          </a:p>
          <a:p>
            <a:pPr marL="671045" lvl="1" indent="-335522">
              <a:lnSpc>
                <a:spcPts val="5905"/>
              </a:lnSpc>
              <a:buFont typeface="Arial"/>
              <a:buChar char="•"/>
            </a:pPr>
            <a:r>
              <a:rPr lang="en-US" sz="3108">
                <a:solidFill>
                  <a:srgbClr val="737373"/>
                </a:solidFill>
                <a:latin typeface="Poppins"/>
              </a:rPr>
              <a:t>Technical Assistance</a:t>
            </a:r>
          </a:p>
          <a:p>
            <a:pPr marL="671045" lvl="1" indent="-335522">
              <a:lnSpc>
                <a:spcPts val="5905"/>
              </a:lnSpc>
              <a:buFont typeface="Arial"/>
              <a:buChar char="•"/>
            </a:pPr>
            <a:r>
              <a:rPr lang="en-US" sz="3108">
                <a:solidFill>
                  <a:srgbClr val="737373"/>
                </a:solidFill>
                <a:latin typeface="Poppins"/>
              </a:rPr>
              <a:t>$3,000 award </a:t>
            </a:r>
          </a:p>
          <a:p>
            <a:pPr marL="671045" lvl="1" indent="-335522">
              <a:lnSpc>
                <a:spcPts val="5905"/>
              </a:lnSpc>
              <a:buFont typeface="Arial"/>
              <a:buChar char="•"/>
            </a:pPr>
            <a:r>
              <a:rPr lang="en-US" sz="3108">
                <a:solidFill>
                  <a:srgbClr val="737373"/>
                </a:solidFill>
                <a:latin typeface="Poppins"/>
              </a:rPr>
              <a:t>Pre-proposal activities</a:t>
            </a:r>
          </a:p>
          <a:p>
            <a:pPr>
              <a:lnSpc>
                <a:spcPts val="5905"/>
              </a:lnSpc>
            </a:pPr>
            <a:endParaRPr lang="en-US" sz="3108">
              <a:solidFill>
                <a:srgbClr val="737373"/>
              </a:solidFill>
              <a:latin typeface="Poppins"/>
            </a:endParaRPr>
          </a:p>
          <a:p>
            <a:pPr>
              <a:lnSpc>
                <a:spcPts val="5905"/>
              </a:lnSpc>
            </a:pPr>
            <a:r>
              <a:rPr lang="en-US" sz="3108">
                <a:solidFill>
                  <a:srgbClr val="737373"/>
                </a:solidFill>
                <a:latin typeface="Poppins"/>
              </a:rPr>
              <a:t>More info: www.mistcluster.org/ms-fast</a:t>
            </a:r>
          </a:p>
          <a:p>
            <a:pPr>
              <a:lnSpc>
                <a:spcPts val="5905"/>
              </a:lnSpc>
            </a:pPr>
            <a:r>
              <a:rPr lang="en-US" sz="3108">
                <a:solidFill>
                  <a:srgbClr val="737373"/>
                </a:solidFill>
                <a:latin typeface="Poppins"/>
              </a:rPr>
              <a:t>www.innovate.ms </a:t>
            </a: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16615566" y="5101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9022" y="9412381"/>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887343" y="7413486"/>
            <a:ext cx="13368801" cy="10865189"/>
          </a:xfrm>
          <a:custGeom>
            <a:avLst/>
            <a:gdLst/>
            <a:ahLst/>
            <a:cxnLst/>
            <a:rect l="l" t="t" r="r" b="b"/>
            <a:pathLst>
              <a:path w="13368801" h="10865189">
                <a:moveTo>
                  <a:pt x="0" y="0"/>
                </a:moveTo>
                <a:lnTo>
                  <a:pt x="13368801" y="0"/>
                </a:lnTo>
                <a:lnTo>
                  <a:pt x="13368801" y="10865189"/>
                </a:lnTo>
                <a:lnTo>
                  <a:pt x="0" y="10865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2865566" y="-1672434"/>
            <a:ext cx="4443665" cy="3344868"/>
          </a:xfrm>
          <a:custGeom>
            <a:avLst/>
            <a:gdLst/>
            <a:ahLst/>
            <a:cxnLst/>
            <a:rect l="l" t="t" r="r" b="b"/>
            <a:pathLst>
              <a:path w="4443665" h="3344868">
                <a:moveTo>
                  <a:pt x="0" y="0"/>
                </a:moveTo>
                <a:lnTo>
                  <a:pt x="4443665" y="0"/>
                </a:lnTo>
                <a:lnTo>
                  <a:pt x="4443665" y="3344868"/>
                </a:lnTo>
                <a:lnTo>
                  <a:pt x="0" y="33448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36088" y="690738"/>
            <a:ext cx="10035855" cy="6686388"/>
          </a:xfrm>
          <a:custGeom>
            <a:avLst/>
            <a:gdLst/>
            <a:ahLst/>
            <a:cxnLst/>
            <a:rect l="l" t="t" r="r" b="b"/>
            <a:pathLst>
              <a:path w="10035855" h="6686388">
                <a:moveTo>
                  <a:pt x="0" y="0"/>
                </a:moveTo>
                <a:lnTo>
                  <a:pt x="10035855" y="0"/>
                </a:lnTo>
                <a:lnTo>
                  <a:pt x="10035855" y="6686388"/>
                </a:lnTo>
                <a:lnTo>
                  <a:pt x="0" y="6686388"/>
                </a:lnTo>
                <a:lnTo>
                  <a:pt x="0" y="0"/>
                </a:lnTo>
                <a:close/>
              </a:path>
            </a:pathLst>
          </a:custGeom>
          <a:blipFill>
            <a:blip r:embed="rId10"/>
            <a:stretch>
              <a:fillRect/>
            </a:stretch>
          </a:blipFill>
        </p:spPr>
      </p:sp>
      <p:sp>
        <p:nvSpPr>
          <p:cNvPr id="7" name="TextBox 7"/>
          <p:cNvSpPr txBox="1"/>
          <p:nvPr/>
        </p:nvSpPr>
        <p:spPr>
          <a:xfrm>
            <a:off x="699022" y="7956183"/>
            <a:ext cx="9221455" cy="1427789"/>
          </a:xfrm>
          <a:prstGeom prst="rect">
            <a:avLst/>
          </a:prstGeom>
        </p:spPr>
        <p:txBody>
          <a:bodyPr lIns="0" tIns="0" rIns="0" bIns="0" rtlCol="0" anchor="t">
            <a:spAutoFit/>
          </a:bodyPr>
          <a:lstStyle/>
          <a:p>
            <a:pPr>
              <a:lnSpc>
                <a:spcPts val="10784"/>
              </a:lnSpc>
            </a:pPr>
            <a:r>
              <a:rPr lang="en-US" sz="10893">
                <a:solidFill>
                  <a:srgbClr val="000000"/>
                </a:solidFill>
                <a:latin typeface="Hammersmith One"/>
              </a:rPr>
              <a:t>Opportunities</a:t>
            </a:r>
          </a:p>
        </p:txBody>
      </p:sp>
      <p:sp>
        <p:nvSpPr>
          <p:cNvPr id="8" name="TextBox 8"/>
          <p:cNvSpPr txBox="1"/>
          <p:nvPr/>
        </p:nvSpPr>
        <p:spPr>
          <a:xfrm>
            <a:off x="11988550" y="443088"/>
            <a:ext cx="4627016" cy="9716047"/>
          </a:xfrm>
          <a:prstGeom prst="rect">
            <a:avLst/>
          </a:prstGeom>
        </p:spPr>
        <p:txBody>
          <a:bodyPr lIns="0" tIns="0" rIns="0" bIns="0" rtlCol="0" anchor="t">
            <a:spAutoFit/>
          </a:bodyPr>
          <a:lstStyle/>
          <a:p>
            <a:pPr>
              <a:lnSpc>
                <a:spcPts val="6285"/>
              </a:lnSpc>
            </a:pPr>
            <a:r>
              <a:rPr lang="en-US" sz="3308">
                <a:solidFill>
                  <a:srgbClr val="737373"/>
                </a:solidFill>
                <a:latin typeface="Poppins Bold"/>
              </a:rPr>
              <a:t>SBIR/STTR Consortium</a:t>
            </a:r>
          </a:p>
          <a:p>
            <a:pPr marL="671045" lvl="1" indent="-335522">
              <a:lnSpc>
                <a:spcPts val="5905"/>
              </a:lnSpc>
              <a:buFont typeface="Arial"/>
              <a:buChar char="•"/>
            </a:pPr>
            <a:r>
              <a:rPr lang="en-US" sz="3108">
                <a:solidFill>
                  <a:srgbClr val="737373"/>
                </a:solidFill>
                <a:latin typeface="Poppins"/>
              </a:rPr>
              <a:t>Network of Small Businesses</a:t>
            </a:r>
          </a:p>
          <a:p>
            <a:pPr marL="671045" lvl="1" indent="-335522">
              <a:lnSpc>
                <a:spcPts val="5905"/>
              </a:lnSpc>
              <a:buFont typeface="Arial"/>
              <a:buChar char="•"/>
            </a:pPr>
            <a:r>
              <a:rPr lang="en-US" sz="3108">
                <a:solidFill>
                  <a:srgbClr val="737373"/>
                </a:solidFill>
                <a:latin typeface="Poppins"/>
              </a:rPr>
              <a:t>Statewide</a:t>
            </a:r>
          </a:p>
          <a:p>
            <a:pPr marL="671045" lvl="1" indent="-335522">
              <a:lnSpc>
                <a:spcPts val="5905"/>
              </a:lnSpc>
              <a:buFont typeface="Arial"/>
              <a:buChar char="•"/>
            </a:pPr>
            <a:r>
              <a:rPr lang="en-US" sz="3108">
                <a:solidFill>
                  <a:srgbClr val="737373"/>
                </a:solidFill>
                <a:latin typeface="Poppins"/>
              </a:rPr>
              <a:t>Matchmaking opportunities</a:t>
            </a: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1028700" y="3453245"/>
            <a:ext cx="1856068" cy="399055"/>
          </a:xfrm>
          <a:custGeom>
            <a:avLst/>
            <a:gdLst/>
            <a:ahLst/>
            <a:cxnLst/>
            <a:rect l="l" t="t" r="r" b="b"/>
            <a:pathLst>
              <a:path w="1856068" h="399055">
                <a:moveTo>
                  <a:pt x="0" y="0"/>
                </a:moveTo>
                <a:lnTo>
                  <a:pt x="1856068" y="0"/>
                </a:lnTo>
                <a:lnTo>
                  <a:pt x="1856068" y="399054"/>
                </a:lnTo>
                <a:lnTo>
                  <a:pt x="0" y="399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196872" flipH="1" flipV="1">
            <a:off x="11161114" y="-2127341"/>
            <a:ext cx="9881325" cy="8030822"/>
          </a:xfrm>
          <a:custGeom>
            <a:avLst/>
            <a:gdLst/>
            <a:ahLst/>
            <a:cxnLst/>
            <a:rect l="l" t="t" r="r" b="b"/>
            <a:pathLst>
              <a:path w="9881325" h="8030822">
                <a:moveTo>
                  <a:pt x="9881324" y="8030822"/>
                </a:moveTo>
                <a:lnTo>
                  <a:pt x="0" y="8030822"/>
                </a:lnTo>
                <a:lnTo>
                  <a:pt x="0" y="0"/>
                </a:lnTo>
                <a:lnTo>
                  <a:pt x="9881324" y="0"/>
                </a:lnTo>
                <a:lnTo>
                  <a:pt x="9881324" y="803082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2221833" y="-1890675"/>
            <a:ext cx="4443665" cy="3344868"/>
          </a:xfrm>
          <a:custGeom>
            <a:avLst/>
            <a:gdLst/>
            <a:ahLst/>
            <a:cxnLst/>
            <a:rect l="l" t="t" r="r" b="b"/>
            <a:pathLst>
              <a:path w="4443665" h="3344868">
                <a:moveTo>
                  <a:pt x="0" y="0"/>
                </a:moveTo>
                <a:lnTo>
                  <a:pt x="4443666" y="0"/>
                </a:lnTo>
                <a:lnTo>
                  <a:pt x="4443666" y="3344868"/>
                </a:lnTo>
                <a:lnTo>
                  <a:pt x="0" y="3344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637987" y="510186"/>
            <a:ext cx="1242625" cy="1037027"/>
          </a:xfrm>
          <a:custGeom>
            <a:avLst/>
            <a:gdLst/>
            <a:ahLst/>
            <a:cxnLst/>
            <a:rect l="l" t="t" r="r" b="b"/>
            <a:pathLst>
              <a:path w="1242625" h="1037027">
                <a:moveTo>
                  <a:pt x="0" y="0"/>
                </a:moveTo>
                <a:lnTo>
                  <a:pt x="1242626" y="0"/>
                </a:lnTo>
                <a:lnTo>
                  <a:pt x="1242626" y="1037028"/>
                </a:lnTo>
                <a:lnTo>
                  <a:pt x="0" y="1037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0144769" y="2003592"/>
            <a:ext cx="5657850" cy="5607175"/>
            <a:chOff x="0" y="0"/>
            <a:chExt cx="1913890" cy="1896748"/>
          </a:xfrm>
        </p:grpSpPr>
        <p:sp>
          <p:nvSpPr>
            <p:cNvPr id="7" name="Freeform 7"/>
            <p:cNvSpPr/>
            <p:nvPr/>
          </p:nvSpPr>
          <p:spPr>
            <a:xfrm>
              <a:off x="0" y="0"/>
              <a:ext cx="1913890" cy="1896748"/>
            </a:xfrm>
            <a:custGeom>
              <a:avLst/>
              <a:gdLst/>
              <a:ahLst/>
              <a:cxnLst/>
              <a:rect l="l" t="t" r="r" b="b"/>
              <a:pathLst>
                <a:path w="1913890" h="1896748">
                  <a:moveTo>
                    <a:pt x="1789430" y="1896748"/>
                  </a:moveTo>
                  <a:lnTo>
                    <a:pt x="124460" y="1896748"/>
                  </a:lnTo>
                  <a:cubicBezTo>
                    <a:pt x="55880" y="1896748"/>
                    <a:pt x="0" y="1840868"/>
                    <a:pt x="0" y="1772288"/>
                  </a:cubicBezTo>
                  <a:lnTo>
                    <a:pt x="0" y="124460"/>
                  </a:lnTo>
                  <a:cubicBezTo>
                    <a:pt x="0" y="55880"/>
                    <a:pt x="55880" y="0"/>
                    <a:pt x="124460" y="0"/>
                  </a:cubicBezTo>
                  <a:lnTo>
                    <a:pt x="1789430" y="0"/>
                  </a:lnTo>
                  <a:cubicBezTo>
                    <a:pt x="1858010" y="0"/>
                    <a:pt x="1913890" y="55880"/>
                    <a:pt x="1913890" y="124460"/>
                  </a:cubicBezTo>
                  <a:lnTo>
                    <a:pt x="1913890" y="1772288"/>
                  </a:lnTo>
                  <a:cubicBezTo>
                    <a:pt x="1913890" y="1840868"/>
                    <a:pt x="1858010" y="1896748"/>
                    <a:pt x="1789430" y="1896748"/>
                  </a:cubicBezTo>
                  <a:close/>
                </a:path>
              </a:pathLst>
            </a:custGeom>
            <a:solidFill>
              <a:srgbClr val="F47C00"/>
            </a:solidFill>
          </p:spPr>
        </p:sp>
      </p:grpSp>
      <p:grpSp>
        <p:nvGrpSpPr>
          <p:cNvPr id="8" name="Group 8"/>
          <p:cNvGrpSpPr>
            <a:grpSpLocks noChangeAspect="1"/>
          </p:cNvGrpSpPr>
          <p:nvPr/>
        </p:nvGrpSpPr>
        <p:grpSpPr>
          <a:xfrm>
            <a:off x="10356238" y="2221833"/>
            <a:ext cx="7524374" cy="7524374"/>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0"/>
              <a:stretch>
                <a:fillRect l="-24991" r="-24991"/>
              </a:stretch>
            </a:blipFill>
          </p:spPr>
        </p:sp>
      </p:grpSp>
      <p:sp>
        <p:nvSpPr>
          <p:cNvPr id="10" name="Freeform 10"/>
          <p:cNvSpPr/>
          <p:nvPr/>
        </p:nvSpPr>
        <p:spPr>
          <a:xfrm>
            <a:off x="1028700" y="7720516"/>
            <a:ext cx="832757" cy="832757"/>
          </a:xfrm>
          <a:custGeom>
            <a:avLst/>
            <a:gdLst/>
            <a:ahLst/>
            <a:cxnLst/>
            <a:rect l="l" t="t" r="r" b="b"/>
            <a:pathLst>
              <a:path w="832757" h="832757">
                <a:moveTo>
                  <a:pt x="0" y="0"/>
                </a:moveTo>
                <a:lnTo>
                  <a:pt x="832757" y="0"/>
                </a:lnTo>
                <a:lnTo>
                  <a:pt x="832757" y="832757"/>
                </a:lnTo>
                <a:lnTo>
                  <a:pt x="0" y="8327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028700" y="6655595"/>
            <a:ext cx="832757" cy="850397"/>
          </a:xfrm>
          <a:custGeom>
            <a:avLst/>
            <a:gdLst/>
            <a:ahLst/>
            <a:cxnLst/>
            <a:rect l="l" t="t" r="r" b="b"/>
            <a:pathLst>
              <a:path w="832757" h="850397">
                <a:moveTo>
                  <a:pt x="0" y="0"/>
                </a:moveTo>
                <a:lnTo>
                  <a:pt x="832757" y="0"/>
                </a:lnTo>
                <a:lnTo>
                  <a:pt x="832757" y="850397"/>
                </a:lnTo>
                <a:lnTo>
                  <a:pt x="0" y="850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028700" y="8780267"/>
            <a:ext cx="832757" cy="832757"/>
          </a:xfrm>
          <a:custGeom>
            <a:avLst/>
            <a:gdLst/>
            <a:ahLst/>
            <a:cxnLst/>
            <a:rect l="l" t="t" r="r" b="b"/>
            <a:pathLst>
              <a:path w="832757" h="832757">
                <a:moveTo>
                  <a:pt x="0" y="0"/>
                </a:moveTo>
                <a:lnTo>
                  <a:pt x="832757" y="0"/>
                </a:lnTo>
                <a:lnTo>
                  <a:pt x="832757" y="832757"/>
                </a:lnTo>
                <a:lnTo>
                  <a:pt x="0" y="8327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TextBox 13"/>
          <p:cNvSpPr txBox="1"/>
          <p:nvPr/>
        </p:nvSpPr>
        <p:spPr>
          <a:xfrm>
            <a:off x="1028700" y="4013615"/>
            <a:ext cx="8497818" cy="2637155"/>
          </a:xfrm>
          <a:prstGeom prst="rect">
            <a:avLst/>
          </a:prstGeom>
        </p:spPr>
        <p:txBody>
          <a:bodyPr lIns="0" tIns="0" rIns="0" bIns="0" rtlCol="0" anchor="t">
            <a:spAutoFit/>
          </a:bodyPr>
          <a:lstStyle/>
          <a:p>
            <a:pPr>
              <a:lnSpc>
                <a:spcPts val="5319"/>
              </a:lnSpc>
            </a:pPr>
            <a:r>
              <a:rPr lang="en-US" sz="2799">
                <a:solidFill>
                  <a:srgbClr val="737373"/>
                </a:solidFill>
                <a:latin typeface="Poppins"/>
              </a:rPr>
              <a:t>Questions about tech entrepreneurship? </a:t>
            </a:r>
          </a:p>
          <a:p>
            <a:pPr>
              <a:lnSpc>
                <a:spcPts val="5319"/>
              </a:lnSpc>
            </a:pPr>
            <a:r>
              <a:rPr lang="en-US" sz="2799">
                <a:solidFill>
                  <a:srgbClr val="737373"/>
                </a:solidFill>
                <a:latin typeface="Poppins"/>
              </a:rPr>
              <a:t>Found and SBIR/STTR opportunity to pursue?</a:t>
            </a:r>
          </a:p>
          <a:p>
            <a:pPr>
              <a:lnSpc>
                <a:spcPts val="5319"/>
              </a:lnSpc>
            </a:pPr>
            <a:r>
              <a:rPr lang="en-US" sz="2799">
                <a:solidFill>
                  <a:srgbClr val="737373"/>
                </a:solidFill>
                <a:latin typeface="Poppins"/>
              </a:rPr>
              <a:t>Just want to stay connected?</a:t>
            </a:r>
          </a:p>
          <a:p>
            <a:pPr>
              <a:lnSpc>
                <a:spcPts val="5319"/>
              </a:lnSpc>
            </a:pPr>
            <a:endParaRPr lang="en-US" sz="2799">
              <a:solidFill>
                <a:srgbClr val="737373"/>
              </a:solidFill>
              <a:latin typeface="Poppins"/>
            </a:endParaRPr>
          </a:p>
        </p:txBody>
      </p:sp>
      <p:sp>
        <p:nvSpPr>
          <p:cNvPr id="14" name="TextBox 14"/>
          <p:cNvSpPr txBox="1"/>
          <p:nvPr/>
        </p:nvSpPr>
        <p:spPr>
          <a:xfrm>
            <a:off x="1028700" y="2089300"/>
            <a:ext cx="8327305" cy="1364101"/>
          </a:xfrm>
          <a:prstGeom prst="rect">
            <a:avLst/>
          </a:prstGeom>
        </p:spPr>
        <p:txBody>
          <a:bodyPr lIns="0" tIns="0" rIns="0" bIns="0" rtlCol="0" anchor="t">
            <a:spAutoFit/>
          </a:bodyPr>
          <a:lstStyle/>
          <a:p>
            <a:pPr>
              <a:lnSpc>
                <a:spcPts val="10183"/>
              </a:lnSpc>
            </a:pPr>
            <a:r>
              <a:rPr lang="en-US" sz="10286">
                <a:solidFill>
                  <a:srgbClr val="000000"/>
                </a:solidFill>
                <a:latin typeface="Hammersmith One"/>
              </a:rPr>
              <a:t>Contact Us!</a:t>
            </a:r>
          </a:p>
        </p:txBody>
      </p:sp>
      <p:sp>
        <p:nvSpPr>
          <p:cNvPr id="15" name="TextBox 15"/>
          <p:cNvSpPr txBox="1"/>
          <p:nvPr/>
        </p:nvSpPr>
        <p:spPr>
          <a:xfrm>
            <a:off x="2126941" y="6722270"/>
            <a:ext cx="5489980" cy="693801"/>
          </a:xfrm>
          <a:prstGeom prst="rect">
            <a:avLst/>
          </a:prstGeom>
        </p:spPr>
        <p:txBody>
          <a:bodyPr lIns="0" tIns="0" rIns="0" bIns="0" rtlCol="0" anchor="t">
            <a:spAutoFit/>
          </a:bodyPr>
          <a:lstStyle/>
          <a:p>
            <a:pPr>
              <a:lnSpc>
                <a:spcPts val="2771"/>
              </a:lnSpc>
            </a:pPr>
            <a:r>
              <a:rPr lang="en-US" sz="2799">
                <a:solidFill>
                  <a:srgbClr val="1D3447"/>
                </a:solidFill>
                <a:latin typeface="Montserrat Medium"/>
              </a:rPr>
              <a:t>otm.msstate.edu</a:t>
            </a:r>
          </a:p>
          <a:p>
            <a:pPr>
              <a:lnSpc>
                <a:spcPts val="2771"/>
              </a:lnSpc>
            </a:pPr>
            <a:r>
              <a:rPr lang="en-US" sz="2799">
                <a:solidFill>
                  <a:srgbClr val="1D3447"/>
                </a:solidFill>
                <a:latin typeface="Montserrat Medium"/>
              </a:rPr>
              <a:t>tasha.bibb@msstate.edu</a:t>
            </a:r>
          </a:p>
        </p:txBody>
      </p:sp>
      <p:sp>
        <p:nvSpPr>
          <p:cNvPr id="16" name="TextBox 16"/>
          <p:cNvSpPr txBox="1"/>
          <p:nvPr/>
        </p:nvSpPr>
        <p:spPr>
          <a:xfrm>
            <a:off x="2126941" y="7994781"/>
            <a:ext cx="3458826" cy="350901"/>
          </a:xfrm>
          <a:prstGeom prst="rect">
            <a:avLst/>
          </a:prstGeom>
        </p:spPr>
        <p:txBody>
          <a:bodyPr lIns="0" tIns="0" rIns="0" bIns="0" rtlCol="0" anchor="t">
            <a:spAutoFit/>
          </a:bodyPr>
          <a:lstStyle/>
          <a:p>
            <a:pPr>
              <a:lnSpc>
                <a:spcPts val="2771"/>
              </a:lnSpc>
            </a:pPr>
            <a:r>
              <a:rPr lang="en-US" sz="2799">
                <a:solidFill>
                  <a:srgbClr val="1D3447"/>
                </a:solidFill>
                <a:latin typeface="Montserrat Medium"/>
              </a:rPr>
              <a:t>662.325.0485</a:t>
            </a:r>
          </a:p>
        </p:txBody>
      </p:sp>
      <p:sp>
        <p:nvSpPr>
          <p:cNvPr id="17" name="TextBox 17"/>
          <p:cNvSpPr txBox="1"/>
          <p:nvPr/>
        </p:nvSpPr>
        <p:spPr>
          <a:xfrm>
            <a:off x="2126941" y="9054551"/>
            <a:ext cx="7399577" cy="350901"/>
          </a:xfrm>
          <a:prstGeom prst="rect">
            <a:avLst/>
          </a:prstGeom>
        </p:spPr>
        <p:txBody>
          <a:bodyPr lIns="0" tIns="0" rIns="0" bIns="0" rtlCol="0" anchor="t">
            <a:spAutoFit/>
          </a:bodyPr>
          <a:lstStyle/>
          <a:p>
            <a:pPr>
              <a:lnSpc>
                <a:spcPts val="2771"/>
              </a:lnSpc>
            </a:pPr>
            <a:r>
              <a:rPr lang="en-US" sz="2799">
                <a:solidFill>
                  <a:srgbClr val="1D3447"/>
                </a:solidFill>
                <a:latin typeface="Montserrat Medium"/>
              </a:rPr>
              <a:t>1622 Washington Street, Vicksburg, MS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rot="-1726463" flipH="1" flipV="1">
            <a:off x="-3736200" y="-4362426"/>
            <a:ext cx="16425903" cy="13349780"/>
          </a:xfrm>
          <a:custGeom>
            <a:avLst/>
            <a:gdLst/>
            <a:ahLst/>
            <a:cxnLst/>
            <a:rect l="l" t="t" r="r" b="b"/>
            <a:pathLst>
              <a:path w="16425903" h="13349780">
                <a:moveTo>
                  <a:pt x="16425903" y="13349779"/>
                </a:moveTo>
                <a:lnTo>
                  <a:pt x="0" y="13349779"/>
                </a:lnTo>
                <a:lnTo>
                  <a:pt x="0" y="0"/>
                </a:lnTo>
                <a:lnTo>
                  <a:pt x="16425903" y="0"/>
                </a:lnTo>
                <a:lnTo>
                  <a:pt x="16425903" y="13349779"/>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403232" y="6146757"/>
            <a:ext cx="1856068" cy="399055"/>
          </a:xfrm>
          <a:custGeom>
            <a:avLst/>
            <a:gdLst/>
            <a:ahLst/>
            <a:cxnLst/>
            <a:rect l="l" t="t" r="r" b="b"/>
            <a:pathLst>
              <a:path w="1856068" h="399055">
                <a:moveTo>
                  <a:pt x="0" y="0"/>
                </a:moveTo>
                <a:lnTo>
                  <a:pt x="1856068" y="0"/>
                </a:lnTo>
                <a:lnTo>
                  <a:pt x="1856068" y="399054"/>
                </a:lnTo>
                <a:lnTo>
                  <a:pt x="0" y="39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7673538" y="4584409"/>
            <a:ext cx="9585762" cy="1562198"/>
          </a:xfrm>
          <a:prstGeom prst="rect">
            <a:avLst/>
          </a:prstGeom>
        </p:spPr>
        <p:txBody>
          <a:bodyPr lIns="0" tIns="0" rIns="0" bIns="0" rtlCol="0" anchor="t">
            <a:spAutoFit/>
          </a:bodyPr>
          <a:lstStyle/>
          <a:p>
            <a:pPr algn="r">
              <a:lnSpc>
                <a:spcPts val="11722"/>
              </a:lnSpc>
            </a:pPr>
            <a:r>
              <a:rPr lang="en-US" sz="11841">
                <a:solidFill>
                  <a:srgbClr val="000000"/>
                </a:solidFill>
                <a:latin typeface="Hammersmith One"/>
              </a:rPr>
              <a:t>Thank You</a:t>
            </a:r>
          </a:p>
        </p:txBody>
      </p:sp>
      <p:sp>
        <p:nvSpPr>
          <p:cNvPr id="5" name="Freeform 5"/>
          <p:cNvSpPr/>
          <p:nvPr/>
        </p:nvSpPr>
        <p:spPr>
          <a:xfrm rot="-5400000" flipV="1">
            <a:off x="16556025" y="9158997"/>
            <a:ext cx="4443665" cy="3344868"/>
          </a:xfrm>
          <a:custGeom>
            <a:avLst/>
            <a:gdLst/>
            <a:ahLst/>
            <a:cxnLst/>
            <a:rect l="l" t="t" r="r" b="b"/>
            <a:pathLst>
              <a:path w="4443665" h="3344868">
                <a:moveTo>
                  <a:pt x="0" y="3344868"/>
                </a:moveTo>
                <a:lnTo>
                  <a:pt x="4443665" y="3344868"/>
                </a:lnTo>
                <a:lnTo>
                  <a:pt x="4443665" y="0"/>
                </a:lnTo>
                <a:lnTo>
                  <a:pt x="0" y="0"/>
                </a:lnTo>
                <a:lnTo>
                  <a:pt x="0" y="334486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6637987" y="510186"/>
            <a:ext cx="1242625" cy="1037027"/>
          </a:xfrm>
          <a:custGeom>
            <a:avLst/>
            <a:gdLst/>
            <a:ahLst/>
            <a:cxnLst/>
            <a:rect l="l" t="t" r="r" b="b"/>
            <a:pathLst>
              <a:path w="1242625" h="1037027">
                <a:moveTo>
                  <a:pt x="0" y="0"/>
                </a:moveTo>
                <a:lnTo>
                  <a:pt x="1242626" y="0"/>
                </a:lnTo>
                <a:lnTo>
                  <a:pt x="1242626" y="1037028"/>
                </a:lnTo>
                <a:lnTo>
                  <a:pt x="0" y="1037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6251796" y="-118241"/>
            <a:ext cx="13368801" cy="10865189"/>
          </a:xfrm>
          <a:custGeom>
            <a:avLst/>
            <a:gdLst/>
            <a:ahLst/>
            <a:cxnLst/>
            <a:rect l="l" t="t" r="r" b="b"/>
            <a:pathLst>
              <a:path w="13368801" h="10865189">
                <a:moveTo>
                  <a:pt x="0" y="0"/>
                </a:moveTo>
                <a:lnTo>
                  <a:pt x="13368801" y="0"/>
                </a:lnTo>
                <a:lnTo>
                  <a:pt x="13368801" y="10865188"/>
                </a:lnTo>
                <a:lnTo>
                  <a:pt x="0" y="10865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419289" y="647578"/>
            <a:ext cx="8231722" cy="8991845"/>
            <a:chOff x="0" y="0"/>
            <a:chExt cx="1752100" cy="1913890"/>
          </a:xfrm>
        </p:grpSpPr>
        <p:sp>
          <p:nvSpPr>
            <p:cNvPr id="4" name="Freeform 4"/>
            <p:cNvSpPr/>
            <p:nvPr/>
          </p:nvSpPr>
          <p:spPr>
            <a:xfrm>
              <a:off x="0" y="0"/>
              <a:ext cx="1752100" cy="1913890"/>
            </a:xfrm>
            <a:custGeom>
              <a:avLst/>
              <a:gdLst/>
              <a:ahLst/>
              <a:cxnLst/>
              <a:rect l="l" t="t" r="r" b="b"/>
              <a:pathLst>
                <a:path w="1752100" h="1913890">
                  <a:moveTo>
                    <a:pt x="1627640" y="1913890"/>
                  </a:moveTo>
                  <a:lnTo>
                    <a:pt x="124460" y="1913890"/>
                  </a:lnTo>
                  <a:cubicBezTo>
                    <a:pt x="55880" y="1913890"/>
                    <a:pt x="0" y="1858010"/>
                    <a:pt x="0" y="1789430"/>
                  </a:cubicBezTo>
                  <a:lnTo>
                    <a:pt x="0" y="124460"/>
                  </a:lnTo>
                  <a:cubicBezTo>
                    <a:pt x="0" y="55880"/>
                    <a:pt x="55880" y="0"/>
                    <a:pt x="124460" y="0"/>
                  </a:cubicBezTo>
                  <a:lnTo>
                    <a:pt x="1627640" y="0"/>
                  </a:lnTo>
                  <a:cubicBezTo>
                    <a:pt x="1696220" y="0"/>
                    <a:pt x="1752100" y="55880"/>
                    <a:pt x="1752100" y="124460"/>
                  </a:cubicBezTo>
                  <a:lnTo>
                    <a:pt x="1752100" y="1789430"/>
                  </a:lnTo>
                  <a:cubicBezTo>
                    <a:pt x="1752100" y="1858010"/>
                    <a:pt x="1696220" y="1913890"/>
                    <a:pt x="1627640" y="1913890"/>
                  </a:cubicBezTo>
                  <a:close/>
                </a:path>
              </a:pathLst>
            </a:custGeom>
            <a:solidFill>
              <a:srgbClr val="1D3447"/>
            </a:solidFill>
          </p:spPr>
        </p:sp>
      </p:grpSp>
      <p:sp>
        <p:nvSpPr>
          <p:cNvPr id="6" name="Freeform 6"/>
          <p:cNvSpPr/>
          <p:nvPr/>
        </p:nvSpPr>
        <p:spPr>
          <a:xfrm>
            <a:off x="8692422" y="2926401"/>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6615566" y="5101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5400000" flipH="1" flipV="1">
            <a:off x="16066167" y="8614566"/>
            <a:ext cx="4443665" cy="3344868"/>
          </a:xfrm>
          <a:custGeom>
            <a:avLst/>
            <a:gdLst/>
            <a:ahLst/>
            <a:cxnLst/>
            <a:rect l="l" t="t" r="r" b="b"/>
            <a:pathLst>
              <a:path w="4443665" h="3344868">
                <a:moveTo>
                  <a:pt x="4443666" y="3344868"/>
                </a:moveTo>
                <a:lnTo>
                  <a:pt x="0" y="3344868"/>
                </a:lnTo>
                <a:lnTo>
                  <a:pt x="0" y="0"/>
                </a:lnTo>
                <a:lnTo>
                  <a:pt x="4443666" y="0"/>
                </a:lnTo>
                <a:lnTo>
                  <a:pt x="4443666" y="3344868"/>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4429567" y="2139790"/>
            <a:ext cx="3858433" cy="3858433"/>
          </a:xfrm>
          <a:custGeom>
            <a:avLst/>
            <a:gdLst/>
            <a:ahLst/>
            <a:cxnLst/>
            <a:rect l="l" t="t" r="r" b="b"/>
            <a:pathLst>
              <a:path w="3858433" h="3858433">
                <a:moveTo>
                  <a:pt x="0" y="0"/>
                </a:moveTo>
                <a:lnTo>
                  <a:pt x="3858433" y="0"/>
                </a:lnTo>
                <a:lnTo>
                  <a:pt x="3858433" y="3858433"/>
                </a:lnTo>
                <a:lnTo>
                  <a:pt x="0" y="3858433"/>
                </a:lnTo>
                <a:lnTo>
                  <a:pt x="0" y="0"/>
                </a:lnTo>
                <a:close/>
              </a:path>
            </a:pathLst>
          </a:custGeom>
          <a:blipFill>
            <a:blip r:embed="rId11"/>
            <a:stretch>
              <a:fillRect/>
            </a:stretch>
          </a:blipFill>
        </p:spPr>
      </p:sp>
      <p:sp>
        <p:nvSpPr>
          <p:cNvPr id="10" name="Freeform 10"/>
          <p:cNvSpPr/>
          <p:nvPr/>
        </p:nvSpPr>
        <p:spPr>
          <a:xfrm>
            <a:off x="-79142" y="2373548"/>
            <a:ext cx="7755865" cy="5539903"/>
          </a:xfrm>
          <a:custGeom>
            <a:avLst/>
            <a:gdLst/>
            <a:ahLst/>
            <a:cxnLst/>
            <a:rect l="l" t="t" r="r" b="b"/>
            <a:pathLst>
              <a:path w="7755865" h="5539903">
                <a:moveTo>
                  <a:pt x="0" y="0"/>
                </a:moveTo>
                <a:lnTo>
                  <a:pt x="7755865" y="0"/>
                </a:lnTo>
                <a:lnTo>
                  <a:pt x="7755865" y="5539904"/>
                </a:lnTo>
                <a:lnTo>
                  <a:pt x="0" y="5539904"/>
                </a:lnTo>
                <a:lnTo>
                  <a:pt x="0" y="0"/>
                </a:lnTo>
                <a:close/>
              </a:path>
            </a:pathLst>
          </a:custGeom>
          <a:blipFill>
            <a:blip r:embed="rId12"/>
            <a:stretch>
              <a:fillRect/>
            </a:stretch>
          </a:blipFill>
        </p:spPr>
      </p:sp>
      <p:sp>
        <p:nvSpPr>
          <p:cNvPr id="11" name="Freeform 11"/>
          <p:cNvSpPr/>
          <p:nvPr/>
        </p:nvSpPr>
        <p:spPr>
          <a:xfrm>
            <a:off x="7911792" y="8065167"/>
            <a:ext cx="9325087" cy="1740683"/>
          </a:xfrm>
          <a:custGeom>
            <a:avLst/>
            <a:gdLst/>
            <a:ahLst/>
            <a:cxnLst/>
            <a:rect l="l" t="t" r="r" b="b"/>
            <a:pathLst>
              <a:path w="9325087" h="1740683">
                <a:moveTo>
                  <a:pt x="0" y="0"/>
                </a:moveTo>
                <a:lnTo>
                  <a:pt x="9325087" y="0"/>
                </a:lnTo>
                <a:lnTo>
                  <a:pt x="9325087" y="1740683"/>
                </a:lnTo>
                <a:lnTo>
                  <a:pt x="0" y="1740683"/>
                </a:lnTo>
                <a:lnTo>
                  <a:pt x="0" y="0"/>
                </a:lnTo>
                <a:close/>
              </a:path>
            </a:pathLst>
          </a:custGeom>
          <a:blipFill>
            <a:blip r:embed="rId13"/>
            <a:stretch>
              <a:fillRect/>
            </a:stretch>
          </a:blipFill>
        </p:spPr>
      </p:sp>
      <p:sp>
        <p:nvSpPr>
          <p:cNvPr id="12" name="TextBox 12"/>
          <p:cNvSpPr txBox="1"/>
          <p:nvPr/>
        </p:nvSpPr>
        <p:spPr>
          <a:xfrm>
            <a:off x="8679744" y="1291426"/>
            <a:ext cx="7935822" cy="1427040"/>
          </a:xfrm>
          <a:prstGeom prst="rect">
            <a:avLst/>
          </a:prstGeom>
        </p:spPr>
        <p:txBody>
          <a:bodyPr lIns="0" tIns="0" rIns="0" bIns="0" rtlCol="0" anchor="t">
            <a:spAutoFit/>
          </a:bodyPr>
          <a:lstStyle/>
          <a:p>
            <a:pPr>
              <a:lnSpc>
                <a:spcPts val="10779"/>
              </a:lnSpc>
            </a:pPr>
            <a:r>
              <a:rPr lang="en-US" sz="10888">
                <a:solidFill>
                  <a:srgbClr val="000000"/>
                </a:solidFill>
                <a:latin typeface="Hammersmith One"/>
              </a:rPr>
              <a:t>About Us</a:t>
            </a:r>
          </a:p>
        </p:txBody>
      </p:sp>
      <p:sp>
        <p:nvSpPr>
          <p:cNvPr id="13" name="TextBox 13"/>
          <p:cNvSpPr txBox="1"/>
          <p:nvPr/>
        </p:nvSpPr>
        <p:spPr>
          <a:xfrm>
            <a:off x="8013499" y="3579970"/>
            <a:ext cx="7388126" cy="3878581"/>
          </a:xfrm>
          <a:prstGeom prst="rect">
            <a:avLst/>
          </a:prstGeom>
        </p:spPr>
        <p:txBody>
          <a:bodyPr lIns="0" tIns="0" rIns="0" bIns="0" rtlCol="0" anchor="t">
            <a:spAutoFit/>
          </a:bodyPr>
          <a:lstStyle/>
          <a:p>
            <a:pPr>
              <a:lnSpc>
                <a:spcPts val="6649"/>
              </a:lnSpc>
            </a:pPr>
            <a:r>
              <a:rPr lang="en-US" sz="3499">
                <a:solidFill>
                  <a:srgbClr val="737373"/>
                </a:solidFill>
                <a:latin typeface="Poppins"/>
              </a:rPr>
              <a:t>Office of Technology Management (OTM)</a:t>
            </a:r>
          </a:p>
          <a:p>
            <a:pPr marL="669288" lvl="1" indent="-334644">
              <a:lnSpc>
                <a:spcPts val="5889"/>
              </a:lnSpc>
              <a:buFont typeface="Arial"/>
              <a:buChar char="•"/>
            </a:pPr>
            <a:r>
              <a:rPr lang="en-US" sz="3099">
                <a:solidFill>
                  <a:srgbClr val="737373"/>
                </a:solidFill>
                <a:latin typeface="Poppins"/>
              </a:rPr>
              <a:t>Identify opportunities for researchers to work with DOD, ERDCWERX, and others.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rot="-1196872" flipH="1" flipV="1">
            <a:off x="3650963" y="7465354"/>
            <a:ext cx="9881325" cy="8030822"/>
          </a:xfrm>
          <a:custGeom>
            <a:avLst/>
            <a:gdLst/>
            <a:ahLst/>
            <a:cxnLst/>
            <a:rect l="l" t="t" r="r" b="b"/>
            <a:pathLst>
              <a:path w="9881325" h="8030822">
                <a:moveTo>
                  <a:pt x="9881324" y="8030822"/>
                </a:moveTo>
                <a:lnTo>
                  <a:pt x="0" y="8030822"/>
                </a:lnTo>
                <a:lnTo>
                  <a:pt x="0" y="0"/>
                </a:lnTo>
                <a:lnTo>
                  <a:pt x="9881324" y="0"/>
                </a:lnTo>
                <a:lnTo>
                  <a:pt x="9881324" y="803082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6331266" y="2022305"/>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5052219" y="219075"/>
            <a:ext cx="9061725" cy="1419646"/>
          </a:xfrm>
          <a:prstGeom prst="rect">
            <a:avLst/>
          </a:prstGeom>
        </p:spPr>
        <p:txBody>
          <a:bodyPr lIns="0" tIns="0" rIns="0" bIns="0" rtlCol="0" anchor="t">
            <a:spAutoFit/>
          </a:bodyPr>
          <a:lstStyle/>
          <a:p>
            <a:pPr>
              <a:lnSpc>
                <a:spcPts val="10669"/>
              </a:lnSpc>
            </a:pPr>
            <a:r>
              <a:rPr lang="en-US" sz="10777">
                <a:solidFill>
                  <a:srgbClr val="000000"/>
                </a:solidFill>
                <a:latin typeface="Hammersmith One"/>
              </a:rPr>
              <a:t>SBIR/STTR</a:t>
            </a:r>
          </a:p>
        </p:txBody>
      </p:sp>
      <p:sp>
        <p:nvSpPr>
          <p:cNvPr id="5" name="TextBox 5"/>
          <p:cNvSpPr txBox="1"/>
          <p:nvPr/>
        </p:nvSpPr>
        <p:spPr>
          <a:xfrm>
            <a:off x="2262386" y="1429171"/>
            <a:ext cx="5579666" cy="11761282"/>
          </a:xfrm>
          <a:prstGeom prst="rect">
            <a:avLst/>
          </a:prstGeom>
        </p:spPr>
        <p:txBody>
          <a:bodyPr lIns="0" tIns="0" rIns="0" bIns="0" rtlCol="0" anchor="t">
            <a:spAutoFit/>
          </a:bodyPr>
          <a:lstStyle/>
          <a:p>
            <a:pPr>
              <a:lnSpc>
                <a:spcPts val="5267"/>
              </a:lnSpc>
            </a:pPr>
            <a:r>
              <a:rPr lang="en-US" sz="2772">
                <a:solidFill>
                  <a:srgbClr val="737373"/>
                </a:solidFill>
                <a:latin typeface="Poppins Bold"/>
              </a:rPr>
              <a:t>Small Business Innovative Research (SBIR) grants</a:t>
            </a:r>
          </a:p>
          <a:p>
            <a:pPr marL="598502" lvl="1" indent="-299251">
              <a:lnSpc>
                <a:spcPts val="5267"/>
              </a:lnSpc>
              <a:buFont typeface="Arial"/>
              <a:buChar char="•"/>
            </a:pPr>
            <a:r>
              <a:rPr lang="en-US" sz="2772">
                <a:solidFill>
                  <a:srgbClr val="737373"/>
                </a:solidFill>
                <a:latin typeface="Poppins Italics"/>
              </a:rPr>
              <a:t>Set aside program for Small Businesses to participate in Federal R&amp;D with the potential for commercialization.</a:t>
            </a:r>
          </a:p>
          <a:p>
            <a:pPr marL="598502" lvl="1" indent="-299251">
              <a:lnSpc>
                <a:spcPts val="5267"/>
              </a:lnSpc>
              <a:buFont typeface="Arial"/>
              <a:buChar char="•"/>
            </a:pPr>
            <a:r>
              <a:rPr lang="en-US" sz="2772">
                <a:solidFill>
                  <a:srgbClr val="737373"/>
                </a:solidFill>
                <a:latin typeface="Poppins Italics"/>
              </a:rPr>
              <a:t>For agencies with a total R&amp;D budget of over $100M per year, 3.2 % of extramural R&amp;D budget is allocated</a:t>
            </a:r>
          </a:p>
          <a:p>
            <a:pPr marL="598502" lvl="1" indent="-299251">
              <a:lnSpc>
                <a:spcPts val="5267"/>
              </a:lnSpc>
              <a:buFont typeface="Arial"/>
              <a:buChar char="•"/>
            </a:pPr>
            <a:r>
              <a:rPr lang="en-US" sz="2772">
                <a:solidFill>
                  <a:srgbClr val="737373"/>
                </a:solidFill>
                <a:latin typeface="Poppins Italics"/>
              </a:rPr>
              <a:t> 11 agencies participating </a:t>
            </a:r>
          </a:p>
          <a:p>
            <a:pPr>
              <a:lnSpc>
                <a:spcPts val="3177"/>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a:p>
            <a:pPr>
              <a:lnSpc>
                <a:spcPts val="2965"/>
              </a:lnSpc>
            </a:pPr>
            <a:endParaRPr lang="en-US" sz="2772">
              <a:solidFill>
                <a:srgbClr val="737373"/>
              </a:solidFill>
              <a:latin typeface="Poppins Italics"/>
            </a:endParaRPr>
          </a:p>
        </p:txBody>
      </p:sp>
      <p:sp>
        <p:nvSpPr>
          <p:cNvPr id="6" name="Freeform 6"/>
          <p:cNvSpPr/>
          <p:nvPr/>
        </p:nvSpPr>
        <p:spPr>
          <a:xfrm rot="-5400000">
            <a:off x="-2071660" y="-1672434"/>
            <a:ext cx="4443665" cy="3344868"/>
          </a:xfrm>
          <a:custGeom>
            <a:avLst/>
            <a:gdLst/>
            <a:ahLst/>
            <a:cxnLst/>
            <a:rect l="l" t="t" r="r" b="b"/>
            <a:pathLst>
              <a:path w="4443665" h="3344868">
                <a:moveTo>
                  <a:pt x="0" y="0"/>
                </a:moveTo>
                <a:lnTo>
                  <a:pt x="4443665" y="0"/>
                </a:lnTo>
                <a:lnTo>
                  <a:pt x="4443665" y="3344868"/>
                </a:lnTo>
                <a:lnTo>
                  <a:pt x="0" y="33448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637987" y="510186"/>
            <a:ext cx="1242625" cy="1037027"/>
          </a:xfrm>
          <a:custGeom>
            <a:avLst/>
            <a:gdLst/>
            <a:ahLst/>
            <a:cxnLst/>
            <a:rect l="l" t="t" r="r" b="b"/>
            <a:pathLst>
              <a:path w="1242625" h="1037027">
                <a:moveTo>
                  <a:pt x="0" y="0"/>
                </a:moveTo>
                <a:lnTo>
                  <a:pt x="1242626" y="0"/>
                </a:lnTo>
                <a:lnTo>
                  <a:pt x="1242626" y="1037028"/>
                </a:lnTo>
                <a:lnTo>
                  <a:pt x="0" y="10370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0085002" y="1208701"/>
            <a:ext cx="6552985" cy="11103027"/>
          </a:xfrm>
          <a:prstGeom prst="rect">
            <a:avLst/>
          </a:prstGeom>
        </p:spPr>
        <p:txBody>
          <a:bodyPr lIns="0" tIns="0" rIns="0" bIns="0" rtlCol="0" anchor="t">
            <a:spAutoFit/>
          </a:bodyPr>
          <a:lstStyle/>
          <a:p>
            <a:pPr>
              <a:lnSpc>
                <a:spcPts val="5051"/>
              </a:lnSpc>
            </a:pPr>
            <a:r>
              <a:rPr lang="en-US" sz="2658">
                <a:solidFill>
                  <a:srgbClr val="737373"/>
                </a:solidFill>
                <a:latin typeface="Poppins Bold Italics"/>
              </a:rPr>
              <a:t>Small Business Technology Transfer Research Program (STTR) grant </a:t>
            </a:r>
          </a:p>
          <a:p>
            <a:pPr marL="574040" lvl="1" indent="-287020">
              <a:lnSpc>
                <a:spcPts val="5051"/>
              </a:lnSpc>
              <a:buFont typeface="Arial"/>
              <a:buChar char="•"/>
            </a:pPr>
            <a:r>
              <a:rPr lang="en-US" sz="2658">
                <a:solidFill>
                  <a:srgbClr val="737373"/>
                </a:solidFill>
                <a:latin typeface="Poppins Italics"/>
              </a:rPr>
              <a:t>Set aside program for Small Businesses requires Small Business to have a non-profit research partner (usually university) to stimulate technological innovation.</a:t>
            </a:r>
          </a:p>
          <a:p>
            <a:pPr marL="574040" lvl="1" indent="-287020">
              <a:lnSpc>
                <a:spcPts val="5051"/>
              </a:lnSpc>
              <a:buFont typeface="Arial"/>
              <a:buChar char="•"/>
            </a:pPr>
            <a:r>
              <a:rPr lang="en-US" sz="2658">
                <a:solidFill>
                  <a:srgbClr val="737373"/>
                </a:solidFill>
                <a:latin typeface="Poppins Italics"/>
              </a:rPr>
              <a:t>0.45% of extramural budget for agencies with R&amp;D Budget over $1B per year</a:t>
            </a:r>
          </a:p>
          <a:p>
            <a:pPr marL="574040" lvl="1" indent="-287020">
              <a:lnSpc>
                <a:spcPts val="5051"/>
              </a:lnSpc>
              <a:buFont typeface="Arial"/>
              <a:buChar char="•"/>
            </a:pPr>
            <a:r>
              <a:rPr lang="en-US" sz="2658">
                <a:solidFill>
                  <a:srgbClr val="737373"/>
                </a:solidFill>
                <a:latin typeface="Poppins Italics"/>
              </a:rPr>
              <a:t>5 agencies participating</a:t>
            </a:r>
          </a:p>
          <a:p>
            <a:pPr>
              <a:lnSpc>
                <a:spcPts val="4101"/>
              </a:lnSpc>
            </a:pPr>
            <a:endParaRPr lang="en-US" sz="2658">
              <a:solidFill>
                <a:srgbClr val="737373"/>
              </a:solidFill>
              <a:latin typeface="Poppins Italics"/>
            </a:endParaRPr>
          </a:p>
          <a:p>
            <a:pPr>
              <a:lnSpc>
                <a:spcPts val="3018"/>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a:p>
            <a:pPr>
              <a:lnSpc>
                <a:spcPts val="2817"/>
              </a:lnSpc>
            </a:pPr>
            <a:endParaRPr lang="en-US" sz="2658">
              <a:solidFill>
                <a:srgbClr val="737373"/>
              </a:solidFill>
              <a:latin typeface="Poppins Itali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rot="-1196872">
            <a:off x="9529598" y="-1538491"/>
            <a:ext cx="13368801" cy="10865189"/>
          </a:xfrm>
          <a:custGeom>
            <a:avLst/>
            <a:gdLst/>
            <a:ahLst/>
            <a:cxnLst/>
            <a:rect l="l" t="t" r="r" b="b"/>
            <a:pathLst>
              <a:path w="13368801" h="10865189">
                <a:moveTo>
                  <a:pt x="0" y="0"/>
                </a:moveTo>
                <a:lnTo>
                  <a:pt x="13368800" y="0"/>
                </a:lnTo>
                <a:lnTo>
                  <a:pt x="13368800" y="10865189"/>
                </a:lnTo>
                <a:lnTo>
                  <a:pt x="0" y="108651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2071660" y="-1672434"/>
            <a:ext cx="4443665" cy="3344868"/>
          </a:xfrm>
          <a:custGeom>
            <a:avLst/>
            <a:gdLst/>
            <a:ahLst/>
            <a:cxnLst/>
            <a:rect l="l" t="t" r="r" b="b"/>
            <a:pathLst>
              <a:path w="4443665" h="3344868">
                <a:moveTo>
                  <a:pt x="0" y="0"/>
                </a:moveTo>
                <a:lnTo>
                  <a:pt x="4443665" y="0"/>
                </a:lnTo>
                <a:lnTo>
                  <a:pt x="4443665" y="3344868"/>
                </a:lnTo>
                <a:lnTo>
                  <a:pt x="0" y="3344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13998" y="87397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057275" y="3827003"/>
            <a:ext cx="3977146" cy="1988573"/>
            <a:chOff x="0" y="0"/>
            <a:chExt cx="812800" cy="406400"/>
          </a:xfrm>
        </p:grpSpPr>
        <p:sp>
          <p:nvSpPr>
            <p:cNvPr id="6" name="Freeform 6"/>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F47C00"/>
            </a:solidFill>
          </p:spPr>
        </p:sp>
        <p:sp>
          <p:nvSpPr>
            <p:cNvPr id="7" name="TextBox 7"/>
            <p:cNvSpPr txBox="1"/>
            <p:nvPr/>
          </p:nvSpPr>
          <p:spPr>
            <a:xfrm>
              <a:off x="0" y="-38100"/>
              <a:ext cx="698500" cy="444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028954" y="3845092"/>
            <a:ext cx="3980990" cy="1990495"/>
            <a:chOff x="0" y="0"/>
            <a:chExt cx="812800" cy="406400"/>
          </a:xfrm>
        </p:grpSpPr>
        <p:sp>
          <p:nvSpPr>
            <p:cNvPr id="9" name="Freeform 9"/>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F47C00"/>
            </a:solidFill>
          </p:spPr>
        </p:sp>
        <p:sp>
          <p:nvSpPr>
            <p:cNvPr id="10" name="TextBox 10"/>
            <p:cNvSpPr txBox="1"/>
            <p:nvPr/>
          </p:nvSpPr>
          <p:spPr>
            <a:xfrm>
              <a:off x="0" y="-38100"/>
              <a:ext cx="698500"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416454" y="3732185"/>
            <a:ext cx="3977146" cy="1988573"/>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F47C00"/>
            </a:solidFill>
          </p:spPr>
        </p:sp>
        <p:sp>
          <p:nvSpPr>
            <p:cNvPr id="13" name="TextBox 13"/>
            <p:cNvSpPr txBox="1"/>
            <p:nvPr/>
          </p:nvSpPr>
          <p:spPr>
            <a:xfrm>
              <a:off x="0" y="-38100"/>
              <a:ext cx="698500" cy="4445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655959" y="870771"/>
            <a:ext cx="9520990" cy="1351062"/>
          </a:xfrm>
          <a:prstGeom prst="rect">
            <a:avLst/>
          </a:prstGeom>
        </p:spPr>
        <p:txBody>
          <a:bodyPr lIns="0" tIns="0" rIns="0" bIns="0" rtlCol="0" anchor="t">
            <a:spAutoFit/>
          </a:bodyPr>
          <a:lstStyle/>
          <a:p>
            <a:pPr>
              <a:lnSpc>
                <a:spcPts val="10098"/>
              </a:lnSpc>
            </a:pPr>
            <a:r>
              <a:rPr lang="en-US" sz="10200">
                <a:solidFill>
                  <a:srgbClr val="000000"/>
                </a:solidFill>
                <a:latin typeface="Hammersmith One"/>
              </a:rPr>
              <a:t>Three Phases</a:t>
            </a:r>
          </a:p>
        </p:txBody>
      </p:sp>
      <p:sp>
        <p:nvSpPr>
          <p:cNvPr id="15" name="TextBox 15"/>
          <p:cNvSpPr txBox="1"/>
          <p:nvPr/>
        </p:nvSpPr>
        <p:spPr>
          <a:xfrm>
            <a:off x="10393600" y="6447033"/>
            <a:ext cx="4708031" cy="1303655"/>
          </a:xfrm>
          <a:prstGeom prst="rect">
            <a:avLst/>
          </a:prstGeom>
        </p:spPr>
        <p:txBody>
          <a:bodyPr lIns="0" tIns="0" rIns="0" bIns="0" rtlCol="0" anchor="t">
            <a:spAutoFit/>
          </a:bodyPr>
          <a:lstStyle/>
          <a:p>
            <a:pPr>
              <a:lnSpc>
                <a:spcPts val="5319"/>
              </a:lnSpc>
            </a:pPr>
            <a:r>
              <a:rPr lang="en-US" sz="2799">
                <a:solidFill>
                  <a:srgbClr val="737373"/>
                </a:solidFill>
                <a:latin typeface="Poppins Bold"/>
              </a:rPr>
              <a:t>Commercial sales or federal procurement</a:t>
            </a:r>
          </a:p>
        </p:txBody>
      </p:sp>
      <p:sp>
        <p:nvSpPr>
          <p:cNvPr id="16" name="TextBox 16"/>
          <p:cNvSpPr txBox="1"/>
          <p:nvPr/>
        </p:nvSpPr>
        <p:spPr>
          <a:xfrm>
            <a:off x="1057275" y="3836953"/>
            <a:ext cx="3086100" cy="1819910"/>
          </a:xfrm>
          <a:prstGeom prst="rect">
            <a:avLst/>
          </a:prstGeom>
        </p:spPr>
        <p:txBody>
          <a:bodyPr lIns="0" tIns="0" rIns="0" bIns="0" rtlCol="0" anchor="t">
            <a:spAutoFit/>
          </a:bodyPr>
          <a:lstStyle/>
          <a:p>
            <a:pPr algn="ctr">
              <a:lnSpc>
                <a:spcPts val="3640"/>
              </a:lnSpc>
            </a:pPr>
            <a:r>
              <a:rPr lang="en-US" sz="2600">
                <a:solidFill>
                  <a:srgbClr val="000000"/>
                </a:solidFill>
                <a:latin typeface="Canva Sans"/>
              </a:rPr>
              <a:t>Phase 1</a:t>
            </a:r>
          </a:p>
          <a:p>
            <a:pPr algn="ctr">
              <a:lnSpc>
                <a:spcPts val="3640"/>
              </a:lnSpc>
            </a:pPr>
            <a:r>
              <a:rPr lang="en-US" sz="2600">
                <a:solidFill>
                  <a:srgbClr val="000000"/>
                </a:solidFill>
                <a:latin typeface="Canva Sans"/>
              </a:rPr>
              <a:t>Technical Merit/Feasibility</a:t>
            </a:r>
          </a:p>
          <a:p>
            <a:pPr algn="ctr">
              <a:lnSpc>
                <a:spcPts val="3640"/>
              </a:lnSpc>
            </a:pPr>
            <a:r>
              <a:rPr lang="en-US" sz="2600">
                <a:solidFill>
                  <a:srgbClr val="000000"/>
                </a:solidFill>
                <a:latin typeface="Canva Sans"/>
              </a:rPr>
              <a:t>$50K-$250K</a:t>
            </a:r>
          </a:p>
        </p:txBody>
      </p:sp>
      <p:sp>
        <p:nvSpPr>
          <p:cNvPr id="17" name="TextBox 17"/>
          <p:cNvSpPr txBox="1"/>
          <p:nvPr/>
        </p:nvSpPr>
        <p:spPr>
          <a:xfrm>
            <a:off x="6534178" y="3787942"/>
            <a:ext cx="3086100" cy="1819910"/>
          </a:xfrm>
          <a:prstGeom prst="rect">
            <a:avLst/>
          </a:prstGeom>
        </p:spPr>
        <p:txBody>
          <a:bodyPr lIns="0" tIns="0" rIns="0" bIns="0" rtlCol="0" anchor="t">
            <a:spAutoFit/>
          </a:bodyPr>
          <a:lstStyle/>
          <a:p>
            <a:pPr algn="ctr">
              <a:lnSpc>
                <a:spcPts val="3640"/>
              </a:lnSpc>
            </a:pPr>
            <a:r>
              <a:rPr lang="en-US" sz="2600">
                <a:solidFill>
                  <a:srgbClr val="000000"/>
                </a:solidFill>
                <a:latin typeface="Canva Sans"/>
              </a:rPr>
              <a:t>Phase 2</a:t>
            </a:r>
          </a:p>
          <a:p>
            <a:pPr algn="ctr">
              <a:lnSpc>
                <a:spcPts val="3640"/>
              </a:lnSpc>
            </a:pPr>
            <a:r>
              <a:rPr lang="en-US" sz="2600">
                <a:solidFill>
                  <a:srgbClr val="000000"/>
                </a:solidFill>
                <a:latin typeface="Canva Sans"/>
              </a:rPr>
              <a:t>Prototype Development</a:t>
            </a:r>
          </a:p>
          <a:p>
            <a:pPr algn="ctr">
              <a:lnSpc>
                <a:spcPts val="3640"/>
              </a:lnSpc>
            </a:pPr>
            <a:r>
              <a:rPr lang="en-US" sz="2600">
                <a:solidFill>
                  <a:srgbClr val="000000"/>
                </a:solidFill>
                <a:latin typeface="Canva Sans"/>
              </a:rPr>
              <a:t>$750K- $1M</a:t>
            </a:r>
          </a:p>
        </p:txBody>
      </p:sp>
      <p:sp>
        <p:nvSpPr>
          <p:cNvPr id="18" name="TextBox 18"/>
          <p:cNvSpPr txBox="1"/>
          <p:nvPr/>
        </p:nvSpPr>
        <p:spPr>
          <a:xfrm>
            <a:off x="12220994" y="4111359"/>
            <a:ext cx="3086100" cy="1362710"/>
          </a:xfrm>
          <a:prstGeom prst="rect">
            <a:avLst/>
          </a:prstGeom>
        </p:spPr>
        <p:txBody>
          <a:bodyPr lIns="0" tIns="0" rIns="0" bIns="0" rtlCol="0" anchor="t">
            <a:spAutoFit/>
          </a:bodyPr>
          <a:lstStyle/>
          <a:p>
            <a:pPr algn="ctr">
              <a:lnSpc>
                <a:spcPts val="3640"/>
              </a:lnSpc>
            </a:pPr>
            <a:r>
              <a:rPr lang="en-US" sz="2600">
                <a:solidFill>
                  <a:srgbClr val="000000"/>
                </a:solidFill>
                <a:latin typeface="Canva Sans"/>
              </a:rPr>
              <a:t>Phase 3</a:t>
            </a:r>
          </a:p>
          <a:p>
            <a:pPr algn="ctr">
              <a:lnSpc>
                <a:spcPts val="3640"/>
              </a:lnSpc>
            </a:pPr>
            <a:r>
              <a:rPr lang="en-US" sz="2600">
                <a:solidFill>
                  <a:srgbClr val="000000"/>
                </a:solidFill>
                <a:latin typeface="Canva Sans"/>
              </a:rPr>
              <a:t>Commercialization</a:t>
            </a:r>
          </a:p>
          <a:p>
            <a:pPr algn="ctr">
              <a:lnSpc>
                <a:spcPts val="3640"/>
              </a:lnSpc>
            </a:pPr>
            <a:r>
              <a:rPr lang="en-US" sz="2600">
                <a:solidFill>
                  <a:srgbClr val="000000"/>
                </a:solidFill>
                <a:latin typeface="Canva Sans"/>
              </a:rPr>
              <a:t>No Federal funding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16213998" y="87397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51051" y="3512626"/>
            <a:ext cx="3128037" cy="4807057"/>
          </a:xfrm>
          <a:custGeom>
            <a:avLst/>
            <a:gdLst/>
            <a:ahLst/>
            <a:cxnLst/>
            <a:rect l="l" t="t" r="r" b="b"/>
            <a:pathLst>
              <a:path w="3128037" h="4807057">
                <a:moveTo>
                  <a:pt x="0" y="0"/>
                </a:moveTo>
                <a:lnTo>
                  <a:pt x="3128037" y="0"/>
                </a:lnTo>
                <a:lnTo>
                  <a:pt x="3128037" y="4807057"/>
                </a:lnTo>
                <a:lnTo>
                  <a:pt x="0" y="4807057"/>
                </a:lnTo>
                <a:lnTo>
                  <a:pt x="0" y="0"/>
                </a:lnTo>
                <a:close/>
              </a:path>
            </a:pathLst>
          </a:custGeom>
          <a:blipFill>
            <a:blip r:embed="rId4"/>
            <a:stretch>
              <a:fillRect l="-296653" t="-28745" r="-94585" b="-71040"/>
            </a:stretch>
          </a:blipFill>
        </p:spPr>
      </p:sp>
      <p:sp>
        <p:nvSpPr>
          <p:cNvPr id="4" name="Freeform 4"/>
          <p:cNvSpPr/>
          <p:nvPr/>
        </p:nvSpPr>
        <p:spPr>
          <a:xfrm>
            <a:off x="3795344" y="3512626"/>
            <a:ext cx="3396821" cy="4807057"/>
          </a:xfrm>
          <a:custGeom>
            <a:avLst/>
            <a:gdLst/>
            <a:ahLst/>
            <a:cxnLst/>
            <a:rect l="l" t="t" r="r" b="b"/>
            <a:pathLst>
              <a:path w="3396821" h="4807057">
                <a:moveTo>
                  <a:pt x="0" y="0"/>
                </a:moveTo>
                <a:lnTo>
                  <a:pt x="3396822" y="0"/>
                </a:lnTo>
                <a:lnTo>
                  <a:pt x="3396822" y="4807057"/>
                </a:lnTo>
                <a:lnTo>
                  <a:pt x="0" y="4807057"/>
                </a:lnTo>
                <a:lnTo>
                  <a:pt x="0" y="0"/>
                </a:lnTo>
                <a:close/>
              </a:path>
            </a:pathLst>
          </a:custGeom>
          <a:blipFill>
            <a:blip r:embed="rId5"/>
            <a:stretch>
              <a:fillRect l="-308895" t="-45965" r="-100096" b="-78828"/>
            </a:stretch>
          </a:blipFill>
        </p:spPr>
      </p:sp>
      <p:sp>
        <p:nvSpPr>
          <p:cNvPr id="5" name="Freeform 5"/>
          <p:cNvSpPr/>
          <p:nvPr/>
        </p:nvSpPr>
        <p:spPr>
          <a:xfrm>
            <a:off x="7460196" y="3491155"/>
            <a:ext cx="3246742" cy="4828528"/>
          </a:xfrm>
          <a:custGeom>
            <a:avLst/>
            <a:gdLst/>
            <a:ahLst/>
            <a:cxnLst/>
            <a:rect l="l" t="t" r="r" b="b"/>
            <a:pathLst>
              <a:path w="3246742" h="4828528">
                <a:moveTo>
                  <a:pt x="0" y="0"/>
                </a:moveTo>
                <a:lnTo>
                  <a:pt x="3246742" y="0"/>
                </a:lnTo>
                <a:lnTo>
                  <a:pt x="3246742" y="4828528"/>
                </a:lnTo>
                <a:lnTo>
                  <a:pt x="0" y="4828528"/>
                </a:lnTo>
                <a:lnTo>
                  <a:pt x="0" y="0"/>
                </a:lnTo>
                <a:close/>
              </a:path>
            </a:pathLst>
          </a:custGeom>
          <a:blipFill>
            <a:blip r:embed="rId5"/>
            <a:stretch>
              <a:fillRect l="-95499" t="-47144" r="-319709" b="-69374"/>
            </a:stretch>
          </a:blipFill>
        </p:spPr>
      </p:sp>
      <p:sp>
        <p:nvSpPr>
          <p:cNvPr id="6" name="Freeform 6"/>
          <p:cNvSpPr/>
          <p:nvPr/>
        </p:nvSpPr>
        <p:spPr>
          <a:xfrm>
            <a:off x="14780800" y="3382128"/>
            <a:ext cx="3452016" cy="5018638"/>
          </a:xfrm>
          <a:custGeom>
            <a:avLst/>
            <a:gdLst/>
            <a:ahLst/>
            <a:cxnLst/>
            <a:rect l="l" t="t" r="r" b="b"/>
            <a:pathLst>
              <a:path w="3452016" h="5018638">
                <a:moveTo>
                  <a:pt x="0" y="0"/>
                </a:moveTo>
                <a:lnTo>
                  <a:pt x="3452016" y="0"/>
                </a:lnTo>
                <a:lnTo>
                  <a:pt x="3452016" y="5018638"/>
                </a:lnTo>
                <a:lnTo>
                  <a:pt x="0" y="5018638"/>
                </a:lnTo>
                <a:lnTo>
                  <a:pt x="0" y="0"/>
                </a:lnTo>
                <a:close/>
              </a:path>
            </a:pathLst>
          </a:custGeom>
          <a:blipFill>
            <a:blip r:embed="rId6"/>
            <a:stretch>
              <a:fillRect l="-94208" t="-40435" r="-312125" b="-77236"/>
            </a:stretch>
          </a:blipFill>
        </p:spPr>
      </p:sp>
      <p:sp>
        <p:nvSpPr>
          <p:cNvPr id="7" name="Freeform 7"/>
          <p:cNvSpPr/>
          <p:nvPr/>
        </p:nvSpPr>
        <p:spPr>
          <a:xfrm>
            <a:off x="11055466" y="3512626"/>
            <a:ext cx="3372910" cy="4807057"/>
          </a:xfrm>
          <a:custGeom>
            <a:avLst/>
            <a:gdLst/>
            <a:ahLst/>
            <a:cxnLst/>
            <a:rect l="l" t="t" r="r" b="b"/>
            <a:pathLst>
              <a:path w="3372910" h="4807057">
                <a:moveTo>
                  <a:pt x="0" y="0"/>
                </a:moveTo>
                <a:lnTo>
                  <a:pt x="3372909" y="0"/>
                </a:lnTo>
                <a:lnTo>
                  <a:pt x="3372909" y="4807057"/>
                </a:lnTo>
                <a:lnTo>
                  <a:pt x="0" y="4807057"/>
                </a:lnTo>
                <a:lnTo>
                  <a:pt x="0" y="0"/>
                </a:lnTo>
                <a:close/>
              </a:path>
            </a:pathLst>
          </a:custGeom>
          <a:blipFill>
            <a:blip r:embed="rId6"/>
            <a:stretch>
              <a:fillRect l="-187907" t="-36489" r="-195102" b="-75327"/>
            </a:stretch>
          </a:blipFill>
        </p:spPr>
      </p:sp>
      <p:sp>
        <p:nvSpPr>
          <p:cNvPr id="8" name="TextBox 8"/>
          <p:cNvSpPr txBox="1"/>
          <p:nvPr/>
        </p:nvSpPr>
        <p:spPr>
          <a:xfrm>
            <a:off x="495240" y="190500"/>
            <a:ext cx="17297520" cy="1566544"/>
          </a:xfrm>
          <a:prstGeom prst="rect">
            <a:avLst/>
          </a:prstGeom>
        </p:spPr>
        <p:txBody>
          <a:bodyPr lIns="0" tIns="0" rIns="0" bIns="0" rtlCol="0" anchor="t">
            <a:spAutoFit/>
          </a:bodyPr>
          <a:lstStyle/>
          <a:p>
            <a:pPr algn="ctr">
              <a:lnSpc>
                <a:spcPts val="12880"/>
              </a:lnSpc>
            </a:pPr>
            <a:r>
              <a:rPr lang="en-US" sz="9200" dirty="0">
                <a:solidFill>
                  <a:srgbClr val="000000"/>
                </a:solidFill>
                <a:latin typeface="Canva Sans Bold"/>
              </a:rPr>
              <a:t>Where are the opportunities??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rot="-1196872" flipH="1" flipV="1">
            <a:off x="-2537994" y="6859003"/>
            <a:ext cx="9881325" cy="8030822"/>
          </a:xfrm>
          <a:custGeom>
            <a:avLst/>
            <a:gdLst/>
            <a:ahLst/>
            <a:cxnLst/>
            <a:rect l="l" t="t" r="r" b="b"/>
            <a:pathLst>
              <a:path w="9881325" h="8030822">
                <a:moveTo>
                  <a:pt x="9881325" y="8030822"/>
                </a:moveTo>
                <a:lnTo>
                  <a:pt x="0" y="8030822"/>
                </a:lnTo>
                <a:lnTo>
                  <a:pt x="0" y="0"/>
                </a:lnTo>
                <a:lnTo>
                  <a:pt x="9881325" y="0"/>
                </a:lnTo>
                <a:lnTo>
                  <a:pt x="9881325" y="803082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28700" y="4096192"/>
            <a:ext cx="1856068" cy="399055"/>
          </a:xfrm>
          <a:custGeom>
            <a:avLst/>
            <a:gdLst/>
            <a:ahLst/>
            <a:cxnLst/>
            <a:rect l="l" t="t" r="r" b="b"/>
            <a:pathLst>
              <a:path w="1856068" h="399055">
                <a:moveTo>
                  <a:pt x="0" y="0"/>
                </a:moveTo>
                <a:lnTo>
                  <a:pt x="1856068" y="0"/>
                </a:lnTo>
                <a:lnTo>
                  <a:pt x="1856068" y="399054"/>
                </a:lnTo>
                <a:lnTo>
                  <a:pt x="0" y="399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5400000">
            <a:off x="-2071660" y="-1672434"/>
            <a:ext cx="4443665" cy="3344868"/>
          </a:xfrm>
          <a:custGeom>
            <a:avLst/>
            <a:gdLst/>
            <a:ahLst/>
            <a:cxnLst/>
            <a:rect l="l" t="t" r="r" b="b"/>
            <a:pathLst>
              <a:path w="4443665" h="3344868">
                <a:moveTo>
                  <a:pt x="0" y="0"/>
                </a:moveTo>
                <a:lnTo>
                  <a:pt x="4443665" y="0"/>
                </a:lnTo>
                <a:lnTo>
                  <a:pt x="4443665" y="3344868"/>
                </a:lnTo>
                <a:lnTo>
                  <a:pt x="0" y="33448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6637987" y="510186"/>
            <a:ext cx="1242625" cy="1037027"/>
          </a:xfrm>
          <a:custGeom>
            <a:avLst/>
            <a:gdLst/>
            <a:ahLst/>
            <a:cxnLst/>
            <a:rect l="l" t="t" r="r" b="b"/>
            <a:pathLst>
              <a:path w="1242625" h="1037027">
                <a:moveTo>
                  <a:pt x="0" y="0"/>
                </a:moveTo>
                <a:lnTo>
                  <a:pt x="1242626" y="0"/>
                </a:lnTo>
                <a:lnTo>
                  <a:pt x="1242626" y="1037028"/>
                </a:lnTo>
                <a:lnTo>
                  <a:pt x="0" y="10370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2335618" y="264009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TextBox 7"/>
          <p:cNvSpPr txBox="1"/>
          <p:nvPr/>
        </p:nvSpPr>
        <p:spPr>
          <a:xfrm>
            <a:off x="1028700" y="4993402"/>
            <a:ext cx="10813087" cy="2637155"/>
          </a:xfrm>
          <a:prstGeom prst="rect">
            <a:avLst/>
          </a:prstGeom>
        </p:spPr>
        <p:txBody>
          <a:bodyPr lIns="0" tIns="0" rIns="0" bIns="0" rtlCol="0" anchor="t">
            <a:spAutoFit/>
          </a:bodyPr>
          <a:lstStyle/>
          <a:p>
            <a:pPr marL="604519" lvl="1" indent="-302260">
              <a:lnSpc>
                <a:spcPts val="5319"/>
              </a:lnSpc>
              <a:buFont typeface="Arial"/>
              <a:buChar char="•"/>
            </a:pPr>
            <a:r>
              <a:rPr lang="en-US" sz="2799">
                <a:solidFill>
                  <a:srgbClr val="737373"/>
                </a:solidFill>
                <a:latin typeface="Poppins"/>
              </a:rPr>
              <a:t>SBIR companies and university IP</a:t>
            </a:r>
          </a:p>
          <a:p>
            <a:pPr marL="604519" lvl="1" indent="-302260">
              <a:lnSpc>
                <a:spcPts val="5319"/>
              </a:lnSpc>
              <a:buFont typeface="Arial"/>
              <a:buChar char="•"/>
            </a:pPr>
            <a:r>
              <a:rPr lang="en-US" sz="2799">
                <a:solidFill>
                  <a:srgbClr val="737373"/>
                </a:solidFill>
                <a:latin typeface="Poppins"/>
              </a:rPr>
              <a:t>SBIR Companies and university Talent</a:t>
            </a:r>
          </a:p>
          <a:p>
            <a:pPr marL="604519" lvl="1" indent="-302260">
              <a:lnSpc>
                <a:spcPts val="5319"/>
              </a:lnSpc>
              <a:buFont typeface="Arial"/>
              <a:buChar char="•"/>
            </a:pPr>
            <a:r>
              <a:rPr lang="en-US" sz="2799">
                <a:solidFill>
                  <a:srgbClr val="737373"/>
                </a:solidFill>
                <a:latin typeface="Poppins"/>
              </a:rPr>
              <a:t>SBIR companies contracting research services</a:t>
            </a:r>
          </a:p>
          <a:p>
            <a:pPr>
              <a:lnSpc>
                <a:spcPts val="5319"/>
              </a:lnSpc>
            </a:pPr>
            <a:endParaRPr lang="en-US" sz="2799">
              <a:solidFill>
                <a:srgbClr val="737373"/>
              </a:solidFill>
              <a:latin typeface="Poppins"/>
            </a:endParaRPr>
          </a:p>
        </p:txBody>
      </p:sp>
      <p:sp>
        <p:nvSpPr>
          <p:cNvPr id="8" name="TextBox 8"/>
          <p:cNvSpPr txBox="1"/>
          <p:nvPr/>
        </p:nvSpPr>
        <p:spPr>
          <a:xfrm>
            <a:off x="889196" y="430822"/>
            <a:ext cx="9061725" cy="4122225"/>
          </a:xfrm>
          <a:prstGeom prst="rect">
            <a:avLst/>
          </a:prstGeom>
        </p:spPr>
        <p:txBody>
          <a:bodyPr lIns="0" tIns="0" rIns="0" bIns="0" rtlCol="0" anchor="t">
            <a:spAutoFit/>
          </a:bodyPr>
          <a:lstStyle/>
          <a:p>
            <a:pPr>
              <a:lnSpc>
                <a:spcPts val="10669"/>
              </a:lnSpc>
            </a:pPr>
            <a:r>
              <a:rPr lang="en-US" sz="10777">
                <a:solidFill>
                  <a:srgbClr val="000000"/>
                </a:solidFill>
                <a:latin typeface="Hammersmith One"/>
              </a:rPr>
              <a:t>SBIR- University Partnerships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16213998" y="87397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79224" y="545160"/>
            <a:ext cx="11295178" cy="9231654"/>
          </a:xfrm>
          <a:custGeom>
            <a:avLst/>
            <a:gdLst/>
            <a:ahLst/>
            <a:cxnLst/>
            <a:rect l="l" t="t" r="r" b="b"/>
            <a:pathLst>
              <a:path w="11295178" h="9231654">
                <a:moveTo>
                  <a:pt x="0" y="0"/>
                </a:moveTo>
                <a:lnTo>
                  <a:pt x="11295178" y="0"/>
                </a:lnTo>
                <a:lnTo>
                  <a:pt x="11295178" y="9231654"/>
                </a:lnTo>
                <a:lnTo>
                  <a:pt x="0" y="9231654"/>
                </a:lnTo>
                <a:lnTo>
                  <a:pt x="0" y="0"/>
                </a:lnTo>
                <a:close/>
              </a:path>
            </a:pathLst>
          </a:custGeom>
          <a:blipFill>
            <a:blip r:embed="rId4"/>
            <a:stretch>
              <a:fillRect t="-8529" b="-8529"/>
            </a:stretch>
          </a:blipFill>
        </p:spPr>
      </p:sp>
      <p:sp>
        <p:nvSpPr>
          <p:cNvPr id="4" name="TextBox 4"/>
          <p:cNvSpPr txBox="1"/>
          <p:nvPr/>
        </p:nvSpPr>
        <p:spPr>
          <a:xfrm>
            <a:off x="12181404" y="383235"/>
            <a:ext cx="6106596" cy="2867166"/>
          </a:xfrm>
          <a:prstGeom prst="rect">
            <a:avLst/>
          </a:prstGeom>
        </p:spPr>
        <p:txBody>
          <a:bodyPr lIns="0" tIns="0" rIns="0" bIns="0" rtlCol="0" anchor="t">
            <a:spAutoFit/>
          </a:bodyPr>
          <a:lstStyle/>
          <a:p>
            <a:pPr algn="ctr">
              <a:lnSpc>
                <a:spcPts val="11542"/>
              </a:lnSpc>
            </a:pPr>
            <a:r>
              <a:rPr lang="en-US" sz="8244">
                <a:solidFill>
                  <a:srgbClr val="000000"/>
                </a:solidFill>
                <a:latin typeface="Hammersmith One"/>
              </a:rPr>
              <a:t>SBIR/STTR</a:t>
            </a:r>
          </a:p>
          <a:p>
            <a:pPr algn="ctr">
              <a:lnSpc>
                <a:spcPts val="11542"/>
              </a:lnSpc>
              <a:spcBef>
                <a:spcPct val="0"/>
              </a:spcBef>
            </a:pPr>
            <a:r>
              <a:rPr lang="en-US" sz="8244">
                <a:solidFill>
                  <a:srgbClr val="000000"/>
                </a:solidFill>
                <a:latin typeface="Hammersmith One"/>
              </a:rPr>
              <a:t>Since 2018...</a:t>
            </a:r>
          </a:p>
        </p:txBody>
      </p:sp>
      <p:sp>
        <p:nvSpPr>
          <p:cNvPr id="5" name="TextBox 5"/>
          <p:cNvSpPr txBox="1"/>
          <p:nvPr/>
        </p:nvSpPr>
        <p:spPr>
          <a:xfrm>
            <a:off x="11874402" y="3145626"/>
            <a:ext cx="6413598" cy="3618865"/>
          </a:xfrm>
          <a:prstGeom prst="rect">
            <a:avLst/>
          </a:prstGeom>
        </p:spPr>
        <p:txBody>
          <a:bodyPr lIns="0" tIns="0" rIns="0" bIns="0" rtlCol="0" anchor="t">
            <a:spAutoFit/>
          </a:bodyPr>
          <a:lstStyle/>
          <a:p>
            <a:pPr algn="ctr">
              <a:lnSpc>
                <a:spcPts val="4759"/>
              </a:lnSpc>
            </a:pPr>
            <a:r>
              <a:rPr lang="en-US" sz="3399">
                <a:solidFill>
                  <a:srgbClr val="000000"/>
                </a:solidFill>
                <a:latin typeface="Poppins Italics"/>
              </a:rPr>
              <a:t>Nationwide:  Nearly 27,000</a:t>
            </a:r>
          </a:p>
          <a:p>
            <a:pPr algn="ctr">
              <a:lnSpc>
                <a:spcPts val="4759"/>
              </a:lnSpc>
            </a:pPr>
            <a:r>
              <a:rPr lang="en-US" sz="3399">
                <a:solidFill>
                  <a:srgbClr val="000000"/>
                </a:solidFill>
                <a:latin typeface="Poppins Italics"/>
              </a:rPr>
              <a:t>Alabama:  643</a:t>
            </a:r>
          </a:p>
          <a:p>
            <a:pPr algn="ctr">
              <a:lnSpc>
                <a:spcPts val="4759"/>
              </a:lnSpc>
            </a:pPr>
            <a:r>
              <a:rPr lang="en-US" sz="3399">
                <a:solidFill>
                  <a:srgbClr val="000000"/>
                </a:solidFill>
                <a:latin typeface="Poppins Italics"/>
              </a:rPr>
              <a:t>Louisiana:  145</a:t>
            </a:r>
          </a:p>
          <a:p>
            <a:pPr algn="ctr">
              <a:lnSpc>
                <a:spcPts val="4759"/>
              </a:lnSpc>
            </a:pPr>
            <a:r>
              <a:rPr lang="en-US" sz="3399">
                <a:solidFill>
                  <a:srgbClr val="000000"/>
                </a:solidFill>
                <a:latin typeface="Poppins Italics"/>
              </a:rPr>
              <a:t>Arkansas: 91</a:t>
            </a:r>
          </a:p>
          <a:p>
            <a:pPr algn="ctr">
              <a:lnSpc>
                <a:spcPts val="4759"/>
              </a:lnSpc>
            </a:pPr>
            <a:r>
              <a:rPr lang="en-US" sz="3399">
                <a:solidFill>
                  <a:srgbClr val="000000"/>
                </a:solidFill>
                <a:latin typeface="Poppins Bold Italics"/>
              </a:rPr>
              <a:t>Mississippi: 20</a:t>
            </a:r>
          </a:p>
          <a:p>
            <a:pPr algn="ctr">
              <a:lnSpc>
                <a:spcPts val="4759"/>
              </a:lnSpc>
            </a:pPr>
            <a:endParaRPr lang="en-US" sz="3399">
              <a:solidFill>
                <a:srgbClr val="000000"/>
              </a:solidFill>
              <a:latin typeface="Poppins Bold Itali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16615566" y="5101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9022" y="9412381"/>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887343" y="7413486"/>
            <a:ext cx="13368801" cy="10865189"/>
          </a:xfrm>
          <a:custGeom>
            <a:avLst/>
            <a:gdLst/>
            <a:ahLst/>
            <a:cxnLst/>
            <a:rect l="l" t="t" r="r" b="b"/>
            <a:pathLst>
              <a:path w="13368801" h="10865189">
                <a:moveTo>
                  <a:pt x="0" y="0"/>
                </a:moveTo>
                <a:lnTo>
                  <a:pt x="13368801" y="0"/>
                </a:lnTo>
                <a:lnTo>
                  <a:pt x="13368801" y="10865189"/>
                </a:lnTo>
                <a:lnTo>
                  <a:pt x="0" y="10865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a:grpSpLocks noChangeAspect="1"/>
          </p:cNvGrpSpPr>
          <p:nvPr/>
        </p:nvGrpSpPr>
        <p:grpSpPr>
          <a:xfrm>
            <a:off x="-652326" y="203157"/>
            <a:ext cx="13079338" cy="7357036"/>
            <a:chOff x="0" y="0"/>
            <a:chExt cx="11289030" cy="6350000"/>
          </a:xfrm>
        </p:grpSpPr>
        <p:sp>
          <p:nvSpPr>
            <p:cNvPr id="6" name="Freeform 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16673" b="-16673"/>
              </a:stretch>
            </a:blipFill>
          </p:spPr>
        </p:sp>
      </p:grpSp>
      <p:sp>
        <p:nvSpPr>
          <p:cNvPr id="7" name="Freeform 7"/>
          <p:cNvSpPr/>
          <p:nvPr/>
        </p:nvSpPr>
        <p:spPr>
          <a:xfrm rot="-5400000">
            <a:off x="-2865566" y="-1672434"/>
            <a:ext cx="4443665" cy="3344868"/>
          </a:xfrm>
          <a:custGeom>
            <a:avLst/>
            <a:gdLst/>
            <a:ahLst/>
            <a:cxnLst/>
            <a:rect l="l" t="t" r="r" b="b"/>
            <a:pathLst>
              <a:path w="4443665" h="3344868">
                <a:moveTo>
                  <a:pt x="0" y="0"/>
                </a:moveTo>
                <a:lnTo>
                  <a:pt x="4443665" y="0"/>
                </a:lnTo>
                <a:lnTo>
                  <a:pt x="4443665" y="3344868"/>
                </a:lnTo>
                <a:lnTo>
                  <a:pt x="0" y="33448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699022" y="7956183"/>
            <a:ext cx="9221455" cy="1427789"/>
          </a:xfrm>
          <a:prstGeom prst="rect">
            <a:avLst/>
          </a:prstGeom>
        </p:spPr>
        <p:txBody>
          <a:bodyPr lIns="0" tIns="0" rIns="0" bIns="0" rtlCol="0" anchor="t">
            <a:spAutoFit/>
          </a:bodyPr>
          <a:lstStyle/>
          <a:p>
            <a:pPr>
              <a:lnSpc>
                <a:spcPts val="10784"/>
              </a:lnSpc>
            </a:pPr>
            <a:r>
              <a:rPr lang="en-US" sz="10893">
                <a:solidFill>
                  <a:srgbClr val="000000"/>
                </a:solidFill>
                <a:latin typeface="Hammersmith One"/>
              </a:rPr>
              <a:t>Opportunities</a:t>
            </a:r>
          </a:p>
        </p:txBody>
      </p:sp>
      <p:sp>
        <p:nvSpPr>
          <p:cNvPr id="9" name="TextBox 9"/>
          <p:cNvSpPr txBox="1"/>
          <p:nvPr/>
        </p:nvSpPr>
        <p:spPr>
          <a:xfrm>
            <a:off x="13294903" y="1263460"/>
            <a:ext cx="4563289" cy="7994840"/>
          </a:xfrm>
          <a:prstGeom prst="rect">
            <a:avLst/>
          </a:prstGeom>
        </p:spPr>
        <p:txBody>
          <a:bodyPr lIns="0" tIns="0" rIns="0" bIns="0" rtlCol="0" anchor="t">
            <a:spAutoFit/>
          </a:bodyPr>
          <a:lstStyle/>
          <a:p>
            <a:pPr>
              <a:lnSpc>
                <a:spcPts val="5824"/>
              </a:lnSpc>
            </a:pPr>
            <a:r>
              <a:rPr lang="en-US" sz="3065">
                <a:solidFill>
                  <a:srgbClr val="737373"/>
                </a:solidFill>
                <a:latin typeface="Poppins Bold"/>
              </a:rPr>
              <a:t>SBIR Pitch Competitions</a:t>
            </a:r>
          </a:p>
          <a:p>
            <a:pPr marL="661802" lvl="1" indent="-330901">
              <a:lnSpc>
                <a:spcPts val="5824"/>
              </a:lnSpc>
              <a:buFont typeface="Arial"/>
              <a:buChar char="•"/>
            </a:pPr>
            <a:r>
              <a:rPr lang="en-US" sz="3065">
                <a:solidFill>
                  <a:srgbClr val="737373"/>
                </a:solidFill>
                <a:latin typeface="Poppins"/>
              </a:rPr>
              <a:t>Each quarter</a:t>
            </a:r>
          </a:p>
          <a:p>
            <a:pPr marL="661802" lvl="1" indent="-330901">
              <a:lnSpc>
                <a:spcPts val="5824"/>
              </a:lnSpc>
              <a:buFont typeface="Arial"/>
              <a:buChar char="•"/>
            </a:pPr>
            <a:r>
              <a:rPr lang="en-US" sz="3065">
                <a:solidFill>
                  <a:srgbClr val="737373"/>
                </a:solidFill>
                <a:latin typeface="Poppins"/>
              </a:rPr>
              <a:t>Pitch your SBIR project</a:t>
            </a:r>
          </a:p>
          <a:p>
            <a:pPr marL="661802" lvl="1" indent="-330901">
              <a:lnSpc>
                <a:spcPts val="5824"/>
              </a:lnSpc>
              <a:buFont typeface="Arial"/>
              <a:buChar char="•"/>
            </a:pPr>
            <a:r>
              <a:rPr lang="en-US" sz="3065">
                <a:solidFill>
                  <a:srgbClr val="737373"/>
                </a:solidFill>
                <a:latin typeface="Poppins"/>
              </a:rPr>
              <a:t>Win $2,000 </a:t>
            </a:r>
          </a:p>
          <a:p>
            <a:pPr>
              <a:lnSpc>
                <a:spcPts val="5824"/>
              </a:lnSpc>
            </a:pPr>
            <a:endParaRPr lang="en-US" sz="3065">
              <a:solidFill>
                <a:srgbClr val="737373"/>
              </a:solidFill>
              <a:latin typeface="Poppins"/>
            </a:endParaRPr>
          </a:p>
          <a:p>
            <a:pPr>
              <a:lnSpc>
                <a:spcPts val="5824"/>
              </a:lnSpc>
            </a:pPr>
            <a:endParaRPr lang="en-US" sz="3065">
              <a:solidFill>
                <a:srgbClr val="737373"/>
              </a:solidFill>
              <a:latin typeface="Poppins"/>
            </a:endParaRPr>
          </a:p>
          <a:p>
            <a:pPr>
              <a:lnSpc>
                <a:spcPts val="5824"/>
              </a:lnSpc>
            </a:pPr>
            <a:endParaRPr lang="en-US" sz="3065">
              <a:solidFill>
                <a:srgbClr val="737373"/>
              </a:solidFill>
              <a:latin typeface="Poppins"/>
            </a:endParaRPr>
          </a:p>
          <a:p>
            <a:pPr>
              <a:lnSpc>
                <a:spcPts val="5824"/>
              </a:lnSpc>
            </a:pPr>
            <a:endParaRPr lang="en-US" sz="3065">
              <a:solidFill>
                <a:srgbClr val="737373"/>
              </a:solidFill>
              <a:latin typeface="Poppins"/>
            </a:endParaRPr>
          </a:p>
          <a:p>
            <a:pPr>
              <a:lnSpc>
                <a:spcPts val="5824"/>
              </a:lnSpc>
            </a:pPr>
            <a:endParaRPr lang="en-US" sz="3065">
              <a:solidFill>
                <a:srgbClr val="737373"/>
              </a:solidFill>
              <a:latin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16615566" y="510186"/>
            <a:ext cx="1242625" cy="1037027"/>
          </a:xfrm>
          <a:custGeom>
            <a:avLst/>
            <a:gdLst/>
            <a:ahLst/>
            <a:cxnLst/>
            <a:rect l="l" t="t" r="r" b="b"/>
            <a:pathLst>
              <a:path w="1242625" h="1037027">
                <a:moveTo>
                  <a:pt x="0" y="0"/>
                </a:moveTo>
                <a:lnTo>
                  <a:pt x="1242625" y="0"/>
                </a:lnTo>
                <a:lnTo>
                  <a:pt x="1242625" y="1037028"/>
                </a:lnTo>
                <a:lnTo>
                  <a:pt x="0" y="10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99022" y="9412381"/>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887343" y="7413486"/>
            <a:ext cx="13368801" cy="10865189"/>
          </a:xfrm>
          <a:custGeom>
            <a:avLst/>
            <a:gdLst/>
            <a:ahLst/>
            <a:cxnLst/>
            <a:rect l="l" t="t" r="r" b="b"/>
            <a:pathLst>
              <a:path w="13368801" h="10865189">
                <a:moveTo>
                  <a:pt x="0" y="0"/>
                </a:moveTo>
                <a:lnTo>
                  <a:pt x="13368801" y="0"/>
                </a:lnTo>
                <a:lnTo>
                  <a:pt x="13368801" y="10865189"/>
                </a:lnTo>
                <a:lnTo>
                  <a:pt x="0" y="108651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2865566" y="-1672434"/>
            <a:ext cx="4443665" cy="3344868"/>
          </a:xfrm>
          <a:custGeom>
            <a:avLst/>
            <a:gdLst/>
            <a:ahLst/>
            <a:cxnLst/>
            <a:rect l="l" t="t" r="r" b="b"/>
            <a:pathLst>
              <a:path w="4443665" h="3344868">
                <a:moveTo>
                  <a:pt x="0" y="0"/>
                </a:moveTo>
                <a:lnTo>
                  <a:pt x="4443665" y="0"/>
                </a:lnTo>
                <a:lnTo>
                  <a:pt x="4443665" y="3344868"/>
                </a:lnTo>
                <a:lnTo>
                  <a:pt x="0" y="33448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2246371" y="5392712"/>
            <a:ext cx="3593755" cy="4669741"/>
          </a:xfrm>
          <a:custGeom>
            <a:avLst/>
            <a:gdLst/>
            <a:ahLst/>
            <a:cxnLst/>
            <a:rect l="l" t="t" r="r" b="b"/>
            <a:pathLst>
              <a:path w="3593755" h="4669741">
                <a:moveTo>
                  <a:pt x="0" y="0"/>
                </a:moveTo>
                <a:lnTo>
                  <a:pt x="3593755" y="0"/>
                </a:lnTo>
                <a:lnTo>
                  <a:pt x="3593755" y="4669741"/>
                </a:lnTo>
                <a:lnTo>
                  <a:pt x="0" y="4669741"/>
                </a:lnTo>
                <a:lnTo>
                  <a:pt x="0" y="0"/>
                </a:lnTo>
                <a:close/>
              </a:path>
            </a:pathLst>
          </a:custGeom>
          <a:blipFill>
            <a:blip r:embed="rId10"/>
            <a:stretch>
              <a:fillRect/>
            </a:stretch>
          </a:blipFill>
        </p:spPr>
      </p:sp>
      <p:sp>
        <p:nvSpPr>
          <p:cNvPr id="7" name="Freeform 7"/>
          <p:cNvSpPr/>
          <p:nvPr/>
        </p:nvSpPr>
        <p:spPr>
          <a:xfrm>
            <a:off x="1224800" y="1547214"/>
            <a:ext cx="9325087" cy="3325948"/>
          </a:xfrm>
          <a:custGeom>
            <a:avLst/>
            <a:gdLst/>
            <a:ahLst/>
            <a:cxnLst/>
            <a:rect l="l" t="t" r="r" b="b"/>
            <a:pathLst>
              <a:path w="9325087" h="3325948">
                <a:moveTo>
                  <a:pt x="0" y="0"/>
                </a:moveTo>
                <a:lnTo>
                  <a:pt x="9325087" y="0"/>
                </a:lnTo>
                <a:lnTo>
                  <a:pt x="9325087" y="3325947"/>
                </a:lnTo>
                <a:lnTo>
                  <a:pt x="0" y="3325947"/>
                </a:lnTo>
                <a:lnTo>
                  <a:pt x="0" y="0"/>
                </a:lnTo>
                <a:close/>
              </a:path>
            </a:pathLst>
          </a:custGeom>
          <a:blipFill>
            <a:blip r:embed="rId11"/>
            <a:stretch>
              <a:fillRect/>
            </a:stretch>
          </a:blipFill>
        </p:spPr>
      </p:sp>
      <p:sp>
        <p:nvSpPr>
          <p:cNvPr id="8" name="TextBox 8"/>
          <p:cNvSpPr txBox="1"/>
          <p:nvPr/>
        </p:nvSpPr>
        <p:spPr>
          <a:xfrm>
            <a:off x="699022" y="7956183"/>
            <a:ext cx="9221455" cy="1427789"/>
          </a:xfrm>
          <a:prstGeom prst="rect">
            <a:avLst/>
          </a:prstGeom>
        </p:spPr>
        <p:txBody>
          <a:bodyPr lIns="0" tIns="0" rIns="0" bIns="0" rtlCol="0" anchor="t">
            <a:spAutoFit/>
          </a:bodyPr>
          <a:lstStyle/>
          <a:p>
            <a:pPr>
              <a:lnSpc>
                <a:spcPts val="10784"/>
              </a:lnSpc>
            </a:pPr>
            <a:r>
              <a:rPr lang="en-US" sz="10893">
                <a:solidFill>
                  <a:srgbClr val="000000"/>
                </a:solidFill>
                <a:latin typeface="Hammersmith One"/>
              </a:rPr>
              <a:t>Opportunities</a:t>
            </a:r>
          </a:p>
        </p:txBody>
      </p:sp>
      <p:sp>
        <p:nvSpPr>
          <p:cNvPr id="9" name="TextBox 9"/>
          <p:cNvSpPr txBox="1"/>
          <p:nvPr/>
        </p:nvSpPr>
        <p:spPr>
          <a:xfrm>
            <a:off x="11988550" y="443088"/>
            <a:ext cx="4627016" cy="8112690"/>
          </a:xfrm>
          <a:prstGeom prst="rect">
            <a:avLst/>
          </a:prstGeom>
        </p:spPr>
        <p:txBody>
          <a:bodyPr lIns="0" tIns="0" rIns="0" bIns="0" rtlCol="0" anchor="t">
            <a:spAutoFit/>
          </a:bodyPr>
          <a:lstStyle/>
          <a:p>
            <a:pPr>
              <a:lnSpc>
                <a:spcPts val="5905"/>
              </a:lnSpc>
            </a:pPr>
            <a:r>
              <a:rPr lang="en-US" sz="3108">
                <a:solidFill>
                  <a:srgbClr val="737373"/>
                </a:solidFill>
                <a:latin typeface="Poppins Bold"/>
              </a:rPr>
              <a:t>SBIR/STTR Innovation Conference</a:t>
            </a:r>
          </a:p>
          <a:p>
            <a:pPr marL="671044" lvl="1" indent="-335522">
              <a:lnSpc>
                <a:spcPts val="5905"/>
              </a:lnSpc>
              <a:buFont typeface="Arial"/>
              <a:buChar char="•"/>
            </a:pPr>
            <a:r>
              <a:rPr lang="en-US" sz="3108">
                <a:solidFill>
                  <a:srgbClr val="737373"/>
                </a:solidFill>
                <a:latin typeface="Poppins"/>
              </a:rPr>
              <a:t>Spring/Fall</a:t>
            </a:r>
          </a:p>
          <a:p>
            <a:pPr marL="671044" lvl="1" indent="-335522">
              <a:lnSpc>
                <a:spcPts val="5905"/>
              </a:lnSpc>
              <a:buFont typeface="Arial"/>
              <a:buChar char="•"/>
            </a:pPr>
            <a:r>
              <a:rPr lang="en-US" sz="3108">
                <a:solidFill>
                  <a:srgbClr val="737373"/>
                </a:solidFill>
                <a:latin typeface="Poppins"/>
              </a:rPr>
              <a:t>November 27-29</a:t>
            </a:r>
          </a:p>
          <a:p>
            <a:pPr marL="671044" lvl="1" indent="-335522">
              <a:lnSpc>
                <a:spcPts val="5905"/>
              </a:lnSpc>
              <a:buFont typeface="Arial"/>
              <a:buChar char="•"/>
            </a:pPr>
            <a:r>
              <a:rPr lang="en-US" sz="3108">
                <a:solidFill>
                  <a:srgbClr val="737373"/>
                </a:solidFill>
                <a:latin typeface="Poppins"/>
              </a:rPr>
              <a:t>Speak one-on-one with agencies</a:t>
            </a: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a:p>
            <a:pPr>
              <a:lnSpc>
                <a:spcPts val="5905"/>
              </a:lnSpc>
            </a:pPr>
            <a:endParaRPr lang="en-US" sz="3108">
              <a:solidFill>
                <a:srgbClr val="737373"/>
              </a:solidFill>
              <a:latin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908</Words>
  <Application>Microsoft Office PowerPoint</Application>
  <PresentationFormat>Custom</PresentationFormat>
  <Paragraphs>133</Paragraphs>
  <Slides>13</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Poppins Bold Italics</vt:lpstr>
      <vt:lpstr>Hammersmith One</vt:lpstr>
      <vt:lpstr>Montserrat Medium</vt:lpstr>
      <vt:lpstr>Poppins Italics</vt:lpstr>
      <vt:lpstr>Arial</vt:lpstr>
      <vt:lpstr>Canva Sans</vt:lpstr>
      <vt:lpstr>Calibri</vt:lpstr>
      <vt:lpstr>Poppins</vt:lpstr>
      <vt:lpstr>Canva Sans Bold</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October 25 -MSU Vicksburg</dc:title>
  <dc:creator>Bibb, Tasha</dc:creator>
  <cp:lastModifiedBy>Kirkpatrick, LeLe</cp:lastModifiedBy>
  <cp:revision>3</cp:revision>
  <dcterms:created xsi:type="dcterms:W3CDTF">2006-08-16T00:00:00Z</dcterms:created>
  <dcterms:modified xsi:type="dcterms:W3CDTF">2023-10-25T13:01:45Z</dcterms:modified>
  <dc:identifier>DAFyIKngl1Y</dc:identifier>
</cp:coreProperties>
</file>