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0"/>
  </p:notesMasterIdLst>
  <p:sldIdLst>
    <p:sldId id="256" r:id="rId2"/>
    <p:sldId id="389" r:id="rId3"/>
    <p:sldId id="395" r:id="rId4"/>
    <p:sldId id="391" r:id="rId5"/>
    <p:sldId id="396" r:id="rId6"/>
    <p:sldId id="397" r:id="rId7"/>
    <p:sldId id="393" r:id="rId8"/>
    <p:sldId id="398" r:id="rId9"/>
  </p:sldIdLst>
  <p:sldSz cx="9144000" cy="6858000" type="screen4x3"/>
  <p:notesSz cx="6950075" cy="9236075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1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76D0AB0-CCCA-4776-A3F7-74951C8FE79C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5335E45-0B71-4B6B-BD97-B9542D8A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91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31782" y="569311"/>
            <a:ext cx="5655018" cy="2040759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1782" y="2890346"/>
            <a:ext cx="5655017" cy="27484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/>
          </p:nvPr>
        </p:nvSpPr>
        <p:spPr>
          <a:xfrm>
            <a:off x="0" y="0"/>
            <a:ext cx="2758966" cy="5940101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22242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.jpg"/>
          <p:cNvPicPr>
            <a:picLocks noChangeAspect="1"/>
          </p:cNvPicPr>
          <p:nvPr userDrawn="1"/>
        </p:nvPicPr>
        <p:blipFill>
          <a:blip r:embed="rId2" cstate="email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9144000" cy="6877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532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794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593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868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401086" y="430146"/>
            <a:ext cx="8397229" cy="5182226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38" y="274639"/>
            <a:ext cx="8123462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338" y="1600201"/>
            <a:ext cx="8123462" cy="39507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6234386" y="1600201"/>
            <a:ext cx="2452414" cy="2988015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31322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402" y="4501931"/>
            <a:ext cx="7675313" cy="12670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402" y="3011380"/>
            <a:ext cx="7675314" cy="13955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819401" y="378937"/>
            <a:ext cx="7675313" cy="2417007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1142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458" y="274639"/>
            <a:ext cx="8287342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9458" y="1600201"/>
            <a:ext cx="4097003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2039" y="1600201"/>
            <a:ext cx="3954763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5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8966" y="274637"/>
            <a:ext cx="5927834" cy="741363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8966" y="1215232"/>
            <a:ext cx="299544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58966" y="1854994"/>
            <a:ext cx="2995448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9586" y="1215232"/>
            <a:ext cx="275721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9586" y="1854994"/>
            <a:ext cx="2757214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55267" y="274637"/>
            <a:ext cx="2452414" cy="2623723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155267" y="3116479"/>
            <a:ext cx="2452414" cy="2598308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1364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11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216723" y="348214"/>
            <a:ext cx="3890524" cy="5233432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363309" y="348214"/>
            <a:ext cx="4435005" cy="53051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901" y="273049"/>
            <a:ext cx="5050305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4622" y="273052"/>
            <a:ext cx="2722179" cy="53802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901" y="1435102"/>
            <a:ext cx="5050305" cy="42182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85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03" y="4800601"/>
            <a:ext cx="793909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7703" y="402898"/>
            <a:ext cx="7939097" cy="43246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703" y="5367338"/>
            <a:ext cx="7939097" cy="439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34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g.jpg"/>
          <p:cNvPicPr>
            <a:picLocks noChangeAspect="1"/>
          </p:cNvPicPr>
          <p:nvPr/>
        </p:nvPicPr>
        <p:blipFill>
          <a:blip r:embed="rId17" cstate="email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9144000" cy="68777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248" y="274639"/>
            <a:ext cx="80005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48" y="1600201"/>
            <a:ext cx="8000552" cy="395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2" y="5940101"/>
            <a:ext cx="9143998" cy="917899"/>
          </a:xfrm>
          <a:prstGeom prst="rect">
            <a:avLst/>
          </a:prstGeom>
          <a:solidFill>
            <a:srgbClr val="5D17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64" y="6126164"/>
            <a:ext cx="3309760" cy="56785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735238" y="6216620"/>
            <a:ext cx="513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+mj-lt"/>
              </a:rPr>
              <a:t>Office of Research Compliance &amp; Security</a:t>
            </a:r>
          </a:p>
        </p:txBody>
      </p:sp>
    </p:spTree>
    <p:custDataLst>
      <p:tags r:id="rId16"/>
    </p:custDataLst>
    <p:extLst>
      <p:ext uri="{BB962C8B-B14F-4D97-AF65-F5344CB8AC3E}">
        <p14:creationId xmlns:p14="http://schemas.microsoft.com/office/powerpoint/2010/main" val="307175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73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2D2E2B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4565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4565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4565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jenkins@ors.msstate.edu" TargetMode="Externa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jenkins@ors.msstate.edu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-82296" y="1189134"/>
            <a:ext cx="9464040" cy="1470025"/>
          </a:xfrm>
        </p:spPr>
        <p:txBody>
          <a:bodyPr>
            <a:noAutofit/>
          </a:bodyPr>
          <a:lstStyle/>
          <a:p>
            <a:pPr fontAlgn="base"/>
            <a:r>
              <a:rPr lang="en-US" b="0" i="0" cap="all" dirty="0">
                <a:solidFill>
                  <a:srgbClr val="5D1725"/>
                </a:solidFill>
                <a:effectLst/>
                <a:latin typeface="+mn-lt"/>
              </a:rPr>
              <a:t>Department of defense </a:t>
            </a:r>
            <a:br>
              <a:rPr lang="en-US" b="0" i="0" cap="all" dirty="0">
                <a:solidFill>
                  <a:srgbClr val="5D1725"/>
                </a:solidFill>
                <a:effectLst/>
                <a:latin typeface="+mn-lt"/>
              </a:rPr>
            </a:br>
            <a:r>
              <a:rPr lang="en-US" b="0" i="0" cap="all" dirty="0">
                <a:solidFill>
                  <a:srgbClr val="5D1725"/>
                </a:solidFill>
                <a:effectLst/>
                <a:latin typeface="+mn-lt"/>
              </a:rPr>
              <a:t>risk matrix</a:t>
            </a:r>
            <a:endParaRPr lang="en-US" b="1" i="0" cap="all" dirty="0">
              <a:solidFill>
                <a:srgbClr val="5D1725"/>
              </a:solidFill>
              <a:effectLst/>
              <a:latin typeface="+mn-lt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91440" y="3970582"/>
            <a:ext cx="8979408" cy="1771849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5D1725"/>
                </a:solidFill>
              </a:rPr>
              <a:t>Chris Jenkins</a:t>
            </a:r>
          </a:p>
          <a:p>
            <a:r>
              <a:rPr lang="en-US" sz="1800" dirty="0">
                <a:solidFill>
                  <a:srgbClr val="5D1725"/>
                </a:solidFill>
              </a:rPr>
              <a:t>Research Security Officer, Assistant Director</a:t>
            </a:r>
          </a:p>
          <a:p>
            <a:r>
              <a:rPr lang="en-US" sz="1800" dirty="0">
                <a:solidFill>
                  <a:srgbClr val="5D1725"/>
                </a:solidFill>
                <a:hlinkClick r:id="rId3"/>
              </a:rPr>
              <a:t>cjenkins@ors.msstate.edu</a:t>
            </a:r>
            <a:endParaRPr lang="en-US" sz="1800" dirty="0">
              <a:solidFill>
                <a:srgbClr val="5D1725"/>
              </a:solidFill>
            </a:endParaRPr>
          </a:p>
          <a:p>
            <a:r>
              <a:rPr lang="en-US" sz="1800" dirty="0">
                <a:solidFill>
                  <a:srgbClr val="5D1725"/>
                </a:solidFill>
              </a:rPr>
              <a:t>662-325-0400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69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16C72-547E-0E13-12FC-765F56A4A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45593"/>
            <a:ext cx="7772400" cy="1470025"/>
          </a:xfrm>
        </p:spPr>
        <p:txBody>
          <a:bodyPr/>
          <a:lstStyle/>
          <a:p>
            <a:r>
              <a:rPr lang="en-US" dirty="0"/>
              <a:t>Bottom Line Up Front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F45447-B23E-955B-4268-F2A0B66EA6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" y="1607870"/>
            <a:ext cx="9052560" cy="4372305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DoD is acting to counter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 </a:t>
            </a:r>
            <a:r>
              <a:rPr lang="en-US" sz="1600" b="0" i="0" u="sng" strike="noStrike" baseline="0" dirty="0">
                <a:solidFill>
                  <a:srgbClr val="5D1725"/>
                </a:solidFill>
                <a:highlight>
                  <a:srgbClr val="FFFF00"/>
                </a:highlight>
              </a:rPr>
              <a:t>unwanted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 foreign influence in </a:t>
            </a:r>
            <a:r>
              <a:rPr lang="en-US" sz="1600" b="1" u="none" strike="noStrike" baseline="0" dirty="0">
                <a:solidFill>
                  <a:srgbClr val="5D1725"/>
                </a:solidFill>
              </a:rPr>
              <a:t>fundamental</a:t>
            </a:r>
            <a:r>
              <a:rPr lang="en-US" sz="1600" b="0" i="1" u="none" strike="noStrike" baseline="0" dirty="0">
                <a:solidFill>
                  <a:srgbClr val="5D1725"/>
                </a:solidFill>
              </a:rPr>
              <a:t> 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research through their June 2023 memo: “</a:t>
            </a:r>
            <a:r>
              <a:rPr lang="en-US" sz="1600" b="0" i="1" u="none" strike="noStrike" baseline="0" dirty="0">
                <a:solidFill>
                  <a:srgbClr val="5D1725"/>
                </a:solidFill>
              </a:rPr>
              <a:t>Countering Unwanted Foreign Influence in Department-Funded Research at Institutions of Higher Education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.”</a:t>
            </a:r>
          </a:p>
          <a:p>
            <a:pPr algn="l"/>
            <a:endParaRPr lang="en-US" sz="1600" dirty="0">
              <a:solidFill>
                <a:srgbClr val="5D1725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DoD will analyze risk of each proposal through four key factors: </a:t>
            </a:r>
          </a:p>
          <a:p>
            <a:pPr marL="742950" lvl="1" indent="-28575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Participation in Malign Foreign Government Talent Recruitment Programs (MFGTRPs), </a:t>
            </a:r>
          </a:p>
          <a:p>
            <a:pPr marL="742950" lvl="1" indent="-28575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funding sources, </a:t>
            </a:r>
          </a:p>
          <a:p>
            <a:pPr marL="742950" lvl="1" indent="-28575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patents, and </a:t>
            </a:r>
          </a:p>
          <a:p>
            <a:pPr marL="742950" lvl="1" indent="-28575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entity lists.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5D1725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After </a:t>
            </a:r>
            <a:r>
              <a:rPr lang="en-US" sz="1600" b="0" i="0" u="sng" strike="noStrike" baseline="0" dirty="0">
                <a:solidFill>
                  <a:srgbClr val="5D1725"/>
                </a:solidFill>
              </a:rPr>
              <a:t>August 9, 2024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, researcher associations with malign </a:t>
            </a:r>
            <a:r>
              <a:rPr lang="en-US" sz="1600" dirty="0">
                <a:solidFill>
                  <a:srgbClr val="5D1725"/>
                </a:solidFill>
              </a:rPr>
              <a:t>f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oreign </a:t>
            </a:r>
            <a:r>
              <a:rPr lang="en-US" sz="1600" dirty="0">
                <a:solidFill>
                  <a:srgbClr val="5D1725"/>
                </a:solidFill>
              </a:rPr>
              <a:t>t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alent </a:t>
            </a:r>
            <a:r>
              <a:rPr lang="en-US" sz="1600" dirty="0">
                <a:solidFill>
                  <a:srgbClr val="5D1725"/>
                </a:solidFill>
              </a:rPr>
              <a:t>r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ecruitment programs and institutional failure to have a </a:t>
            </a:r>
            <a:r>
              <a:rPr lang="en-US" sz="1600" b="0" i="0" u="sng" strike="noStrike" baseline="0" dirty="0">
                <a:solidFill>
                  <a:srgbClr val="5D1725"/>
                </a:solidFill>
              </a:rPr>
              <a:t>policy prohibiting 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these associations will be considered a prohibited factor and the project will not be funded.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4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3E6BF-2379-409B-9EAD-420AD6AD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4A158-AC73-C176-6918-16CCB393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7639"/>
            <a:ext cx="9144000" cy="46908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Malign Foreign Government Talent Recruitment Programs (MFGTRPs)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u="sng" dirty="0">
                <a:solidFill>
                  <a:srgbClr val="5D1725"/>
                </a:solidFill>
                <a:highlight>
                  <a:srgbClr val="FFFF00"/>
                </a:highlight>
              </a:rPr>
              <a:t>Indicators</a:t>
            </a:r>
            <a:r>
              <a:rPr lang="en-US" sz="1400" dirty="0">
                <a:solidFill>
                  <a:srgbClr val="5D1725"/>
                </a:solidFill>
              </a:rPr>
              <a:t> the covered individual is participating in a MFGTRP as defined in the Chips and Science Act.</a:t>
            </a:r>
          </a:p>
          <a:p>
            <a:pPr marL="457200" lvl="1" indent="0">
              <a:buNone/>
            </a:pPr>
            <a:endParaRPr lang="en-US" sz="1400" dirty="0">
              <a:solidFill>
                <a:srgbClr val="5D1725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Funding Sources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u="sng" dirty="0">
                <a:solidFill>
                  <a:srgbClr val="5D1725"/>
                </a:solidFill>
                <a:highlight>
                  <a:srgbClr val="FFFF00"/>
                </a:highlight>
              </a:rPr>
              <a:t>Indicators</a:t>
            </a:r>
            <a:r>
              <a:rPr lang="en-US" sz="1400" dirty="0">
                <a:solidFill>
                  <a:srgbClr val="5D1725"/>
                </a:solidFill>
              </a:rPr>
              <a:t> the covered individual is receiving funding from a foreign country of concern (FCOC) </a:t>
            </a:r>
            <a:r>
              <a:rPr lang="en-US" sz="1400" u="sng" dirty="0">
                <a:solidFill>
                  <a:srgbClr val="5D1725"/>
                </a:solidFill>
                <a:highlight>
                  <a:srgbClr val="FFFF00"/>
                </a:highlight>
              </a:rPr>
              <a:t>or a FCOC-connected entity.</a:t>
            </a:r>
          </a:p>
          <a:p>
            <a:pPr marL="457200" lvl="1" indent="0" algn="ctr">
              <a:buNone/>
            </a:pPr>
            <a:r>
              <a:rPr lang="en-US" sz="1400" b="1" dirty="0">
                <a:solidFill>
                  <a:srgbClr val="5D1725"/>
                </a:solidFill>
                <a:highlight>
                  <a:srgbClr val="FFFF00"/>
                </a:highlight>
              </a:rPr>
              <a:t>Funding is going to be the most complicated to figure out regarding DoD policy. There are many ways to be a FCOC-connected entity and there has been no guidance on what exactly that phrase means.</a:t>
            </a:r>
          </a:p>
          <a:p>
            <a:pPr marL="457200" lvl="1" indent="0">
              <a:buNone/>
            </a:pPr>
            <a:endParaRPr lang="en-US" sz="1400" dirty="0">
              <a:solidFill>
                <a:srgbClr val="5D1725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Patents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rgbClr val="5D1725"/>
                </a:solidFill>
              </a:rPr>
              <a:t>Patent application(s) or patent(s) resulting from </a:t>
            </a:r>
            <a:r>
              <a:rPr lang="en-US" sz="1400" u="sng" dirty="0">
                <a:solidFill>
                  <a:srgbClr val="5D1725"/>
                </a:solidFill>
              </a:rPr>
              <a:t>USG-funded</a:t>
            </a:r>
            <a:r>
              <a:rPr lang="en-US" sz="1400" dirty="0">
                <a:solidFill>
                  <a:srgbClr val="5D1725"/>
                </a:solidFill>
              </a:rPr>
              <a:t> research that were </a:t>
            </a:r>
            <a:r>
              <a:rPr lang="en-US" sz="1400" u="sng" dirty="0">
                <a:solidFill>
                  <a:srgbClr val="5D1725"/>
                </a:solidFill>
              </a:rPr>
              <a:t>filed in a FCOC prior to filing in the U.S.</a:t>
            </a:r>
            <a:r>
              <a:rPr lang="en-US" sz="1400" dirty="0">
                <a:solidFill>
                  <a:srgbClr val="5D1725"/>
                </a:solidFill>
              </a:rPr>
              <a:t> or filed on behalf of a FCOC-connected entity.</a:t>
            </a:r>
          </a:p>
          <a:p>
            <a:pPr marL="457200" lvl="1" indent="0">
              <a:buNone/>
            </a:pPr>
            <a:endParaRPr lang="en-US" sz="1400" dirty="0">
              <a:solidFill>
                <a:srgbClr val="5D1725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Entity Lists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u="sng" dirty="0">
                <a:solidFill>
                  <a:srgbClr val="5D1725"/>
                </a:solidFill>
                <a:highlight>
                  <a:srgbClr val="FFFF00"/>
                </a:highlight>
              </a:rPr>
              <a:t>Indicators</a:t>
            </a:r>
            <a:r>
              <a:rPr lang="en-US" sz="1400" dirty="0">
                <a:solidFill>
                  <a:srgbClr val="5D1725"/>
                </a:solidFill>
              </a:rPr>
              <a:t> the covered individual association with an </a:t>
            </a:r>
            <a:r>
              <a:rPr lang="en-US" sz="1400" u="sng" dirty="0">
                <a:solidFill>
                  <a:srgbClr val="5D1725"/>
                </a:solidFill>
              </a:rPr>
              <a:t>entity</a:t>
            </a:r>
            <a:r>
              <a:rPr lang="en-US" sz="1400" dirty="0">
                <a:solidFill>
                  <a:srgbClr val="5D1725"/>
                </a:solidFill>
              </a:rPr>
              <a:t> or </a:t>
            </a:r>
            <a:r>
              <a:rPr lang="en-US" sz="1400" u="sng" dirty="0">
                <a:solidFill>
                  <a:srgbClr val="5D1725"/>
                </a:solidFill>
              </a:rPr>
              <a:t>person</a:t>
            </a:r>
            <a:r>
              <a:rPr lang="en-US" sz="1400" dirty="0">
                <a:solidFill>
                  <a:srgbClr val="5D1725"/>
                </a:solidFill>
              </a:rPr>
              <a:t> on U.S. Department of Commerce Entity List, EO 14032 or superseding EOs, Section 1260H of the 2021 NDAA, or Section 1286 of 2019 NDAA.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353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29109AF-F351-C692-FA09-BB82815AC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45" y="1122614"/>
            <a:ext cx="6023881" cy="46127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432976-ED0C-CB67-F1D9-0E46FCEE643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28017" y="100126"/>
            <a:ext cx="8258783" cy="989957"/>
          </a:xfrm>
        </p:spPr>
        <p:txBody>
          <a:bodyPr anchor="ctr">
            <a:normAutofit/>
          </a:bodyPr>
          <a:lstStyle/>
          <a:p>
            <a:r>
              <a:rPr lang="en-US" dirty="0"/>
              <a:t>DoD Risk Matrix (partial)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132A4B8-F219-43D0-7D1B-FDE884E8ED4C}"/>
              </a:ext>
            </a:extLst>
          </p:cNvPr>
          <p:cNvCxnSpPr>
            <a:cxnSpLocks/>
          </p:cNvCxnSpPr>
          <p:nvPr/>
        </p:nvCxnSpPr>
        <p:spPr>
          <a:xfrm flipH="1" flipV="1">
            <a:off x="2448257" y="2052342"/>
            <a:ext cx="4003641" cy="2626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98C3C68-9068-EFCD-B721-5C71969B573F}"/>
              </a:ext>
            </a:extLst>
          </p:cNvPr>
          <p:cNvSpPr txBox="1"/>
          <p:nvPr/>
        </p:nvSpPr>
        <p:spPr>
          <a:xfrm>
            <a:off x="6451898" y="997322"/>
            <a:ext cx="248179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The four main time frames under consideration are: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5D1725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rgbClr val="5D1725"/>
                </a:solidFill>
              </a:rPr>
              <a:t>Prior to 10 October 2019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rgbClr val="5D1725"/>
                </a:solidFill>
              </a:rPr>
              <a:t>10 October 2019-9 August 2022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rgbClr val="5D1725"/>
                </a:solidFill>
              </a:rPr>
              <a:t>After 9 August 2022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rgbClr val="5D1725"/>
                </a:solidFill>
              </a:rPr>
              <a:t>After 9 August 2024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200" dirty="0">
              <a:solidFill>
                <a:srgbClr val="5D1725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5D1725"/>
                </a:solidFill>
              </a:rPr>
              <a:t>Activities and associations prior to 10 October 2019, mitigation is suggested.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5D1725"/>
                </a:solidFill>
              </a:rPr>
              <a:t>Between 10 October 2019 and 9 August 2022, mitigation is recommended.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5D1725"/>
                </a:solidFill>
              </a:rPr>
              <a:t>After 9 August 2022, mitigation is required to avoid proposal rejection.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5D1725"/>
                </a:solidFill>
              </a:rPr>
              <a:t>If there are associations/activities with MFGTRPs after 9 August 2024, the proposal will be rejected.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5D1725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671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15D05-D536-1768-3F05-776C9DAEB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9728" y="-174251"/>
            <a:ext cx="9134856" cy="1143000"/>
          </a:xfrm>
        </p:spPr>
        <p:txBody>
          <a:bodyPr>
            <a:noAutofit/>
          </a:bodyPr>
          <a:lstStyle/>
          <a:p>
            <a:r>
              <a:rPr lang="en-US" sz="3800" dirty="0"/>
              <a:t>Risks to U.S. National Security, per DoD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2ADEC-11DB-1891-D71A-CC888AC19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2107"/>
            <a:ext cx="4572000" cy="4974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400" b="1" u="sng" dirty="0">
                <a:solidFill>
                  <a:srgbClr val="5D1725"/>
                </a:solidFill>
              </a:rPr>
              <a:t>Universities (China)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Academy of Military Science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Beijing Aeronautical Manufacturing Technology Research Institute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Beijing Computational Science Research Center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Beijing Institute of Technology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Beihang University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Beijing University of Posts and Telecommunications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Center for High Pressure Science and Technology Advanced Research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Chinese Academy of Sciences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Harbin Engineering University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Harbin Institute of Technology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Hefei National Laboratory for Physical Sciences at the Microscale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Nanjing University of Aeronautics and Astronautics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Nanjing University of Science and Technology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National University of Defense Technology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Northwestern Polytechnical University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Ocean University of China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Sichuan University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Sun Yat-Sen University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Tianjin University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200" b="0" i="0" u="none" strike="noStrike" dirty="0">
                <a:solidFill>
                  <a:srgbClr val="5D1725"/>
                </a:solidFill>
                <a:effectLst/>
              </a:rPr>
              <a:t>University of Electronic Science and Technology of China</a:t>
            </a:r>
            <a:r>
              <a:rPr lang="en-US" sz="1200" dirty="0">
                <a:solidFill>
                  <a:srgbClr val="5D1725"/>
                </a:solidFill>
              </a:rPr>
              <a:t> </a:t>
            </a:r>
            <a:endParaRPr lang="en-US" sz="1200" b="0" i="0" u="none" strike="noStrike" dirty="0">
              <a:solidFill>
                <a:srgbClr val="5D1725"/>
              </a:solidFill>
              <a:effectLst/>
            </a:endParaRP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F92FF1-4CC5-D38C-5EFE-0E87B81E4D8E}"/>
              </a:ext>
            </a:extLst>
          </p:cNvPr>
          <p:cNvSpPr txBox="1"/>
          <p:nvPr/>
        </p:nvSpPr>
        <p:spPr>
          <a:xfrm>
            <a:off x="4572000" y="822962"/>
            <a:ext cx="431596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5D1725"/>
                </a:solidFill>
              </a:rPr>
              <a:t>Malign Foreign Talent Plans</a:t>
            </a:r>
            <a:endParaRPr lang="en-US" sz="1400" dirty="0">
              <a:solidFill>
                <a:srgbClr val="5D1725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Changjiang Scholar Distinguished Professorship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Hundred Talents Plan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Pearl River Talents Plan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Project 5-100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River Talents Plan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rgbClr val="5D1725"/>
                </a:solidFill>
              </a:rPr>
              <a:t>Thousand Talents Plan </a:t>
            </a:r>
            <a:r>
              <a:rPr lang="en-US" sz="1200" b="1" i="1" dirty="0">
                <a:solidFill>
                  <a:srgbClr val="5D1725"/>
                </a:solidFill>
                <a:highlight>
                  <a:srgbClr val="FFFF00"/>
                </a:highlight>
              </a:rPr>
              <a:t>OR</a:t>
            </a:r>
          </a:p>
          <a:p>
            <a:endParaRPr lang="en-US" sz="1200" dirty="0">
              <a:solidFill>
                <a:srgbClr val="5D1725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1" i="1" u="sng" dirty="0">
                <a:solidFill>
                  <a:srgbClr val="5D1725"/>
                </a:solidFill>
                <a:highlight>
                  <a:srgbClr val="FFFF00"/>
                </a:highlight>
              </a:rPr>
              <a:t>Any program </a:t>
            </a:r>
            <a:r>
              <a:rPr lang="en-US" sz="1200" b="1" i="1" dirty="0">
                <a:solidFill>
                  <a:srgbClr val="5D1725"/>
                </a:solidFill>
              </a:rPr>
              <a:t>that is sponsored by China, Russia, Iran, or North Korea </a:t>
            </a:r>
            <a:r>
              <a:rPr lang="en-US" sz="1200" b="1" i="1" u="sng" dirty="0">
                <a:solidFill>
                  <a:srgbClr val="5D1725"/>
                </a:solidFill>
                <a:highlight>
                  <a:srgbClr val="FFFF00"/>
                </a:highlight>
              </a:rPr>
              <a:t>AND</a:t>
            </a:r>
            <a:r>
              <a:rPr lang="en-US" sz="1200" b="1" i="1" dirty="0">
                <a:solidFill>
                  <a:srgbClr val="5D1725"/>
                </a:solidFill>
              </a:rPr>
              <a:t> requires an individual to take on </a:t>
            </a:r>
            <a:r>
              <a:rPr lang="en-US" sz="1200" b="1" i="1" u="sng" dirty="0">
                <a:solidFill>
                  <a:srgbClr val="5D1725"/>
                </a:solidFill>
                <a:highlight>
                  <a:srgbClr val="FFFF00"/>
                </a:highlight>
              </a:rPr>
              <a:t>one</a:t>
            </a:r>
            <a:r>
              <a:rPr lang="en-US" sz="1200" b="1" i="1" dirty="0">
                <a:solidFill>
                  <a:srgbClr val="5D1725"/>
                </a:solidFill>
              </a:rPr>
              <a:t> or more of the following</a:t>
            </a:r>
            <a:r>
              <a:rPr lang="en-US" sz="1200" i="1" dirty="0">
                <a:solidFill>
                  <a:srgbClr val="5D1725"/>
                </a:solidFill>
              </a:rPr>
              <a:t>: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u="sng" dirty="0">
                <a:solidFill>
                  <a:srgbClr val="5D1725"/>
                </a:solidFill>
              </a:rPr>
              <a:t>Unauthorized transfer </a:t>
            </a:r>
            <a:r>
              <a:rPr lang="en-US" sz="1200" dirty="0">
                <a:solidFill>
                  <a:srgbClr val="5D1725"/>
                </a:solidFill>
              </a:rPr>
              <a:t>of intellectual property or other nonpublic information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u="sng" dirty="0">
                <a:solidFill>
                  <a:srgbClr val="5D1725"/>
                </a:solidFill>
              </a:rPr>
              <a:t>Recruit</a:t>
            </a:r>
            <a:r>
              <a:rPr lang="en-US" sz="1200" dirty="0">
                <a:solidFill>
                  <a:srgbClr val="5D1725"/>
                </a:solidFill>
              </a:rPr>
              <a:t> trainees or researchers to enroll in such program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rgbClr val="5D1725"/>
                </a:solidFill>
              </a:rPr>
              <a:t>Establishing a laboratory/appointment in a foreign country </a:t>
            </a:r>
            <a:r>
              <a:rPr lang="en-US" sz="1200" u="sng" dirty="0">
                <a:solidFill>
                  <a:srgbClr val="5D1725"/>
                </a:solidFill>
              </a:rPr>
              <a:t>in violation of terms and conditions </a:t>
            </a:r>
            <a:r>
              <a:rPr lang="en-US" sz="1200" dirty="0">
                <a:solidFill>
                  <a:srgbClr val="5D1725"/>
                </a:solidFill>
              </a:rPr>
              <a:t>of a Federal research award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u="sng" dirty="0">
                <a:solidFill>
                  <a:srgbClr val="5D1725"/>
                </a:solidFill>
              </a:rPr>
              <a:t>Inability to terminate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rgbClr val="5D1725"/>
                </a:solidFill>
              </a:rPr>
              <a:t>Overcapacity/overlap/duplication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rgbClr val="5D1725"/>
                </a:solidFill>
              </a:rPr>
              <a:t>Mandatory to obtain research funding from the foreign government’s entities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u="sng" dirty="0">
                <a:solidFill>
                  <a:srgbClr val="5D1725"/>
                </a:solidFill>
              </a:rPr>
              <a:t>Omitting acknowledgement </a:t>
            </a:r>
            <a:r>
              <a:rPr lang="en-US" sz="1200" dirty="0">
                <a:solidFill>
                  <a:srgbClr val="5D1725"/>
                </a:solidFill>
              </a:rPr>
              <a:t>of US home institution/funding agency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u="sng" dirty="0">
                <a:solidFill>
                  <a:srgbClr val="5D1725"/>
                </a:solidFill>
              </a:rPr>
              <a:t>Not disclosing </a:t>
            </a:r>
            <a:r>
              <a:rPr lang="en-US" sz="1200" dirty="0">
                <a:solidFill>
                  <a:srgbClr val="5D1725"/>
                </a:solidFill>
              </a:rPr>
              <a:t>program participation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u="sng" dirty="0">
                <a:solidFill>
                  <a:srgbClr val="5D1725"/>
                </a:solidFill>
              </a:rPr>
              <a:t>Conflict </a:t>
            </a:r>
            <a:r>
              <a:rPr lang="en-US" sz="1200" dirty="0">
                <a:solidFill>
                  <a:srgbClr val="5D1725"/>
                </a:solidFill>
              </a:rPr>
              <a:t>of interest/commitment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en-US" sz="1200" dirty="0">
                <a:solidFill>
                  <a:srgbClr val="5D1725"/>
                </a:solidFill>
              </a:rPr>
              <a:t>Sponsored by a country of concern (listed above)</a:t>
            </a:r>
          </a:p>
          <a:p>
            <a:endParaRPr lang="en-US" sz="1200" dirty="0">
              <a:solidFill>
                <a:srgbClr val="5D1725"/>
              </a:solidFill>
            </a:endParaRPr>
          </a:p>
          <a:p>
            <a:endParaRPr lang="en-US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805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0974-7320-366E-78E3-7280F2F6B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48" y="-89235"/>
            <a:ext cx="8869680" cy="1470025"/>
          </a:xfrm>
        </p:spPr>
        <p:txBody>
          <a:bodyPr/>
          <a:lstStyle/>
          <a:p>
            <a:r>
              <a:rPr lang="en-US" dirty="0"/>
              <a:t>New Actions Moving Forward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EA602A-001A-97E4-BBFF-29C62500E2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70340"/>
            <a:ext cx="4498848" cy="4627539"/>
          </a:xfrm>
        </p:spPr>
        <p:txBody>
          <a:bodyPr>
            <a:normAutofit/>
          </a:bodyPr>
          <a:lstStyle/>
          <a:p>
            <a:r>
              <a:rPr lang="en-US" sz="1600" b="1" u="sng" dirty="0">
                <a:solidFill>
                  <a:srgbClr val="5D1725"/>
                </a:solidFill>
              </a:rPr>
              <a:t>DoD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DoD Components will review at least three sets of information</a:t>
            </a:r>
          </a:p>
          <a:p>
            <a:pPr marL="742950" lvl="1" indent="-285750" algn="l">
              <a:buFont typeface="Wingdings" panose="05000000000000000000" pitchFamily="2" charset="2"/>
              <a:buChar char="v"/>
            </a:pPr>
            <a:r>
              <a:rPr lang="en-US" sz="1400" b="0" i="0" u="none" strike="noStrike" baseline="0" dirty="0">
                <a:solidFill>
                  <a:srgbClr val="5D1725"/>
                </a:solidFill>
              </a:rPr>
              <a:t>Researcher disclosures and Standard Form 424 submitted for all “</a:t>
            </a:r>
            <a:r>
              <a:rPr lang="en-US" sz="1400" b="1" i="0" u="none" strike="noStrike" baseline="0" dirty="0">
                <a:solidFill>
                  <a:srgbClr val="5D1725"/>
                </a:solidFill>
              </a:rPr>
              <a:t>Covered Individuals</a:t>
            </a:r>
            <a:r>
              <a:rPr lang="en-US" sz="1400" b="0" i="0" u="none" strike="noStrike" baseline="0" dirty="0">
                <a:solidFill>
                  <a:srgbClr val="5D1725"/>
                </a:solidFill>
              </a:rPr>
              <a:t>” </a:t>
            </a:r>
          </a:p>
          <a:p>
            <a:pPr marL="742950" lvl="1" indent="-285750" algn="l">
              <a:buFont typeface="Wingdings" panose="05000000000000000000" pitchFamily="2" charset="2"/>
              <a:buChar char="v"/>
            </a:pPr>
            <a:r>
              <a:rPr lang="en-US" sz="1400" u="sng" dirty="0">
                <a:solidFill>
                  <a:srgbClr val="5D1725"/>
                </a:solidFill>
                <a:highlight>
                  <a:srgbClr val="FFFF00"/>
                </a:highlight>
              </a:rPr>
              <a:t>Publicly </a:t>
            </a:r>
            <a:r>
              <a:rPr lang="en-US" sz="1400" b="0" i="0" u="sng" strike="noStrike" baseline="0" dirty="0">
                <a:solidFill>
                  <a:srgbClr val="5D1725"/>
                </a:solidFill>
                <a:highlight>
                  <a:srgbClr val="FFFF00"/>
                </a:highlight>
              </a:rPr>
              <a:t>available information</a:t>
            </a:r>
          </a:p>
          <a:p>
            <a:pPr marL="742950" lvl="1" indent="-285750" algn="l"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rgbClr val="5D1725"/>
                </a:solidFill>
              </a:rPr>
              <a:t>I</a:t>
            </a:r>
            <a:r>
              <a:rPr lang="en-US" sz="1400" b="0" i="0" u="none" strike="noStrike" baseline="0" dirty="0">
                <a:solidFill>
                  <a:srgbClr val="5D1725"/>
                </a:solidFill>
              </a:rPr>
              <a:t>nformation in Research Performance Progress Reports for funded projects.</a:t>
            </a:r>
          </a:p>
          <a:p>
            <a:pPr lvl="1" algn="l"/>
            <a:r>
              <a:rPr lang="en-US" sz="1400" b="0" i="0" u="none" strike="noStrike" baseline="0" dirty="0">
                <a:solidFill>
                  <a:srgbClr val="5D1725"/>
                </a:solidFill>
              </a:rPr>
              <a:t>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They reserve the right to review </a:t>
            </a:r>
            <a:r>
              <a:rPr lang="en-US" sz="1600" u="sng" dirty="0">
                <a:solidFill>
                  <a:srgbClr val="5D1725"/>
                </a:solidFill>
                <a:highlight>
                  <a:srgbClr val="FFFF00"/>
                </a:highlight>
              </a:rPr>
              <a:t>any other information as deemed necessary</a:t>
            </a:r>
            <a:r>
              <a:rPr lang="en-US" sz="1600" dirty="0">
                <a:solidFill>
                  <a:srgbClr val="5D1725"/>
                </a:solidFill>
              </a:rPr>
              <a:t>.</a:t>
            </a:r>
          </a:p>
          <a:p>
            <a:pPr algn="l"/>
            <a:endParaRPr lang="en-US" sz="1600" dirty="0">
              <a:solidFill>
                <a:srgbClr val="5D1725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DoD 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Components will conduct </a:t>
            </a:r>
            <a:r>
              <a:rPr lang="en-US" sz="1600" b="0" i="0" u="sng" strike="noStrike" baseline="0" dirty="0">
                <a:solidFill>
                  <a:srgbClr val="5D1725"/>
                </a:solidFill>
                <a:highlight>
                  <a:srgbClr val="FFFF00"/>
                </a:highlight>
              </a:rPr>
              <a:t>periodic spot checks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 of Covered Individuals on samples of FRPPs </a:t>
            </a:r>
            <a:r>
              <a:rPr lang="en-US" sz="1600" b="0" i="0" u="sng" strike="noStrike" baseline="0" dirty="0">
                <a:solidFill>
                  <a:srgbClr val="5D1725"/>
                </a:solidFill>
              </a:rPr>
              <a:t>to identify any missed research security issues</a:t>
            </a:r>
            <a:r>
              <a:rPr lang="en-US" sz="1600" b="0" i="0" u="none" strike="noStrike" baseline="0" dirty="0">
                <a:solidFill>
                  <a:srgbClr val="5D1725"/>
                </a:solidFill>
              </a:rPr>
              <a:t>.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B47246-CFA1-2E1F-DFDE-BD7A52B62B31}"/>
              </a:ext>
            </a:extLst>
          </p:cNvPr>
          <p:cNvSpPr txBox="1"/>
          <p:nvPr/>
        </p:nvSpPr>
        <p:spPr>
          <a:xfrm>
            <a:off x="4498848" y="1371907"/>
            <a:ext cx="46085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rgbClr val="5D1725"/>
                </a:solidFill>
              </a:rPr>
              <a:t>MSU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P.I.s must be tracking their publicly available profiles. </a:t>
            </a:r>
            <a:r>
              <a:rPr lang="en-US" sz="1600" u="sng" dirty="0">
                <a:solidFill>
                  <a:srgbClr val="5D1725"/>
                </a:solidFill>
              </a:rPr>
              <a:t>Know who you are connected to and who your connections are connected to</a:t>
            </a:r>
            <a:r>
              <a:rPr lang="en-US" sz="1600" dirty="0">
                <a:solidFill>
                  <a:srgbClr val="5D1725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Disclose “public” relationships on the SF 424.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5D1725"/>
              </a:solidFill>
            </a:endParaRPr>
          </a:p>
          <a:p>
            <a:endParaRPr lang="en-US" sz="1600" dirty="0">
              <a:solidFill>
                <a:srgbClr val="5D172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5D172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5D172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5D172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5D1725"/>
                </a:solidFill>
              </a:rPr>
              <a:t>If DoD determines there is a high enough risk, the MSU P.I. will have to work with the Research Security Office to create a mitigation plan.</a:t>
            </a:r>
            <a:endParaRPr lang="en-US" b="1" u="sng" dirty="0">
              <a:solidFill>
                <a:srgbClr val="5D172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>
              <a:solidFill>
                <a:srgbClr val="5D1725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AD79286-977C-0EC3-4976-DC3F045F515E}"/>
              </a:ext>
            </a:extLst>
          </p:cNvPr>
          <p:cNvSpPr/>
          <p:nvPr/>
        </p:nvSpPr>
        <p:spPr>
          <a:xfrm>
            <a:off x="5434642" y="3260785"/>
            <a:ext cx="2743200" cy="5865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 prepared to respond: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404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A51E9-44BF-399E-0E8E-47C4BBBF7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DDA1A-220D-9AA5-EAD3-6BA0BDC9C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380744"/>
            <a:ext cx="9144000" cy="4544568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5D1725"/>
                </a:solidFill>
              </a:rPr>
              <a:t>Fundamental research</a:t>
            </a:r>
            <a:r>
              <a:rPr lang="en-US" sz="1800" dirty="0">
                <a:solidFill>
                  <a:srgbClr val="5D1725"/>
                </a:solidFill>
                <a:highlight>
                  <a:srgbClr val="FFFF00"/>
                </a:highlight>
              </a:rPr>
              <a:t> </a:t>
            </a:r>
            <a:r>
              <a:rPr lang="en-US" sz="1800" u="sng" dirty="0">
                <a:solidFill>
                  <a:srgbClr val="5D1725"/>
                </a:solidFill>
                <a:highlight>
                  <a:srgbClr val="FFFF00"/>
                </a:highlight>
              </a:rPr>
              <a:t>is</a:t>
            </a:r>
            <a:r>
              <a:rPr lang="en-US" sz="1800" dirty="0">
                <a:solidFill>
                  <a:srgbClr val="5D1725"/>
                </a:solidFill>
                <a:highlight>
                  <a:srgbClr val="FFFF00"/>
                </a:highlight>
              </a:rPr>
              <a:t> </a:t>
            </a:r>
            <a:r>
              <a:rPr lang="en-US" sz="1800" dirty="0">
                <a:solidFill>
                  <a:srgbClr val="5D1725"/>
                </a:solidFill>
              </a:rPr>
              <a:t>being increasingly scrutinized by DoD.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800" b="0" i="0" u="none" strike="noStrike" baseline="0" dirty="0">
              <a:solidFill>
                <a:srgbClr val="5D1725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800" b="0" i="0" u="none" strike="noStrike" baseline="0" dirty="0">
              <a:solidFill>
                <a:srgbClr val="5D1725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5D1725"/>
                </a:solidFill>
              </a:rPr>
              <a:t>DoD </a:t>
            </a:r>
            <a:r>
              <a:rPr lang="en-US" sz="1800" u="sng" dirty="0">
                <a:solidFill>
                  <a:srgbClr val="5D1725"/>
                </a:solidFill>
                <a:highlight>
                  <a:srgbClr val="FFFF00"/>
                </a:highlight>
              </a:rPr>
              <a:t>will</a:t>
            </a:r>
            <a:r>
              <a:rPr lang="en-US" sz="1800" dirty="0">
                <a:solidFill>
                  <a:srgbClr val="5D1725"/>
                </a:solidFill>
              </a:rPr>
              <a:t> conduct risk assessments on all fundamental research proposals </a:t>
            </a:r>
            <a:r>
              <a:rPr lang="en-US" sz="1800" b="1" i="1" u="sng" dirty="0">
                <a:solidFill>
                  <a:srgbClr val="5D1725"/>
                </a:solidFill>
                <a:highlight>
                  <a:srgbClr val="FFFF00"/>
                </a:highlight>
              </a:rPr>
              <a:t>AFTER</a:t>
            </a:r>
            <a:r>
              <a:rPr lang="en-US" sz="1800" u="sng" dirty="0">
                <a:solidFill>
                  <a:srgbClr val="5D1725"/>
                </a:solidFill>
                <a:highlight>
                  <a:srgbClr val="FFFF00"/>
                </a:highlight>
              </a:rPr>
              <a:t> they have been selected to be awarded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D1725"/>
              </a:solidFill>
            </a:endParaRPr>
          </a:p>
          <a:p>
            <a:pPr algn="l"/>
            <a:endParaRPr lang="en-US" sz="1800" dirty="0">
              <a:solidFill>
                <a:srgbClr val="5D1725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5D1725"/>
                </a:solidFill>
              </a:rPr>
              <a:t>Association/activities risk levels increase the more recent they occur. </a:t>
            </a:r>
            <a:r>
              <a:rPr lang="en-US" sz="1800" u="sng" dirty="0">
                <a:solidFill>
                  <a:srgbClr val="5D1725"/>
                </a:solidFill>
                <a:highlight>
                  <a:srgbClr val="FFFF00"/>
                </a:highlight>
              </a:rPr>
              <a:t>Know what your open source profile say about you. </a:t>
            </a:r>
          </a:p>
          <a:p>
            <a:pPr algn="l"/>
            <a:endParaRPr lang="en-US" sz="1800" dirty="0">
              <a:solidFill>
                <a:srgbClr val="5D1725"/>
              </a:solidFill>
            </a:endParaRPr>
          </a:p>
          <a:p>
            <a:pPr algn="l"/>
            <a:endParaRPr lang="en-US" sz="1800" dirty="0">
              <a:solidFill>
                <a:srgbClr val="5D1725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solidFill>
                  <a:srgbClr val="5D1725"/>
                </a:solidFill>
              </a:rPr>
              <a:t>After August 9, 2024, </a:t>
            </a:r>
            <a:r>
              <a:rPr lang="en-US" sz="1800" b="0" i="0" u="sng" strike="noStrike" baseline="0" dirty="0">
                <a:solidFill>
                  <a:srgbClr val="5D1725"/>
                </a:solidFill>
                <a:highlight>
                  <a:srgbClr val="FFFF00"/>
                </a:highlight>
              </a:rPr>
              <a:t>MSU must have a policy </a:t>
            </a:r>
            <a:r>
              <a:rPr lang="en-US" sz="1800" b="0" i="0" u="none" strike="noStrike" baseline="0" dirty="0">
                <a:solidFill>
                  <a:srgbClr val="5D1725"/>
                </a:solidFill>
              </a:rPr>
              <a:t>that prohibits participation in Malign Talent Plans</a:t>
            </a:r>
          </a:p>
          <a:p>
            <a:pPr algn="l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01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50B09-993F-ED2D-8CAC-F6F71A558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458" y="846139"/>
            <a:ext cx="8287342" cy="1143000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E39CD-8ADB-0AA3-93C1-C8ED6E1A3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9458" y="1600201"/>
            <a:ext cx="4914414" cy="4083861"/>
          </a:xfrm>
        </p:spPr>
        <p:txBody>
          <a:bodyPr/>
          <a:lstStyle/>
          <a:p>
            <a:pPr marL="0" indent="0">
              <a:buNone/>
            </a:pPr>
            <a:endParaRPr lang="en-US" sz="2800" dirty="0">
              <a:solidFill>
                <a:srgbClr val="5D1725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5D1725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5D172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5D1725"/>
                </a:solidFill>
              </a:rPr>
              <a:t>Chris Jenkins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5D1725"/>
                </a:solidFill>
              </a:rPr>
              <a:t>Research Security Officer, Assistant Director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5D1725"/>
                </a:solidFill>
                <a:hlinkClick r:id="rId2"/>
              </a:rPr>
              <a:t>cjenkins@ors.msstate.edu</a:t>
            </a:r>
            <a:endParaRPr lang="en-US" sz="2800" dirty="0">
              <a:solidFill>
                <a:srgbClr val="5D172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5D1725"/>
                </a:solidFill>
              </a:rPr>
              <a:t>662-325-0400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674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MSU_MAROON&amp;GREY" val="HTLm3Pw0"/>
  <p:tag name="ARTICULATE_SLIDE_COUNT" val="7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SU_Maroon&amp;Grey">
  <a:themeElements>
    <a:clrScheme name="MSU Colors">
      <a:dk1>
        <a:srgbClr val="000000"/>
      </a:dk1>
      <a:lt1>
        <a:srgbClr val="FFFFFF"/>
      </a:lt1>
      <a:dk2>
        <a:srgbClr val="5D1724"/>
      </a:dk2>
      <a:lt2>
        <a:srgbClr val="E2E4DB"/>
      </a:lt2>
      <a:accent1>
        <a:srgbClr val="5E091A"/>
      </a:accent1>
      <a:accent2>
        <a:srgbClr val="410611"/>
      </a:accent2>
      <a:accent3>
        <a:srgbClr val="545651"/>
      </a:accent3>
      <a:accent4>
        <a:srgbClr val="848780"/>
      </a:accent4>
      <a:accent5>
        <a:srgbClr val="B9BDB3"/>
      </a:accent5>
      <a:accent6>
        <a:srgbClr val="890C25"/>
      </a:accent6>
      <a:hlink>
        <a:srgbClr val="890C25"/>
      </a:hlink>
      <a:folHlink>
        <a:srgbClr val="890C25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MSU_Maroon&amp;Grey.thmx</Template>
  <TotalTime>1090</TotalTime>
  <Words>872</Words>
  <Application>Microsoft Office PowerPoint</Application>
  <PresentationFormat>On-screen Show (4:3)</PresentationFormat>
  <Paragraphs>121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Palatino Linotype</vt:lpstr>
      <vt:lpstr>Wingdings</vt:lpstr>
      <vt:lpstr>MSU_Maroon&amp;Grey</vt:lpstr>
      <vt:lpstr>Department of defense  risk matrix</vt:lpstr>
      <vt:lpstr>Bottom Line Up Front</vt:lpstr>
      <vt:lpstr>Risk Factors</vt:lpstr>
      <vt:lpstr>DoD Risk Matrix (partial)</vt:lpstr>
      <vt:lpstr>Risks to U.S. National Security, per DoD </vt:lpstr>
      <vt:lpstr>New Actions Moving Forward</vt:lpstr>
      <vt:lpstr>Takeaways</vt:lpstr>
      <vt:lpstr>Questions</vt:lpstr>
    </vt:vector>
  </TitlesOfParts>
  <Company>Mississippi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Rowe</dc:creator>
  <cp:lastModifiedBy>Jenkins, Christopher</cp:lastModifiedBy>
  <cp:revision>46</cp:revision>
  <cp:lastPrinted>2023-10-19T14:36:37Z</cp:lastPrinted>
  <dcterms:created xsi:type="dcterms:W3CDTF">2015-07-09T18:42:12Z</dcterms:created>
  <dcterms:modified xsi:type="dcterms:W3CDTF">2023-10-24T20:33:49Z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8748512E-97F3-4588-90EF-1E771E199B41</vt:lpwstr>
  </property>
  <property fmtid="{D5CDD505-2E9C-101B-9397-08002B2CF9AE}" pid="3" name="ArticulatePath">
    <vt:lpwstr>MSState_Option2 (3)</vt:lpwstr>
  </property>
</Properties>
</file>