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3" r:id="rId2"/>
    <p:sldMasterId id="2147483674" r:id="rId3"/>
    <p:sldMasterId id="2147483696" r:id="rId4"/>
  </p:sldMasterIdLst>
  <p:notesMasterIdLst>
    <p:notesMasterId r:id="rId49"/>
  </p:notesMasterIdLst>
  <p:sldIdLst>
    <p:sldId id="256" r:id="rId5"/>
    <p:sldId id="1583" r:id="rId6"/>
    <p:sldId id="264" r:id="rId7"/>
    <p:sldId id="263" r:id="rId8"/>
    <p:sldId id="266" r:id="rId9"/>
    <p:sldId id="1580" r:id="rId10"/>
    <p:sldId id="1581" r:id="rId11"/>
    <p:sldId id="1582" r:id="rId12"/>
    <p:sldId id="261" r:id="rId13"/>
    <p:sldId id="269" r:id="rId14"/>
    <p:sldId id="268" r:id="rId15"/>
    <p:sldId id="257" r:id="rId16"/>
    <p:sldId id="258" r:id="rId17"/>
    <p:sldId id="259" r:id="rId18"/>
    <p:sldId id="260" r:id="rId19"/>
    <p:sldId id="262" r:id="rId20"/>
    <p:sldId id="1569" r:id="rId21"/>
    <p:sldId id="1566" r:id="rId22"/>
    <p:sldId id="1567" r:id="rId23"/>
    <p:sldId id="1568" r:id="rId24"/>
    <p:sldId id="265" r:id="rId25"/>
    <p:sldId id="1571" r:id="rId26"/>
    <p:sldId id="1572" r:id="rId27"/>
    <p:sldId id="1573" r:id="rId28"/>
    <p:sldId id="1574" r:id="rId29"/>
    <p:sldId id="1575" r:id="rId30"/>
    <p:sldId id="1576" r:id="rId31"/>
    <p:sldId id="1577" r:id="rId32"/>
    <p:sldId id="458" r:id="rId33"/>
    <p:sldId id="441" r:id="rId34"/>
    <p:sldId id="450" r:id="rId35"/>
    <p:sldId id="442" r:id="rId36"/>
    <p:sldId id="451" r:id="rId37"/>
    <p:sldId id="1559" r:id="rId38"/>
    <p:sldId id="460" r:id="rId39"/>
    <p:sldId id="459" r:id="rId40"/>
    <p:sldId id="1564" r:id="rId41"/>
    <p:sldId id="1565" r:id="rId42"/>
    <p:sldId id="412" r:id="rId43"/>
    <p:sldId id="413" r:id="rId44"/>
    <p:sldId id="340" r:id="rId45"/>
    <p:sldId id="454" r:id="rId46"/>
    <p:sldId id="455" r:id="rId47"/>
    <p:sldId id="27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2DC91-9B85-4E0D-B201-C02A5FCED3AB}" v="1" dt="2023-10-25T14:20:05.2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0" autoAdjust="0"/>
    <p:restoredTop sz="94660"/>
  </p:normalViewPr>
  <p:slideViewPr>
    <p:cSldViewPr snapToGrid="0">
      <p:cViewPr varScale="1">
        <p:scale>
          <a:sx n="75" d="100"/>
          <a:sy n="75" d="100"/>
        </p:scale>
        <p:origin x="48" y="10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che, Stephanie" userId="c302b06d-8637-427c-8e68-5dfc84139bed" providerId="ADAL" clId="{07D2DC91-9B85-4E0D-B201-C02A5FCED3AB}"/>
    <pc:docChg chg="modSld">
      <pc:chgData name="Hyche, Stephanie" userId="c302b06d-8637-427c-8e68-5dfc84139bed" providerId="ADAL" clId="{07D2DC91-9B85-4E0D-B201-C02A5FCED3AB}" dt="2023-10-25T14:20:07.778" v="1" actId="20577"/>
      <pc:docMkLst>
        <pc:docMk/>
      </pc:docMkLst>
      <pc:sldChg chg="modSp mod">
        <pc:chgData name="Hyche, Stephanie" userId="c302b06d-8637-427c-8e68-5dfc84139bed" providerId="ADAL" clId="{07D2DC91-9B85-4E0D-B201-C02A5FCED3AB}" dt="2023-10-25T14:20:07.778" v="1" actId="20577"/>
        <pc:sldMkLst>
          <pc:docMk/>
          <pc:sldMk cId="885671560" sldId="263"/>
        </pc:sldMkLst>
        <pc:spChg chg="mod">
          <ac:chgData name="Hyche, Stephanie" userId="c302b06d-8637-427c-8e68-5dfc84139bed" providerId="ADAL" clId="{07D2DC91-9B85-4E0D-B201-C02A5FCED3AB}" dt="2023-10-25T14:20:07.778" v="1" actId="20577"/>
          <ac:spMkLst>
            <pc:docMk/>
            <pc:sldMk cId="885671560" sldId="263"/>
            <ac:spMk id="3" creationId="{16F45768-3CBE-4D63-0ECA-45F3D366B0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A31D1F-6FCE-4F81-BBFE-EFFAA2206701}"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20083-533E-4F2A-A345-B34019381738}" type="slidenum">
              <a:rPr lang="en-US" smtClean="0"/>
              <a:t>‹#›</a:t>
            </a:fld>
            <a:endParaRPr lang="en-US"/>
          </a:p>
        </p:txBody>
      </p:sp>
    </p:spTree>
    <p:extLst>
      <p:ext uri="{BB962C8B-B14F-4D97-AF65-F5344CB8AC3E}">
        <p14:creationId xmlns:p14="http://schemas.microsoft.com/office/powerpoint/2010/main" val="3027605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8BA71D-B136-479B-BBD9-05ED1AB8EC93}" type="slidenum">
              <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202745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 Arial"/>
              </a:rPr>
              <a:t>ERDC operates as a matrix organization, executing research programs by leveraging competencies across our laboratories to ensure the best possible solutions are discovered, developed and delivered to our partners and stakeholders. ERDC’s research and development priorities require multidisciplinary approaches; therefore, enterprise collaboration is crucial to mission success. </a:t>
            </a:r>
          </a:p>
          <a:p>
            <a:endParaRPr lang="en-US" sz="1200" b="0" i="0" u="none" strike="noStrike" baseline="0" dirty="0">
              <a:latin typeface=" Arial"/>
            </a:endParaRPr>
          </a:p>
          <a:p>
            <a:r>
              <a:rPr lang="en-US" sz="1200" b="0" i="0" u="none" strike="noStrike" baseline="0" dirty="0">
                <a:latin typeface=" Arial"/>
              </a:rPr>
              <a:t>ERDC manages and executes major R&amp;D programs through five Research and Development Areas (RDAs), which intersect the organizational structure of ERDC’s seven laboratories. RDAs ensure enterprise collaboration and pool multi-laboratory expertise to address specific problems and stakeholder communities. RDAs have an important responsibility for development, management and execution of ERDC’s direct (Army HQ-funded) programs, but the RDAs also may assist in development and oversight of reimbursable (partner-funded) programs and projects. </a:t>
            </a:r>
          </a:p>
          <a:p>
            <a:endParaRPr lang="en-US" sz="1200" b="0" i="0" u="none" strike="noStrike" baseline="0" dirty="0">
              <a:latin typeface=" Arial"/>
            </a:endParaRPr>
          </a:p>
          <a:p>
            <a:r>
              <a:rPr lang="en-US" sz="1200" b="0" i="0" u="none" strike="noStrike" baseline="0" dirty="0">
                <a:latin typeface=" Arial"/>
              </a:rPr>
              <a:t>The five ERDC RDAs are Military Engineering, Civil Works, Installations and Operational Environments, Geospatial Research and Engineering and Engineered Resilient Systems. Each RDA is led by an ERDC Laboratory Director, supported by a Lead Technical Director, other technical directors and their staffs. Each RDA is described on Page 14 and 15. </a:t>
            </a:r>
            <a:endParaRPr lang="en-US" sz="1200" b="0" i="0" u="none" strike="noStrike" baseline="0" dirty="0">
              <a:solidFill>
                <a:srgbClr val="D3D0D0"/>
              </a:solidFill>
              <a:latin typeface=" Arial"/>
            </a:endParaRPr>
          </a:p>
          <a:p>
            <a:endParaRPr lang="en-US" sz="1200" b="0" i="0" u="none" strike="noStrike" baseline="0" dirty="0">
              <a:solidFill>
                <a:srgbClr val="D3D0D0"/>
              </a:solidFill>
              <a:latin typeface=" Arial"/>
            </a:endParaRPr>
          </a:p>
          <a:p>
            <a:pPr marL="0" indent="0">
              <a:buFontTx/>
              <a:buNone/>
            </a:pPr>
            <a:r>
              <a:rPr lang="en-US" sz="1200" b="1" i="0" u="none" strike="noStrike" baseline="0" dirty="0">
                <a:solidFill>
                  <a:srgbClr val="D3D0D0"/>
                </a:solidFill>
                <a:latin typeface=" Arial"/>
              </a:rPr>
              <a:t>RESEARCH AND DEVELOPMENT AREAS (RDAs) </a:t>
            </a:r>
          </a:p>
          <a:p>
            <a:endParaRPr lang="en-US" sz="1200" b="0" i="0" u="none" strike="noStrike" baseline="0" dirty="0">
              <a:latin typeface=" Arial"/>
            </a:endParaRPr>
          </a:p>
          <a:p>
            <a:r>
              <a:rPr lang="en-US" sz="1200" b="1" i="0" u="none" strike="noStrike" baseline="0" dirty="0">
                <a:solidFill>
                  <a:srgbClr val="000000"/>
                </a:solidFill>
                <a:latin typeface=" Arial"/>
              </a:rPr>
              <a:t>Military Engineering</a:t>
            </a:r>
          </a:p>
          <a:p>
            <a:r>
              <a:rPr lang="en-US" sz="1200" b="0" i="0" u="none" strike="noStrike" baseline="0" dirty="0">
                <a:solidFill>
                  <a:srgbClr val="000000"/>
                </a:solidFill>
                <a:latin typeface=" Arial"/>
              </a:rPr>
              <a:t>The Military Engineering (ME) RDA provides solutions, technology and capabilities to the warfighter, enabling force protection, projection, maneuver, and maneuver support for Multi-Domain Operations (MDO). The ME RDA is the leader in developing novel, lightweight, rapidly constructed force protection and projection systems that can be expediently deployed in remote locations. Research in this field leverages expertise in blast and weapons effects to help develop more powerful weapons and to protect structures and fixed facilities from a range of manmade threats. Research and development of innovative protection systems has produced survivability decision aids that allow rapid assessment of current protection postures and provide enhanced designs to increase defense against attacks. </a:t>
            </a:r>
          </a:p>
          <a:p>
            <a:endParaRPr lang="en-US" sz="1200" b="0" i="0" u="none" strike="noStrike" baseline="0" dirty="0">
              <a:solidFill>
                <a:srgbClr val="000000"/>
              </a:solidFill>
              <a:latin typeface=" Arial"/>
            </a:endParaRPr>
          </a:p>
          <a:p>
            <a:r>
              <a:rPr lang="en-US" sz="1200" b="1" i="0" u="none" strike="noStrike" baseline="0" dirty="0">
                <a:solidFill>
                  <a:srgbClr val="000000"/>
                </a:solidFill>
                <a:latin typeface=" Arial"/>
              </a:rPr>
              <a:t>Civil Works</a:t>
            </a:r>
          </a:p>
          <a:p>
            <a:r>
              <a:rPr lang="en-US" sz="1200" b="0" i="0" u="none" strike="noStrike" baseline="0" dirty="0">
                <a:solidFill>
                  <a:srgbClr val="000000"/>
                </a:solidFill>
                <a:latin typeface=" Arial"/>
              </a:rPr>
              <a:t> The Civil Works (CW) RDA provides methods, tools and technologies that allow the USACE to be innovative and efficient in its water resource missions. The CW RDA serves primary water resource missions of navigation, flood-risk management and environmental sustainability and supports missions including hydropower, water supply, recreation and regulatory. The CW RDA’s state-of-the-art technologies address life-cycle planning, engineering, design and maintenance requirements to reduce risk, improve ecosystems, ensure community resilience and deliver national economic benefits, all enabled through a holistic approach that leverages partnering. In the face of climate change, invasive and nuisance species, demographic shifts and aging infrastructure, ERDC R&amp;D helps the USACE and its partners anticipate and plan for rapid decision-making to meet the water resources needs of future generations. </a:t>
            </a:r>
          </a:p>
          <a:p>
            <a:endParaRPr lang="en-US" sz="1200" b="0" i="0" u="none" strike="noStrike" baseline="0" dirty="0">
              <a:solidFill>
                <a:srgbClr val="000000"/>
              </a:solidFill>
              <a:latin typeface=" Arial"/>
            </a:endParaRPr>
          </a:p>
          <a:p>
            <a:r>
              <a:rPr lang="en-US" sz="1200" b="1" i="0" u="none" strike="noStrike" baseline="0" dirty="0">
                <a:solidFill>
                  <a:srgbClr val="000000"/>
                </a:solidFill>
                <a:latin typeface=" Arial"/>
              </a:rPr>
              <a:t>Installations and Operational Environments</a:t>
            </a:r>
          </a:p>
          <a:p>
            <a:r>
              <a:rPr lang="en-US" sz="1200" b="0" i="0" u="none" strike="noStrike" baseline="0" dirty="0">
                <a:solidFill>
                  <a:srgbClr val="000000"/>
                </a:solidFill>
                <a:latin typeface=" Arial"/>
              </a:rPr>
              <a:t>The Installations and Operational Environments (IOE) RDA provides cutting-edge solutions for Army installations, training ranges and contingency basing, as well as applies its knowledge to the warfighter’s environment in theater. The IOE RDA is focused on environmental and energy sustainability, resilience, and security. Additionally, IOE generates new capabilities for smart installation infrastructure. Research conducted by the RDA includes understanding the environment for the warfighter; detecting hazards before they can harm our soldiers; and mitigating negative impacts on soldiers and operations in urban landscapes, industrial complexes and subterranean spaces. </a:t>
            </a:r>
          </a:p>
          <a:p>
            <a:endParaRPr lang="en-US" sz="1200" b="0" i="0" u="none" strike="noStrike" baseline="0" dirty="0">
              <a:solidFill>
                <a:srgbClr val="000000"/>
              </a:solidFill>
              <a:latin typeface=" Arial"/>
            </a:endParaRPr>
          </a:p>
          <a:p>
            <a:r>
              <a:rPr lang="en-US" sz="1200" b="1" i="0" u="none" strike="noStrike" baseline="0" dirty="0">
                <a:solidFill>
                  <a:srgbClr val="000000"/>
                </a:solidFill>
                <a:latin typeface=" Arial"/>
              </a:rPr>
              <a:t>Geospatial Research and Engineering</a:t>
            </a:r>
          </a:p>
          <a:p>
            <a:r>
              <a:rPr lang="en-US" sz="1200" b="0" i="0" u="none" strike="noStrike" baseline="0" dirty="0">
                <a:solidFill>
                  <a:srgbClr val="000000"/>
                </a:solidFill>
                <a:latin typeface=" Arial"/>
              </a:rPr>
              <a:t>The Geospatial Research and Engineering (GRE) RDA develops and demonstrates mapping, geospatial analysis and mission-planning technologies to ensure superior situational awareness of the operational environment for the warfighter and to enable Mission Command. GRE research enhances unit and individual soldier performance with greater situational awareness, mission-planning courses of action, options for movement and maneuver, and protection. To support MDO, GRE research focuses on activities that merge intelligence preparation of the operational environment with geospatial mapping and analysis and map-based mission planning, all paced with the convergence and transformation of the Army’s Mission Command systems. </a:t>
            </a:r>
          </a:p>
          <a:p>
            <a:endParaRPr lang="en-US" sz="1200" b="0" i="0" u="none" strike="noStrike" baseline="0" dirty="0">
              <a:solidFill>
                <a:srgbClr val="000000"/>
              </a:solidFill>
              <a:latin typeface=" Arial"/>
            </a:endParaRPr>
          </a:p>
          <a:p>
            <a:r>
              <a:rPr lang="en-US" sz="1200" b="1" i="0" u="none" strike="noStrike" baseline="0" dirty="0">
                <a:solidFill>
                  <a:srgbClr val="000000"/>
                </a:solidFill>
                <a:latin typeface=" Arial"/>
              </a:rPr>
              <a:t>Engineered Resilient Systems</a:t>
            </a:r>
          </a:p>
          <a:p>
            <a:r>
              <a:rPr lang="en-US" sz="1200" b="0" i="0" u="none" strike="noStrike" baseline="0" dirty="0">
                <a:solidFill>
                  <a:srgbClr val="000000"/>
                </a:solidFill>
                <a:latin typeface=" Arial"/>
              </a:rPr>
              <a:t>The Engineered Resilient Systems (ERS) RDA combines advanced engineering techniques with the DoD’s high-performance computing capabilities to develop concepts and tools that significantly amplify design options examined during the early stages of the DoD weapons system acquisition process. The ERS RDA efforts span all four DoD services, and methods have been effectively applied to analyses of fixed-wing planes, rotorcraft, ground vehicles and ships. Innovative research includes advanced </a:t>
            </a:r>
            <a:r>
              <a:rPr lang="en-US" sz="1200" b="0" i="0" u="none" strike="noStrike" baseline="0" dirty="0" err="1">
                <a:solidFill>
                  <a:srgbClr val="000000"/>
                </a:solidFill>
                <a:latin typeface=" Arial"/>
              </a:rPr>
              <a:t>tradespace</a:t>
            </a:r>
            <a:r>
              <a:rPr lang="en-US" sz="1200" b="0" i="0" u="none" strike="noStrike" baseline="0" dirty="0">
                <a:solidFill>
                  <a:srgbClr val="000000"/>
                </a:solidFill>
                <a:latin typeface=" Arial"/>
              </a:rPr>
              <a:t> analytics tools that can compare millions of potential design options and associated performance characteristics in hours rather than months. The speed of comparison enables more robust designs to be considered in the engineering phase than traditional methods have allowed. Through these technologies and many other advancements in high-performance computing and data analytics, the ERS RDA enables physics-based assessments much more rapidly than ever .</a:t>
            </a:r>
          </a:p>
          <a:p>
            <a:endParaRPr lang="en-US" sz="1200" dirty="0">
              <a:latin typeface=" Arial"/>
            </a:endParaRPr>
          </a:p>
          <a:p>
            <a:r>
              <a:rPr lang="en-US" sz="1200" dirty="0">
                <a:latin typeface=" Arial"/>
              </a:rPr>
              <a:t>The ERDC Core Competencies are those key technical competencies that the Army and DOD recognize as ERDC leadership roles for the department. ERDC Core Competencies are critical technology enablers not commonly found in the private sector or academia that represent a critical and unique need for the Army and DOD and should be maintained as critical enablers for the Army and DOD. </a:t>
            </a:r>
          </a:p>
          <a:p>
            <a:endParaRPr lang="en-US" sz="1200" dirty="0">
              <a:latin typeface=" Arial"/>
            </a:endParaRPr>
          </a:p>
          <a:p>
            <a:pPr marL="0" indent="0">
              <a:buFont typeface="Wingdings" panose="05000000000000000000" pitchFamily="2" charset="2"/>
              <a:buNone/>
            </a:pPr>
            <a:r>
              <a:rPr lang="en-US" sz="1200" b="1" dirty="0">
                <a:latin typeface=" Arial"/>
              </a:rPr>
              <a:t>CORE COMPETENCIES</a:t>
            </a:r>
          </a:p>
          <a:p>
            <a:pPr marL="0" indent="0">
              <a:buFont typeface="Wingdings" panose="05000000000000000000" pitchFamily="2" charset="2"/>
              <a:buNone/>
            </a:pPr>
            <a:endParaRPr lang="en-US" sz="1200" b="1" dirty="0">
              <a:latin typeface=" Arial"/>
            </a:endParaRPr>
          </a:p>
          <a:p>
            <a:pPr marL="0" indent="0">
              <a:buFontTx/>
              <a:buNone/>
            </a:pPr>
            <a:r>
              <a:rPr lang="en-US" sz="1200" dirty="0">
                <a:effectLst/>
                <a:latin typeface=" Arial"/>
                <a:ea typeface="Century Gothic" panose="020B0502020202020204" pitchFamily="34" charset="0"/>
                <a:cs typeface="Century Gothic" panose="020B0502020202020204" pitchFamily="34" charset="0"/>
              </a:rPr>
              <a:t>The ERDC Core Competencies are those key technical competencies that the Army and DOD recognize as ERDC leadership roles for the department. ERDC Core Competencies are critical</a:t>
            </a:r>
            <a:r>
              <a:rPr lang="en-US" sz="1200" spc="200" dirty="0">
                <a:effectLst/>
                <a:latin typeface=" Arial"/>
                <a:ea typeface="Century Gothic" panose="020B0502020202020204" pitchFamily="34" charset="0"/>
                <a:cs typeface="Century Gothic" panose="020B0502020202020204" pitchFamily="34" charset="0"/>
              </a:rPr>
              <a:t> </a:t>
            </a:r>
            <a:r>
              <a:rPr lang="en-US" sz="1200" dirty="0">
                <a:effectLst/>
                <a:latin typeface=" Arial"/>
                <a:ea typeface="Century Gothic" panose="020B0502020202020204" pitchFamily="34" charset="0"/>
                <a:cs typeface="Century Gothic" panose="020B0502020202020204" pitchFamily="34" charset="0"/>
              </a:rPr>
              <a:t>technology enablers not commonly found in the private sector or academia that represent a</a:t>
            </a:r>
            <a:r>
              <a:rPr lang="en-US" sz="1200" spc="200" dirty="0">
                <a:effectLst/>
                <a:latin typeface=" Arial"/>
                <a:ea typeface="Century Gothic" panose="020B0502020202020204" pitchFamily="34" charset="0"/>
                <a:cs typeface="Century Gothic" panose="020B0502020202020204" pitchFamily="34" charset="0"/>
              </a:rPr>
              <a:t> </a:t>
            </a:r>
            <a:r>
              <a:rPr lang="en-US" sz="1200" dirty="0">
                <a:effectLst/>
                <a:latin typeface=" Arial"/>
                <a:ea typeface="Century Gothic" panose="020B0502020202020204" pitchFamily="34" charset="0"/>
                <a:cs typeface="Century Gothic" panose="020B0502020202020204" pitchFamily="34" charset="0"/>
              </a:rPr>
              <a:t>critical and unique need for the Army and DOD, and should be maintained as critical enablers for</a:t>
            </a:r>
            <a:r>
              <a:rPr lang="en-US" sz="1200" spc="200" dirty="0">
                <a:effectLst/>
                <a:latin typeface=" Arial"/>
                <a:ea typeface="Century Gothic" panose="020B0502020202020204" pitchFamily="34" charset="0"/>
                <a:cs typeface="Century Gothic" panose="020B0502020202020204" pitchFamily="34" charset="0"/>
              </a:rPr>
              <a:t> </a:t>
            </a:r>
            <a:r>
              <a:rPr lang="en-US" sz="1200" dirty="0">
                <a:effectLst/>
                <a:latin typeface=" Arial"/>
                <a:ea typeface="Century Gothic" panose="020B0502020202020204" pitchFamily="34" charset="0"/>
                <a:cs typeface="Century Gothic" panose="020B0502020202020204" pitchFamily="34" charset="0"/>
              </a:rPr>
              <a:t>the Army and DOD</a:t>
            </a:r>
          </a:p>
          <a:p>
            <a:pPr marL="0" indent="0">
              <a:buFontTx/>
              <a:buNone/>
            </a:pPr>
            <a:endParaRPr lang="en-US" sz="1200" b="1" dirty="0">
              <a:latin typeface=" Arial"/>
            </a:endParaRPr>
          </a:p>
          <a:p>
            <a:r>
              <a:rPr lang="en-US" sz="1200" b="1" dirty="0">
                <a:latin typeface=" Arial"/>
              </a:rPr>
              <a:t>Battlespace Terrain Mapping and Characterization</a:t>
            </a:r>
          </a:p>
          <a:p>
            <a:r>
              <a:rPr lang="en-US" sz="1200" kern="1200" dirty="0">
                <a:solidFill>
                  <a:schemeClr val="tx1"/>
                </a:solidFill>
                <a:effectLst/>
                <a:latin typeface=" Arial"/>
                <a:ea typeface="+mn-ea"/>
                <a:cs typeface="+mn-cs"/>
              </a:rPr>
              <a:t>As the U.S Army’s lead in geospatial engineering science and technology, ERDC supports Army Warfighters, U.S Marines, USACE Divisions and Districts, the National Geospatial Intelligence Agency, and the DOD Intelligence Community. This core competency focuses on geospatial understanding of the operational environment ranging from development of innovative mapping technologies, data management and analytics, and spatial and temporal applications enabling mission command. Understanding the operational environment is a foundation element of mission planning and informs all warfighting functions.  </a:t>
            </a:r>
          </a:p>
          <a:p>
            <a:endParaRPr lang="en-US" sz="1200" kern="1200" dirty="0">
              <a:solidFill>
                <a:schemeClr val="tx1"/>
              </a:solidFill>
              <a:effectLst/>
              <a:latin typeface=" Arial"/>
              <a:ea typeface="+mn-ea"/>
              <a:cs typeface="+mn-cs"/>
            </a:endParaRPr>
          </a:p>
          <a:p>
            <a:r>
              <a:rPr lang="en-US" sz="1200" b="1" kern="1200" dirty="0">
                <a:solidFill>
                  <a:schemeClr val="tx1"/>
                </a:solidFill>
                <a:effectLst/>
                <a:latin typeface=" Arial"/>
                <a:ea typeface="+mn-ea"/>
                <a:cs typeface="+mn-cs"/>
              </a:rPr>
              <a:t>Geospatial Research and Engineering</a:t>
            </a:r>
          </a:p>
          <a:p>
            <a:r>
              <a:rPr lang="en-US" sz="1200" kern="1200" dirty="0">
                <a:solidFill>
                  <a:schemeClr val="tx1"/>
                </a:solidFill>
                <a:effectLst/>
                <a:latin typeface=" Arial"/>
                <a:ea typeface="+mn-ea"/>
                <a:cs typeface="+mn-cs"/>
              </a:rPr>
              <a:t>Geospatial Research and Engineering addresses capacities identified in Multi-Domain Operations addressing the complexities of armed conflict in megacities, particularly the problematic issues of dense urban areas involving diverse, interconnected human and physical networks, three-dimensional engagement areas, and terrain and infrastructure that provide varying levels of ready-made cover and concealment.  The physical characteristics constrain maneuver, limit situational understanding, and create unique problems for targeting and delivering effects against enemy positions.   Understanding and mapping the urban environment including infrastructure interiors, subterranean spaces, overhangs and underpasses in a three-dimensional framework that allows for true 3D analytics for understanding and planning movement and maneuver, fires, protection, and immediate situational awareness.</a:t>
            </a:r>
          </a:p>
          <a:p>
            <a:endParaRPr lang="en-US" sz="1200" kern="1200" dirty="0">
              <a:solidFill>
                <a:schemeClr val="tx1"/>
              </a:solidFill>
              <a:effectLst/>
              <a:latin typeface=" Arial"/>
              <a:ea typeface="+mn-ea"/>
              <a:cs typeface="+mn-cs"/>
            </a:endParaRPr>
          </a:p>
          <a:p>
            <a:r>
              <a:rPr lang="en-US" sz="1200" kern="1200" dirty="0">
                <a:solidFill>
                  <a:schemeClr val="tx1"/>
                </a:solidFill>
                <a:effectLst/>
                <a:latin typeface=" Arial"/>
                <a:ea typeface="+mn-ea"/>
                <a:cs typeface="+mn-cs"/>
              </a:rPr>
              <a:t>ERDC leverages this competency to develop a geospatially enabled, integrated, and automated map-based mission planning and intelligence analysis capability that will create a collaborative environment for planning and operational support across echelons and the Joint Services. ERDC’s objective for this core competency will be to understand the operational environment at the point of need to enable mission planning and mission command.</a:t>
            </a:r>
          </a:p>
          <a:p>
            <a:endParaRPr lang="en-US" sz="1200" dirty="0">
              <a:latin typeface=" Arial"/>
            </a:endParaRPr>
          </a:p>
          <a:p>
            <a:r>
              <a:rPr lang="en-US" sz="1200" b="1" kern="1200" dirty="0">
                <a:solidFill>
                  <a:schemeClr val="tx1"/>
                </a:solidFill>
                <a:effectLst/>
                <a:latin typeface=" Arial"/>
                <a:ea typeface="+mn-ea"/>
                <a:cs typeface="+mn-cs"/>
              </a:rPr>
              <a:t>Blast and Weapons Effects</a:t>
            </a:r>
          </a:p>
          <a:p>
            <a:r>
              <a:rPr lang="en-US" sz="1200" kern="1200" dirty="0">
                <a:solidFill>
                  <a:schemeClr val="tx1"/>
                </a:solidFill>
                <a:effectLst/>
                <a:latin typeface=" Arial"/>
                <a:ea typeface="+mn-ea"/>
                <a:cs typeface="+mn-cs"/>
              </a:rPr>
              <a:t>This ERDC core competency is key to achieving the Army operational capability of survivability by enabling the Warfighter to understand and predict weapons effects on surface and underground structures, and to shape offensive and defensive solutions that counter and neutralize our adversary’s energetic weapons. ERDC’s expertise includes testing and analytic/modeling and simulation capabilities in the areas of nuclear and conventional weapons and IEDs – knowledge critical in developing buildings, bridges, protective structures, and bunkers that can withstand required blast loads or defeat certain weapons and defining the protection level of existing structures. These capabilities also help weapons developers predict weapons’ effects for design purposes, and aid mission planners in pre-attack prediction and post-attack lethality assessments.  </a:t>
            </a:r>
          </a:p>
          <a:p>
            <a:endParaRPr lang="en-US" sz="1200" kern="1200" dirty="0">
              <a:solidFill>
                <a:schemeClr val="tx1"/>
              </a:solidFill>
              <a:effectLst/>
              <a:latin typeface=" Arial"/>
              <a:ea typeface="+mn-ea"/>
              <a:cs typeface="+mn-cs"/>
            </a:endParaRPr>
          </a:p>
          <a:p>
            <a:r>
              <a:rPr lang="en-US" sz="1200" kern="1200" dirty="0">
                <a:solidFill>
                  <a:schemeClr val="tx1"/>
                </a:solidFill>
                <a:effectLst/>
                <a:latin typeface=" Arial"/>
                <a:ea typeface="+mn-ea"/>
                <a:cs typeface="+mn-cs"/>
              </a:rPr>
              <a:t>ERDC’s expertise has been used to address hardened structural designs, such as protective structures and nuclear weapon silos; the design, development and fielding of overhead cover systems and modular protective systems for rapid protection of critical assets in theater and from terrorist threats to critical infrastructure; and the design of test standards and the estimation of the underbelly blast loads resulting from IED detonation under vehicles for protective design and acquisition testing and evaluation.  ERDC’s objective for this core competency will be to predict weapons’ effects against specific targets, and to help design weapons to defeat any structural target above or below the ground.</a:t>
            </a:r>
          </a:p>
          <a:p>
            <a:endParaRPr lang="en-US" sz="1200" dirty="0">
              <a:latin typeface=" Arial"/>
            </a:endParaRPr>
          </a:p>
          <a:p>
            <a:r>
              <a:rPr lang="en-US" sz="1200" b="1" dirty="0">
                <a:latin typeface=" Arial"/>
              </a:rPr>
              <a:t>Civil and Military Engineering</a:t>
            </a:r>
          </a:p>
          <a:p>
            <a:r>
              <a:rPr lang="en-US" sz="1200" kern="1200" dirty="0">
                <a:solidFill>
                  <a:schemeClr val="tx1"/>
                </a:solidFill>
                <a:effectLst/>
                <a:latin typeface=" Arial"/>
                <a:ea typeface="+mn-ea"/>
                <a:cs typeface="+mn-cs"/>
              </a:rPr>
              <a:t>ERDC maintains civil and military engineering technology leadership necessary for force protection, force projection, and sustainment, and civil works missions including navigation, flood and coastal risk management, environmental sustainability, as well as hydropower and water supply.  Military engineering includes logistics planning, amphibious assault and rapid port enhancement; base and in-theater planning and design, infrastructure optimization and management; and force protection on the battlefield and at installations and bases with an emphasis on expedient protection systems. ERDC’s civil engineering competency includes specialties in structural, geotechnical, water resources, environmental quality, transportation and construction.  This competency also includes significant capabilities in computational engineering, installation support and military engineering.  Military engineering focuses on developing technologies to support combat engineering, including mobility, </a:t>
            </a:r>
            <a:r>
              <a:rPr lang="en-US" sz="1200" kern="1200" dirty="0" err="1">
                <a:solidFill>
                  <a:schemeClr val="tx1"/>
                </a:solidFill>
                <a:effectLst/>
                <a:latin typeface=" Arial"/>
                <a:ea typeface="+mn-ea"/>
                <a:cs typeface="+mn-cs"/>
              </a:rPr>
              <a:t>countermobility</a:t>
            </a:r>
            <a:r>
              <a:rPr lang="en-US" sz="1200" kern="1200" dirty="0">
                <a:solidFill>
                  <a:schemeClr val="tx1"/>
                </a:solidFill>
                <a:effectLst/>
                <a:latin typeface=" Arial"/>
                <a:ea typeface="+mn-ea"/>
                <a:cs typeface="+mn-cs"/>
              </a:rPr>
              <a:t>, survivability, route clearance, defense structures, explosive materials handling, and general engineering. </a:t>
            </a:r>
          </a:p>
          <a:p>
            <a:endParaRPr lang="en-US" sz="1200" kern="1200" dirty="0">
              <a:solidFill>
                <a:schemeClr val="tx1"/>
              </a:solidFill>
              <a:effectLst/>
              <a:latin typeface=" Arial"/>
              <a:ea typeface="+mn-ea"/>
              <a:cs typeface="+mn-cs"/>
            </a:endParaRPr>
          </a:p>
          <a:p>
            <a:r>
              <a:rPr lang="en-US" sz="1200" kern="1200" dirty="0">
                <a:solidFill>
                  <a:schemeClr val="tx1"/>
                </a:solidFill>
                <a:effectLst/>
                <a:latin typeface=" Arial"/>
                <a:ea typeface="+mn-ea"/>
                <a:cs typeface="+mn-cs"/>
              </a:rPr>
              <a:t>ERDC leverages capabilities in high-performance computing, geo-environmental physics modeling and simulation, Engineered Resilient Systems, and a complete range of testing capabilities in this competency area. ERDC technologies enable rapid repair, upgrade and construction of transportation infrastructure to enable maneuver into and across the battlespace and/or create obstacles to prevent such maneuver. Technologies for Civil Works applications provide engineering technologies for safe and effective navigation, flood and coastal risk management, environmental sustainability, and ecosystem restoration.  ERDC maintains leadership in DOD and NATO in vehicle-terrain interaction research to generate cutting-edge ground vehicle mobility modeling and simulation tools.  </a:t>
            </a:r>
          </a:p>
          <a:p>
            <a:endParaRPr lang="en-US" sz="1200" kern="1200" dirty="0">
              <a:solidFill>
                <a:schemeClr val="tx1"/>
              </a:solidFill>
              <a:effectLst/>
              <a:latin typeface=" Arial"/>
              <a:ea typeface="+mn-ea"/>
              <a:cs typeface="+mn-cs"/>
            </a:endParaRPr>
          </a:p>
          <a:p>
            <a:r>
              <a:rPr lang="en-US" sz="1200" kern="1200" dirty="0">
                <a:solidFill>
                  <a:schemeClr val="tx1"/>
                </a:solidFill>
                <a:effectLst/>
                <a:latin typeface=" Arial"/>
                <a:ea typeface="+mn-ea"/>
                <a:cs typeface="+mn-cs"/>
              </a:rPr>
              <a:t>As the Tri-Service lead for airfields and pavements R&amp;D, ERDC supports the DOD doctrine of global force projection by developing models for improved predictions of airfield performance and deterioration rates. Using its expertise in geo-environmental effects on sensor performance and expedient structural design, ERDC develops innovative solutions that increase the survivability of critical national assets.  ERDC’s objective for this core competency will be to evaluate and assess the capacity of strategic transportation infrastructure to accommodate tactical and strategic maneuver and logistical throughput.</a:t>
            </a:r>
          </a:p>
          <a:p>
            <a:endParaRPr lang="en-US" sz="1200" kern="1200" dirty="0">
              <a:solidFill>
                <a:schemeClr val="tx1"/>
              </a:solidFill>
              <a:effectLst/>
              <a:latin typeface=" Arial"/>
              <a:ea typeface="+mn-ea"/>
              <a:cs typeface="+mn-cs"/>
            </a:endParaRPr>
          </a:p>
          <a:p>
            <a:r>
              <a:rPr lang="en-US" sz="1200" b="1" kern="1200" dirty="0">
                <a:solidFill>
                  <a:schemeClr val="tx1"/>
                </a:solidFill>
                <a:effectLst/>
                <a:latin typeface=" Arial"/>
                <a:ea typeface="+mn-ea"/>
                <a:cs typeface="+mn-cs"/>
              </a:rPr>
              <a:t>Cold Regions Science and Engineering</a:t>
            </a:r>
          </a:p>
          <a:p>
            <a:r>
              <a:rPr lang="en-US" sz="1200" kern="1200" dirty="0">
                <a:solidFill>
                  <a:schemeClr val="tx1"/>
                </a:solidFill>
                <a:effectLst/>
                <a:latin typeface=" Arial"/>
                <a:ea typeface="+mn-ea"/>
                <a:cs typeface="+mn-cs"/>
              </a:rPr>
              <a:t>ERDC has led the Army’s mission in understanding cold regions and its impact on military and civil works missions as the national resource for cold regions science and engineering.  Successful and superior operations will demand a fundamental understanding of cold regions processes, such as those governing snow, ice, ice flow/jams, and ground conditions. This core competency focuses on understanding and managing the challenges of operations in cold regions and is key to achieving Army and Civil Works operational capabilities of enhanced mission command, particularly situational awareness, mobility and maneuver, navigation, and flood risk management in arctic regions and mid- to high-latitudes and high elevations. </a:t>
            </a:r>
          </a:p>
          <a:p>
            <a:endParaRPr lang="en-US" sz="1200" kern="1200" dirty="0">
              <a:solidFill>
                <a:schemeClr val="tx1"/>
              </a:solidFill>
              <a:effectLst/>
              <a:latin typeface=" Arial"/>
              <a:ea typeface="+mn-ea"/>
              <a:cs typeface="+mn-cs"/>
            </a:endParaRPr>
          </a:p>
          <a:p>
            <a:r>
              <a:rPr lang="en-US" sz="1200" kern="1200" dirty="0">
                <a:solidFill>
                  <a:schemeClr val="tx1"/>
                </a:solidFill>
                <a:effectLst/>
                <a:latin typeface=" Arial"/>
                <a:ea typeface="+mn-ea"/>
                <a:cs typeface="+mn-cs"/>
              </a:rPr>
              <a:t>Cold, ice and snow can have adverse effects on Army and Civil Works systems and components performance.  Accordingly, this competency supports a variety of product lines and technologies, from improving situational awareness, to informing materiel designs, to engineering operations, all to enhance the enduring ability of U.S. forces to plan and operate effectively in extreme environments.</a:t>
            </a:r>
            <a:endParaRPr lang="en-US" sz="1200" dirty="0">
              <a:latin typeface=" Arial"/>
            </a:endParaRPr>
          </a:p>
          <a:p>
            <a:endParaRPr lang="en-US" sz="1200" kern="1200" dirty="0">
              <a:solidFill>
                <a:schemeClr val="tx1"/>
              </a:solidFill>
              <a:effectLst/>
              <a:latin typeface=" Arial"/>
              <a:ea typeface="+mn-ea"/>
              <a:cs typeface="+mn-cs"/>
            </a:endParaRPr>
          </a:p>
          <a:p>
            <a:r>
              <a:rPr lang="en-US" sz="1200" b="1" kern="1200" dirty="0">
                <a:solidFill>
                  <a:schemeClr val="tx1"/>
                </a:solidFill>
                <a:effectLst/>
                <a:latin typeface=" Arial"/>
                <a:ea typeface="+mn-ea"/>
                <a:cs typeface="+mn-cs"/>
              </a:rPr>
              <a:t>Coastal, River and Environmental Engineering</a:t>
            </a:r>
          </a:p>
          <a:p>
            <a:r>
              <a:rPr lang="en-US" sz="1200" b="0" i="0" kern="1200" dirty="0">
                <a:solidFill>
                  <a:schemeClr val="tx1"/>
                </a:solidFill>
                <a:effectLst/>
                <a:latin typeface=" Arial"/>
                <a:ea typeface="+mn-ea"/>
                <a:cs typeface="+mn-cs"/>
              </a:rPr>
              <a:t>ERDC’s core competency in Coastal, River, and Environmental Engineering form the basis for its support to the USACE Civil Works water resources management mission area, including the navigation, flood and coastal risk reduction, and environmental business lines.  ERDC has a long history of leading the engineering profession in coastal, river, and environmental engineering, and related sciences.  From understanding the complex hydrodynamic interactions between flowing water and terrain features, to estimating storm surges in coastal areas and inland waterways, to developing new approaches to foster sustainable ecosystems, to understanding and managing sediments in our waterways, ports, and coastal areas – much of what is known today was developed in the 91-year history of ERDC.  There is much more to learn and understand, as the nation is challenged to find more sustainable and resilient means of reducing risk to life and property from storms and floods, while enabling safe and reliable navigation on our waterways, and supporting $5T in economic activity in our ports alone.  </a:t>
            </a:r>
          </a:p>
          <a:p>
            <a:endParaRPr lang="en-US" sz="1200" b="0" i="1" kern="1200" dirty="0">
              <a:solidFill>
                <a:schemeClr val="tx1"/>
              </a:solidFill>
              <a:effectLst/>
              <a:latin typeface=" Arial"/>
              <a:ea typeface="+mn-ea"/>
              <a:cs typeface="+mn-cs"/>
            </a:endParaRPr>
          </a:p>
          <a:p>
            <a:r>
              <a:rPr lang="en-US" sz="1200" b="0" i="0" kern="1200" dirty="0">
                <a:solidFill>
                  <a:schemeClr val="tx1"/>
                </a:solidFill>
                <a:effectLst/>
                <a:latin typeface=" Arial"/>
                <a:ea typeface="+mn-ea"/>
                <a:cs typeface="+mn-cs"/>
              </a:rPr>
              <a:t>This core competency has also enabled our military missions as well, particularly in maneuver support and mission command.  ERDC’s capability in military hydrology was born from our understanding of floods and impacts of breaching dams and levees and has supported many military operational missions.  Our coastal engineering capability supported the planning for the D-Day invasion at Normandy, and today helps our military understand how to design and operate new watercraft for force projection applications.  Our understanding of the environment supports mission command by enabling better situational awareness of the battlespace, such as route planning, improved landing site and base site selection, novel sensing modalities and capabilities, and prediction of potential impacts to soldiers from natural or unintended exposure to environmental contaminants.  Such knowledge can protect the health of our Warfighters and enable mission success.</a:t>
            </a:r>
            <a:endParaRPr lang="en-US" sz="1200" b="0" i="1" kern="1200" dirty="0">
              <a:solidFill>
                <a:schemeClr val="tx1"/>
              </a:solidFill>
              <a:effectLst/>
              <a:latin typeface=" Arial"/>
              <a:ea typeface="+mn-ea"/>
              <a:cs typeface="+mn-cs"/>
            </a:endParaRPr>
          </a:p>
          <a:p>
            <a:endParaRPr lang="en-US" sz="1200" kern="1200" dirty="0">
              <a:solidFill>
                <a:schemeClr val="tx1"/>
              </a:solidFill>
              <a:effectLst/>
              <a:latin typeface=" Arial"/>
              <a:ea typeface="+mn-ea"/>
              <a:cs typeface="+mn-cs"/>
            </a:endParaRPr>
          </a:p>
          <a:p>
            <a:r>
              <a:rPr lang="en-US" sz="1200" b="1" kern="1200" dirty="0">
                <a:solidFill>
                  <a:schemeClr val="tx1"/>
                </a:solidFill>
                <a:effectLst/>
                <a:latin typeface=" Arial"/>
                <a:ea typeface="+mn-ea"/>
                <a:cs typeface="+mn-cs"/>
              </a:rPr>
              <a:t>Military Installations and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 Arial"/>
                <a:ea typeface="+mn-ea"/>
                <a:cs typeface="+mn-cs"/>
              </a:rPr>
              <a:t>This ERDC core competency supports the USACE mission in military construction, installation support, and support to warfighter operations overseas and in the battlespace to ensure that facilities, infrastructure and installation services are resilient, ready and efficient.  Our military installations serve as force projection platforms in support of MDO, as the primary training grounds for our soldiers, as critical nodes in the network of military support operations, as home to many military families and supporting services, and as key members of communities around the nation and in many countries overseas.  Most serve a mini-cities in and of themselves, with all of the critical infrastructure – roads, bridges, airfields, rail, buildings, housing, water, sewer, gas, electrical, networks, parks  – that any large community might have, with the additional infrastructure required to support the military mission, like training ranges, secure communications, perimeter security, hangars, motor pools, military supply storage and logistics, to name a few.  These enclaves are unique in that they are critical to national security, and are where all military operations begin, but similar to any other community in the many services they must provide to their inhabitants.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 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 Arial"/>
                <a:ea typeface="+mn-ea"/>
                <a:cs typeface="+mn-cs"/>
              </a:rPr>
              <a:t>Computational Prototyping of Military Platforms</a:t>
            </a:r>
          </a:p>
          <a:p>
            <a:r>
              <a:rPr lang="en-US" sz="1200" b="0" i="0" kern="1200" dirty="0">
                <a:solidFill>
                  <a:schemeClr val="tx1"/>
                </a:solidFill>
                <a:effectLst/>
                <a:latin typeface=" Arial"/>
                <a:ea typeface="+mn-ea"/>
                <a:cs typeface="+mn-cs"/>
              </a:rPr>
              <a:t>DOD success relies on the ability to develop and sustain combat systems that are effective in an ever-widening range of military operations.  ERDC’s Computational Prototyping for Military Platforms competency plays a major role in that mission by enabling high-quality and rigorous acquisition decisions.  This core competency provides advanced engineering tools and techniques, combined with high-performance computing, to significantly amplify and accelerate design operations during early stages of the acquisition process. ERDC’s competency enables rapid and robust modification of designs to meet mission needs and requirements at lower cost and higher fidelity than traditional methods. It includes virtual prototyping methods, </a:t>
            </a:r>
            <a:r>
              <a:rPr lang="en-US" sz="1200" b="0" i="0" kern="1200" dirty="0" err="1">
                <a:solidFill>
                  <a:schemeClr val="tx1"/>
                </a:solidFill>
                <a:effectLst/>
                <a:latin typeface=" Arial"/>
                <a:ea typeface="+mn-ea"/>
                <a:cs typeface="+mn-cs"/>
              </a:rPr>
              <a:t>tradespace</a:t>
            </a:r>
            <a:r>
              <a:rPr lang="en-US" sz="1200" b="0" i="0" kern="1200" dirty="0">
                <a:solidFill>
                  <a:schemeClr val="tx1"/>
                </a:solidFill>
                <a:effectLst/>
                <a:latin typeface=" Arial"/>
                <a:ea typeface="+mn-ea"/>
                <a:cs typeface="+mn-cs"/>
              </a:rPr>
              <a:t> analytics, and a computational proving ground to decrease time and cost for Army Acquisition.  These methods have been effectively applied to analyses of platforms across all services, including fixed-wing aircraft, rotorcraft, ground vehicles and ships. </a:t>
            </a:r>
            <a:r>
              <a:rPr lang="en-US" sz="1200" b="0" i="1" kern="1200" dirty="0">
                <a:solidFill>
                  <a:schemeClr val="tx1"/>
                </a:solidFill>
                <a:effectLst/>
                <a:latin typeface=" Arial"/>
                <a:ea typeface="+mn-ea"/>
                <a:cs typeface="+mn-cs"/>
              </a:rPr>
              <a:t> </a:t>
            </a:r>
          </a:p>
          <a:p>
            <a:endParaRPr lang="en-US" sz="1200" b="0" i="1" kern="1200" dirty="0">
              <a:solidFill>
                <a:schemeClr val="tx1"/>
              </a:solidFill>
              <a:effectLst/>
              <a:latin typeface=" Arial"/>
              <a:ea typeface="+mn-ea"/>
              <a:cs typeface="+mn-cs"/>
            </a:endParaRPr>
          </a:p>
          <a:p>
            <a:r>
              <a:rPr lang="en-US" sz="1200" kern="1200" dirty="0">
                <a:solidFill>
                  <a:schemeClr val="tx1"/>
                </a:solidFill>
                <a:effectLst/>
                <a:latin typeface=" Arial"/>
                <a:ea typeface="+mn-ea"/>
                <a:cs typeface="+mn-cs"/>
              </a:rPr>
              <a:t>Additionally, ERDC manages the DOD’s High Performance Computing Modernization Program (HPCMP), which provides infrastructure, software, networking, and support for high performance computing (HPC).  This includes computational modeling, data analytics, and decision support tools optimized for HPC. These tools provide high-fidelity, physics-based engineering analysis integrated into complex workflows to assess technology and system performance in operationally relevant environments. Civil Works R&amp;D and reimbursable studies leverage the HPC, artificial intelligence, and data analytics expertise to streamline decision-support and rapidly converge on solutions.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 Arial"/>
                <a:ea typeface="+mn-ea"/>
                <a:cs typeface="+mn-cs"/>
              </a:rPr>
              <a:t>  </a:t>
            </a:r>
          </a:p>
          <a:p>
            <a:endParaRPr lang="en-US" sz="1200" kern="1200" dirty="0">
              <a:solidFill>
                <a:schemeClr val="tx1"/>
              </a:solidFill>
              <a:effectLst/>
              <a:latin typeface=" Arial"/>
              <a:ea typeface="+mn-ea"/>
              <a:cs typeface="+mn-cs"/>
            </a:endParaRPr>
          </a:p>
          <a:p>
            <a:endParaRPr lang="en-US" sz="1200" dirty="0">
              <a:latin typeface=" Arial"/>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1334-50F9-4C3A-A746-65EE22C9A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32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 Arial"/>
              </a:rPr>
              <a:t>In order to be a world-class research and development organization, you need the facilities required to provide such innovative solutions. ERDC proudly boasts more than $2 billion in state-of-the art facilities across its laboratories. Recent additions to our facilities have included:</a:t>
            </a:r>
          </a:p>
          <a:p>
            <a:pPr marL="171450" indent="-171450" algn="l" fontAlgn="base">
              <a:buFont typeface="Wingdings" panose="05000000000000000000" pitchFamily="2" charset="2"/>
              <a:buChar char="§"/>
            </a:pPr>
            <a:r>
              <a:rPr lang="en-US" sz="1200" b="1" dirty="0">
                <a:latin typeface=" Arial"/>
              </a:rPr>
              <a:t>A new climatic cold chamber at CRREL was added in June 2022: </a:t>
            </a:r>
            <a:r>
              <a:rPr lang="en-US" sz="1200" dirty="0">
                <a:latin typeface=" Arial"/>
              </a:rPr>
              <a:t>The </a:t>
            </a:r>
            <a:r>
              <a:rPr lang="en-US" sz="1200" b="0" i="0" dirty="0">
                <a:solidFill>
                  <a:srgbClr val="333333"/>
                </a:solidFill>
                <a:effectLst/>
                <a:latin typeface=" Arial"/>
              </a:rPr>
              <a:t>new Climatic Cold Chamber Building is used utilize for the testing of materiel used by the Warfighter in extreme cold environments. This facility will go down to minus 54. degrees. The chamber is a critical research tool used to evaluate new materials, design methods and construction techniques that can help optimize new infrastructure facilities. The insights gained from the research performed in this new climatic chamber will not only ensure our military is prepared to operate in some of the planet's harshest environments but will also benefit everyday Americans by improving our roads and other infrastructure systems. The new chamber is the ERDC’s only cold facility that can house a running vehicle inside. This facility was designed to be modular from the beginning, with the possibility to install a second larger vehicle-testing chamber of a similar model.</a:t>
            </a:r>
            <a:endParaRPr lang="en-US" sz="1200" dirty="0">
              <a:latin typeface=" Arial"/>
            </a:endParaRPr>
          </a:p>
          <a:p>
            <a:pPr marL="171450" indent="-171450" algn="l" fontAlgn="base">
              <a:buFont typeface="Wingdings" panose="05000000000000000000" pitchFamily="2" charset="2"/>
              <a:buChar char="§"/>
            </a:pPr>
            <a:r>
              <a:rPr lang="en-US" sz="1200" b="1" dirty="0">
                <a:latin typeface=" Arial"/>
              </a:rPr>
              <a:t>A new DoD Supercomputing Resource Center at ITL: </a:t>
            </a:r>
            <a:r>
              <a:rPr lang="en-US" sz="1200" b="0" i="0" dirty="0">
                <a:solidFill>
                  <a:srgbClr val="212529"/>
                </a:solidFill>
                <a:effectLst/>
                <a:latin typeface=" Arial"/>
              </a:rPr>
              <a:t>ITL held a ribbon cutting for two new, state-of-the-art Supercomputing Research Center (SRC) facilities in Vicksburg, Mississippi in January 2022. The Supercomputing Resource Center (SRC) provides world-class high-performance computing (HPC) to help the Department of Defense (DoD) solve its most challenging and complex problems. The SRC also supplies a complete HPC ecosystem that includes hardware, software, data storage, scientific visualization, training and expertise.</a:t>
            </a:r>
            <a:endParaRPr lang="en-US" sz="1200" dirty="0">
              <a:latin typeface=" Arial"/>
            </a:endParaRPr>
          </a:p>
          <a:p>
            <a:pPr marL="171450" indent="-171450" algn="l" fontAlgn="base">
              <a:buFont typeface="Wingdings" panose="05000000000000000000" pitchFamily="2" charset="2"/>
              <a:buChar char="§"/>
            </a:pPr>
            <a:r>
              <a:rPr lang="en-US" sz="1200" b="1" dirty="0">
                <a:latin typeface=" Arial"/>
              </a:rPr>
              <a:t>CHL’s Ship Simulator: </a:t>
            </a:r>
            <a:r>
              <a:rPr lang="en-US" sz="1200" b="0" i="0" dirty="0">
                <a:solidFill>
                  <a:srgbClr val="333333"/>
                </a:solidFill>
                <a:effectLst/>
                <a:latin typeface=" Arial"/>
              </a:rPr>
              <a:t>Modeling technology on the ERDC Ship/Tow Simulator accurately portrays currents, wind and wave conditions, shallow water effects, bank forces, ship handling, ship to ship interaction, fender forces, anchor forces and tug assistance. The three ship-bridge mockups help users evaluate navigation channel designs, modifications and safety issues in a virtual environment. The computerized simulator of navigational conditions are in real-time, meaning that the events require the same amount of time on the simulator as they do in real life. Realistic sights, sounds and conditions for maneuvering ships and tows help make the pilots more at ease and comfortable as if they are in their actual surroundings.</a:t>
            </a:r>
            <a:endParaRPr lang="en-US" sz="1200" dirty="0">
              <a:latin typeface=" Arial"/>
            </a:endParaRPr>
          </a:p>
          <a:p>
            <a:pPr marL="171450" indent="-171450">
              <a:buFont typeface="Wingdings" panose="05000000000000000000" pitchFamily="2" charset="2"/>
              <a:buChar char="§"/>
            </a:pPr>
            <a:r>
              <a:rPr lang="en-US" sz="1200" b="1" dirty="0">
                <a:latin typeface=" Arial"/>
              </a:rPr>
              <a:t>Advanced Blast Load Simulator added in 2023: </a:t>
            </a:r>
            <a:r>
              <a:rPr lang="en-US" sz="1200" b="0" i="0" dirty="0">
                <a:solidFill>
                  <a:srgbClr val="333333"/>
                </a:solidFill>
                <a:effectLst/>
                <a:latin typeface=" Arial"/>
              </a:rPr>
              <a:t>The ERDC has a lead role in research using experiments and computations to develop new blast design concepts for structural components and retrofits. In the past, the ERDC relied heavily on full-scale field trials to experimentally investigate blast response problems; however, it is very expensive to conduct these large experiments, primarily due to the risk of collateral damage or potential disturbance of neighbors, which dictates a remote test site. The Blast Load Simulator Facility allows blast effects research to be performed at the ERDC-Vicksburg site to replace or support current field trials. The full-scale combustible gas driven Advanced Blast Load Simulator (ABLS) allows blast effects research to be conducted on 12-ft x 12-ft or smaller targets. The full-scale ABLS will reduce the degree of conservatism in current design programs by returning more data for a given budget. The ABLS will allow the rapid evaluation of the complete structure by examining the full-scale building components, such as the walls, windows, doors, window/wall systems, wall/door systems and structural retrofit systems.</a:t>
            </a:r>
          </a:p>
          <a:p>
            <a:pPr marL="171450" marR="0" indent="-171450">
              <a:spcBef>
                <a:spcPts val="0"/>
              </a:spcBef>
              <a:spcAft>
                <a:spcPts val="0"/>
              </a:spcAft>
              <a:buFont typeface="Wingdings" panose="05000000000000000000" pitchFamily="2" charset="2"/>
              <a:buChar char="§"/>
            </a:pPr>
            <a:r>
              <a:rPr lang="en-US" sz="1200" b="1" i="0" dirty="0">
                <a:solidFill>
                  <a:srgbClr val="333333"/>
                </a:solidFill>
                <a:effectLst/>
                <a:latin typeface=" Arial"/>
              </a:rPr>
              <a:t>Robotics Research Facility: </a:t>
            </a:r>
            <a:r>
              <a:rPr lang="en-US" sz="1200" dirty="0">
                <a:effectLst/>
                <a:latin typeface=" Arial"/>
                <a:ea typeface="Calibri" panose="020F0502020204030204" pitchFamily="34" charset="0"/>
              </a:rPr>
              <a:t>CERL’s Robotic Research Facility is a 16,000-sq-ft temporary structure with a 45-feet tall ceiling that serves as the primary development, integration, and testing venue for ground robotics capabilities developed by ERDC. The facility houses multiple 2-story modular and reconfigurable structures, which allow ERDC researchers to form product development teams around active projects with all the tools, hardware, clean work surfaces immediately available in a single location. The facility is accompanied by a 2-acre outdoor testing area referred to as the ERDC sand box, enabling researchers to test autonomy algorithms for terrain shaping, as well as off-road localization and navigation. </a:t>
            </a:r>
            <a:endParaRPr lang="en-US" sz="1200" b="0" i="0" dirty="0">
              <a:solidFill>
                <a:srgbClr val="333333"/>
              </a:solidFill>
              <a:effectLst/>
              <a:latin typeface=" Arial"/>
            </a:endParaRPr>
          </a:p>
          <a:p>
            <a:pPr marL="171450" indent="-171450" algn="l" fontAlgn="base">
              <a:buFont typeface="Wingdings" panose="05000000000000000000" pitchFamily="2" charset="2"/>
              <a:buChar char="§"/>
            </a:pPr>
            <a:r>
              <a:rPr lang="en-US" sz="1200" b="1" i="0" dirty="0">
                <a:solidFill>
                  <a:srgbClr val="333333"/>
                </a:solidFill>
                <a:effectLst/>
                <a:latin typeface=" Arial"/>
              </a:rPr>
              <a:t>Heavy Vehicle Simulator “The Titan”: </a:t>
            </a:r>
            <a:r>
              <a:rPr lang="en-US" sz="1200" b="0" i="0" dirty="0">
                <a:solidFill>
                  <a:srgbClr val="333333"/>
                </a:solidFill>
                <a:effectLst/>
                <a:latin typeface=" Arial"/>
              </a:rPr>
              <a:t>GSL completed assembly on the world’s largest heavy vehicle simulator (HVS), the “Titan,” at the end of January 2022. The HVS is a critical research tool used to evaluate new materials, design methods and construction techniques that can help optimize new infrastructure facilities. This new accelerated pavement testing capability will keep ERDC at the forefront of transportation infrastructure research for the foreseeable future and equip the ERDC with the required tools to provide effective sustainable infrastructure to the Army, the Department of Defense and the Nation. The Titan is the world's largest HVS and has the unique capacity to simulate ground vehicles, aircraft and rail traffic up to 120,000 pounds. It was developed in partnership with </a:t>
            </a:r>
            <a:r>
              <a:rPr lang="en-US" sz="1200" b="0" i="0" dirty="0" err="1">
                <a:solidFill>
                  <a:srgbClr val="333333"/>
                </a:solidFill>
                <a:effectLst/>
                <a:latin typeface=" Arial"/>
              </a:rPr>
              <a:t>Dynatest</a:t>
            </a:r>
            <a:r>
              <a:rPr lang="en-US" sz="1200" b="0" i="0" dirty="0">
                <a:solidFill>
                  <a:srgbClr val="333333"/>
                </a:solidFill>
                <a:effectLst/>
                <a:latin typeface=" Arial"/>
              </a:rPr>
              <a:t>. This new capability expands ERDC's ability to support a wide range of unique military vehicles to help develop better transportation infrastructure solutions.</a:t>
            </a:r>
          </a:p>
          <a:p>
            <a:pPr marL="0" marR="0">
              <a:spcBef>
                <a:spcPts val="0"/>
              </a:spcBef>
              <a:spcAft>
                <a:spcPts val="0"/>
              </a:spcAft>
            </a:pPr>
            <a:r>
              <a:rPr lang="en-US" sz="1200" b="1" i="0" dirty="0">
                <a:solidFill>
                  <a:srgbClr val="333333"/>
                </a:solidFill>
                <a:effectLst/>
                <a:latin typeface=" Arial"/>
              </a:rPr>
              <a:t>Cognitive Ecology and </a:t>
            </a:r>
            <a:r>
              <a:rPr lang="en-US" sz="1200" b="1" i="0" dirty="0" err="1">
                <a:solidFill>
                  <a:srgbClr val="333333"/>
                </a:solidFill>
                <a:effectLst/>
                <a:latin typeface=" Arial"/>
              </a:rPr>
              <a:t>Ecohydraulics</a:t>
            </a:r>
            <a:r>
              <a:rPr lang="en-US" sz="1200" b="1" i="0" dirty="0">
                <a:solidFill>
                  <a:srgbClr val="333333"/>
                </a:solidFill>
                <a:effectLst/>
                <a:latin typeface=" Arial"/>
              </a:rPr>
              <a:t> Research Facility: </a:t>
            </a:r>
            <a:r>
              <a:rPr lang="en-US" sz="1200" dirty="0">
                <a:effectLst/>
                <a:latin typeface=" Arial"/>
                <a:ea typeface="Calibri" panose="020F0502020204030204" pitchFamily="34" charset="0"/>
              </a:rPr>
              <a:t>USACE and our partners research and implement projects across rivers, bays and coastal aquatic ecosystems and consequently, influence aquatic animals of all types and sizes.  From the Pacific Northwest salmon to invasive warm-water fishes of south Florida, and coastal and estuarine species associated with navigation channels, surge barriers and beach reconstruction, the Cognitive Ecology and </a:t>
            </a:r>
            <a:r>
              <a:rPr lang="en-US" sz="1200" dirty="0" err="1">
                <a:effectLst/>
                <a:latin typeface=" Arial"/>
                <a:ea typeface="Calibri" panose="020F0502020204030204" pitchFamily="34" charset="0"/>
              </a:rPr>
              <a:t>Ecohydraulic</a:t>
            </a:r>
            <a:r>
              <a:rPr lang="en-US" sz="1200" dirty="0">
                <a:effectLst/>
                <a:latin typeface=" Arial"/>
                <a:ea typeface="Calibri" panose="020F0502020204030204" pitchFamily="34" charset="0"/>
              </a:rPr>
              <a:t> Research Facility (CEERF) develops solutions to protect the nation’s environment and enhance quality of life. The CEERF is designed to allow for a broad range of fish and invertebrates species, sizes, and associated habitats to be studied in-house to support dredging activities, floodplain design, levee mitigation, attraction and deterrence, restoration and dam removal.</a:t>
            </a:r>
          </a:p>
          <a:p>
            <a:pPr marL="171450" indent="-171450">
              <a:buFont typeface="Wingdings" panose="05000000000000000000" pitchFamily="2" charset="2"/>
              <a:buChar char="§"/>
            </a:pPr>
            <a:endParaRPr lang="en-US" sz="1200" b="0" i="0" dirty="0">
              <a:solidFill>
                <a:srgbClr val="333333"/>
              </a:solidFill>
              <a:effectLst/>
              <a:latin typeface=" Arial"/>
            </a:endParaRPr>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81334-50F9-4C3A-A746-65EE22C9AC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09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BCC5A7-B44C-42B0-9529-C2CC5DE5D212}" type="datetime1">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10/25/2023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555"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C4F1C-F66E-4903-9EFE-BC3300508C8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23511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3EEB-BD37-DF1E-062D-CC6E362109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01AAC5-C001-0082-D82B-4A2B4265EF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B60B18-64DE-DB39-EE47-4DEFEA2AFE3B}"/>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5" name="Footer Placeholder 4">
            <a:extLst>
              <a:ext uri="{FF2B5EF4-FFF2-40B4-BE49-F238E27FC236}">
                <a16:creationId xmlns:a16="http://schemas.microsoft.com/office/drawing/2014/main" id="{4DC49F18-1F01-7119-2792-D613AFC73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866492-5B02-4E63-31A2-8ECFF0B3C807}"/>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2472109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E06F-56C8-DE92-FAF3-40178BF718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6C66F7-8E77-1B09-10FB-BF7DE17D18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F2DF4-36CE-40FC-DBB4-4B179D4CBAB9}"/>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5" name="Footer Placeholder 4">
            <a:extLst>
              <a:ext uri="{FF2B5EF4-FFF2-40B4-BE49-F238E27FC236}">
                <a16:creationId xmlns:a16="http://schemas.microsoft.com/office/drawing/2014/main" id="{EC28742B-9D1A-4629-837A-AC3C683D9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4DD56D-6577-2E5A-7DA1-88FE69AB76D2}"/>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3137742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0E3DC-6346-4E7C-58CC-D9DE29759A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1EFE71-1E3D-EB69-B427-0952AC13A4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3785C-1C73-3535-1CE9-4E7B921BB25D}"/>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5" name="Footer Placeholder 4">
            <a:extLst>
              <a:ext uri="{FF2B5EF4-FFF2-40B4-BE49-F238E27FC236}">
                <a16:creationId xmlns:a16="http://schemas.microsoft.com/office/drawing/2014/main" id="{D1E54FE2-C8A3-F301-A46B-B37C38887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5D10A-8156-1344-3E59-9E17D49EFD22}"/>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1859411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822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4"/>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a:xfrm>
            <a:off x="11188841" y="6471455"/>
            <a:ext cx="969433" cy="365125"/>
          </a:xfrm>
        </p:spPr>
        <p:txBody>
          <a:bodyPr/>
          <a:lstStyle>
            <a:lvl1pPr>
              <a:defRPr sz="1200">
                <a:latin typeface="+mn-lt"/>
              </a:defRPr>
            </a:lvl1pPr>
          </a:lstStyle>
          <a:p>
            <a:fld id="{9A257827-C34C-4251-B995-96C9C233CC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265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599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userDrawn="1">
            <p:ph type="body" sz="quarter" idx="12"/>
          </p:nvPr>
        </p:nvSpPr>
        <p:spPr>
          <a:xfrm>
            <a:off x="609603" y="3200405"/>
            <a:ext cx="7650478"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6888480" cy="25527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7881731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userDrawn="1">
            <p:ph type="body" sz="quarter" idx="12"/>
          </p:nvPr>
        </p:nvSpPr>
        <p:spPr>
          <a:xfrm>
            <a:off x="609603" y="3200405"/>
            <a:ext cx="7543798"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719328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a:xfrm>
            <a:off x="609600" y="6492875"/>
            <a:ext cx="977900" cy="365125"/>
          </a:xfrm>
          <a:prstGeom prst="rect">
            <a:avLst/>
          </a:prstGeom>
        </p:spPr>
        <p:txBody>
          <a:bodyPr/>
          <a:lstStyle>
            <a:lvl1pPr>
              <a:defRPr sz="1200"/>
            </a:lvl1pPr>
          </a:lstStyle>
          <a:p>
            <a:fld id="{0D0E9D3B-CB56-40AE-B0A9-8DA5E1AEFDB7}" type="slidenum">
              <a:rPr lang="en-US" smtClean="0"/>
              <a:pPr/>
              <a:t>‹#›</a:t>
            </a:fld>
            <a:endParaRPr lang="en-US" dirty="0"/>
          </a:p>
        </p:txBody>
      </p:sp>
    </p:spTree>
    <p:extLst>
      <p:ext uri="{BB962C8B-B14F-4D97-AF65-F5344CB8AC3E}">
        <p14:creationId xmlns:p14="http://schemas.microsoft.com/office/powerpoint/2010/main" val="389273147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0" y="419100"/>
            <a:ext cx="10979888"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userDrawn="1">
            <p:ph type="sldNum" sz="quarter" idx="10"/>
          </p:nvPr>
        </p:nvSpPr>
        <p:spPr>
          <a:xfrm>
            <a:off x="758031" y="6401410"/>
            <a:ext cx="977900" cy="365125"/>
          </a:xfrm>
          <a:prstGeom prst="rect">
            <a:avLst/>
          </a:prstGeom>
        </p:spPr>
        <p:txBody>
          <a:bodyPr/>
          <a:lstStyle>
            <a:lvl1pPr>
              <a:defRPr sz="1200">
                <a:solidFill>
                  <a:schemeClr val="tx1">
                    <a:lumMod val="50000"/>
                    <a:lumOff val="50000"/>
                  </a:schemeClr>
                </a:solidFill>
              </a:defRPr>
            </a:lvl1pPr>
          </a:lstStyle>
          <a:p>
            <a:fld id="{0D0E9D3B-CB56-40AE-B0A9-8DA5E1AEFDB7}" type="slidenum">
              <a:rPr lang="en-US" smtClean="0"/>
              <a:pPr/>
              <a:t>‹#›</a:t>
            </a:fld>
            <a:endParaRPr lang="en-US" dirty="0"/>
          </a:p>
        </p:txBody>
      </p:sp>
      <p:sp>
        <p:nvSpPr>
          <p:cNvPr id="12" name="TextBox 11"/>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a:t>
            </a:r>
            <a:r>
              <a:rPr lang="en-US" sz="900" i="1">
                <a:solidFill>
                  <a:srgbClr val="000000"/>
                </a:solidFill>
              </a:rPr>
              <a:t>official documentation.</a:t>
            </a:r>
            <a:r>
              <a:rPr lang="en-US" altLang="en-US" sz="900" i="1">
                <a:solidFill>
                  <a:srgbClr val="000000"/>
                </a:solidFill>
              </a:rPr>
              <a:t>”</a:t>
            </a:r>
            <a:endParaRPr lang="en-US" sz="900" i="1" dirty="0">
              <a:solidFill>
                <a:srgbClr val="000000"/>
              </a:solidFill>
            </a:endParaRPr>
          </a:p>
        </p:txBody>
      </p:sp>
      <p:grpSp>
        <p:nvGrpSpPr>
          <p:cNvPr id="8" name="Group 7"/>
          <p:cNvGrpSpPr/>
          <p:nvPr userDrawn="1"/>
        </p:nvGrpSpPr>
        <p:grpSpPr>
          <a:xfrm>
            <a:off x="758031" y="4474169"/>
            <a:ext cx="9393766" cy="1245799"/>
            <a:chOff x="757770" y="1707600"/>
            <a:chExt cx="9393766" cy="1245799"/>
          </a:xfrm>
        </p:grpSpPr>
        <p:sp>
          <p:nvSpPr>
            <p:cNvPr id="10" name="Rectangle 9"/>
            <p:cNvSpPr/>
            <p:nvPr userDrawn="1"/>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217</a:t>
              </a:r>
            </a:p>
            <a:p>
              <a:pPr algn="ctr">
                <a:defRPr/>
              </a:pPr>
              <a:r>
                <a:rPr lang="en-US" sz="750" dirty="0">
                  <a:solidFill>
                    <a:schemeClr val="tx1"/>
                  </a:solidFill>
                </a:rPr>
                <a:t>217</a:t>
              </a:r>
            </a:p>
            <a:p>
              <a:pPr algn="ctr">
                <a:defRPr/>
              </a:pPr>
              <a:r>
                <a:rPr lang="en-US" sz="750" dirty="0">
                  <a:solidFill>
                    <a:schemeClr val="tx1"/>
                  </a:solidFill>
                </a:rPr>
                <a:t>217</a:t>
              </a:r>
            </a:p>
          </p:txBody>
        </p:sp>
        <p:sp>
          <p:nvSpPr>
            <p:cNvPr id="13" name="Rectangle 12"/>
            <p:cNvSpPr/>
            <p:nvPr userDrawn="1"/>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200</a:t>
              </a:r>
            </a:p>
            <a:p>
              <a:pPr algn="ctr">
                <a:defRPr/>
              </a:pPr>
              <a:r>
                <a:rPr lang="en-US" sz="750" dirty="0">
                  <a:solidFill>
                    <a:schemeClr val="tx1"/>
                  </a:solidFill>
                </a:rPr>
                <a:t>200</a:t>
              </a:r>
            </a:p>
            <a:p>
              <a:pPr algn="ctr">
                <a:defRPr/>
              </a:pPr>
              <a:r>
                <a:rPr lang="en-US" sz="750" dirty="0">
                  <a:solidFill>
                    <a:schemeClr val="tx1"/>
                  </a:solidFill>
                </a:rPr>
                <a:t>200</a:t>
              </a:r>
            </a:p>
          </p:txBody>
        </p:sp>
        <p:sp>
          <p:nvSpPr>
            <p:cNvPr id="14" name="Rectangle 13"/>
            <p:cNvSpPr/>
            <p:nvPr userDrawn="1"/>
          </p:nvSpPr>
          <p:spPr>
            <a:xfrm>
              <a:off x="757770"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255</a:t>
              </a:r>
            </a:p>
            <a:p>
              <a:pPr algn="ctr">
                <a:defRPr/>
              </a:pPr>
              <a:r>
                <a:rPr lang="en-US" sz="750" dirty="0">
                  <a:solidFill>
                    <a:schemeClr val="tx1"/>
                  </a:solidFill>
                </a:rPr>
                <a:t>255</a:t>
              </a:r>
            </a:p>
            <a:p>
              <a:pPr algn="ctr">
                <a:defRPr/>
              </a:pPr>
              <a:r>
                <a:rPr lang="en-US" sz="750" dirty="0">
                  <a:solidFill>
                    <a:schemeClr val="tx1"/>
                  </a:solidFill>
                </a:rPr>
                <a:t>255</a:t>
              </a:r>
            </a:p>
          </p:txBody>
        </p:sp>
        <p:sp>
          <p:nvSpPr>
            <p:cNvPr id="15" name="Rectangle 14"/>
            <p:cNvSpPr/>
            <p:nvPr userDrawn="1"/>
          </p:nvSpPr>
          <p:spPr>
            <a:xfrm>
              <a:off x="1718737"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0</a:t>
              </a:r>
            </a:p>
            <a:p>
              <a:pPr algn="ctr">
                <a:defRPr/>
              </a:pPr>
              <a:r>
                <a:rPr lang="en-US" sz="750" dirty="0">
                  <a:solidFill>
                    <a:schemeClr val="bg1"/>
                  </a:solidFill>
                </a:rPr>
                <a:t>0</a:t>
              </a:r>
            </a:p>
            <a:p>
              <a:pPr algn="ctr">
                <a:defRPr/>
              </a:pPr>
              <a:r>
                <a:rPr lang="en-US" sz="750" dirty="0">
                  <a:solidFill>
                    <a:schemeClr val="bg1"/>
                  </a:solidFill>
                </a:rPr>
                <a:t>0</a:t>
              </a:r>
            </a:p>
          </p:txBody>
        </p:sp>
        <p:sp>
          <p:nvSpPr>
            <p:cNvPr id="16" name="Rectangle 15"/>
            <p:cNvSpPr/>
            <p:nvPr userDrawn="1"/>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163</a:t>
              </a:r>
            </a:p>
            <a:p>
              <a:pPr algn="ctr">
                <a:defRPr/>
              </a:pPr>
              <a:r>
                <a:rPr lang="en-US" sz="750" dirty="0">
                  <a:solidFill>
                    <a:schemeClr val="tx1"/>
                  </a:solidFill>
                </a:rPr>
                <a:t>163</a:t>
              </a:r>
            </a:p>
            <a:p>
              <a:pPr algn="ctr">
                <a:defRPr/>
              </a:pPr>
              <a:r>
                <a:rPr lang="en-US" sz="750" dirty="0">
                  <a:solidFill>
                    <a:schemeClr val="tx1"/>
                  </a:solidFill>
                </a:rPr>
                <a:t>163</a:t>
              </a:r>
            </a:p>
          </p:txBody>
        </p:sp>
        <p:sp>
          <p:nvSpPr>
            <p:cNvPr id="17" name="Rectangle 16"/>
            <p:cNvSpPr/>
            <p:nvPr userDrawn="1"/>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131</a:t>
              </a:r>
            </a:p>
            <a:p>
              <a:pPr algn="ctr">
                <a:defRPr/>
              </a:pPr>
              <a:r>
                <a:rPr lang="en-US" sz="750" dirty="0">
                  <a:solidFill>
                    <a:schemeClr val="bg1"/>
                  </a:solidFill>
                </a:rPr>
                <a:t>132</a:t>
              </a:r>
            </a:p>
            <a:p>
              <a:pPr algn="ctr">
                <a:defRPr/>
              </a:pPr>
              <a:r>
                <a:rPr lang="en-US" sz="750" dirty="0">
                  <a:solidFill>
                    <a:schemeClr val="bg1"/>
                  </a:solidFill>
                </a:rPr>
                <a:t>122</a:t>
              </a:r>
            </a:p>
          </p:txBody>
        </p:sp>
        <p:sp>
          <p:nvSpPr>
            <p:cNvPr id="18" name="Rectangle 17"/>
            <p:cNvSpPr/>
            <p:nvPr userDrawn="1"/>
          </p:nvSpPr>
          <p:spPr>
            <a:xfrm>
              <a:off x="4601633" y="2394599"/>
              <a:ext cx="745067" cy="558800"/>
            </a:xfrm>
            <a:prstGeom prst="rect">
              <a:avLst/>
            </a:prstGeom>
            <a:solidFill>
              <a:srgbClr val="EF41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239</a:t>
              </a:r>
            </a:p>
            <a:p>
              <a:pPr algn="ctr">
                <a:defRPr/>
              </a:pPr>
              <a:r>
                <a:rPr lang="en-US" sz="750" dirty="0">
                  <a:solidFill>
                    <a:schemeClr val="tx1"/>
                  </a:solidFill>
                </a:rPr>
                <a:t>65</a:t>
              </a:r>
            </a:p>
            <a:p>
              <a:pPr algn="ctr">
                <a:defRPr/>
              </a:pPr>
              <a:r>
                <a:rPr lang="en-US" sz="750" dirty="0">
                  <a:solidFill>
                    <a:schemeClr val="tx1"/>
                  </a:solidFill>
                </a:rPr>
                <a:t>53</a:t>
              </a:r>
            </a:p>
          </p:txBody>
        </p:sp>
        <p:sp>
          <p:nvSpPr>
            <p:cNvPr id="19" name="Rectangle 18"/>
            <p:cNvSpPr/>
            <p:nvPr userDrawn="1"/>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110</a:t>
              </a:r>
            </a:p>
            <a:p>
              <a:pPr algn="ctr">
                <a:defRPr/>
              </a:pPr>
              <a:r>
                <a:rPr lang="en-US" sz="750" dirty="0">
                  <a:solidFill>
                    <a:schemeClr val="tx1"/>
                  </a:solidFill>
                </a:rPr>
                <a:t>135</a:t>
              </a:r>
            </a:p>
            <a:p>
              <a:pPr algn="ctr">
                <a:defRPr/>
              </a:pPr>
              <a:r>
                <a:rPr lang="en-US" sz="750" dirty="0">
                  <a:solidFill>
                    <a:schemeClr val="tx1"/>
                  </a:solidFill>
                </a:rPr>
                <a:t>120</a:t>
              </a:r>
            </a:p>
          </p:txBody>
        </p:sp>
        <p:sp>
          <p:nvSpPr>
            <p:cNvPr id="20" name="Rectangle 19"/>
            <p:cNvSpPr/>
            <p:nvPr userDrawn="1"/>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112</a:t>
              </a:r>
            </a:p>
            <a:p>
              <a:pPr algn="ctr">
                <a:defRPr/>
              </a:pPr>
              <a:r>
                <a:rPr lang="en-US" sz="750" dirty="0">
                  <a:solidFill>
                    <a:schemeClr val="tx1"/>
                  </a:solidFill>
                </a:rPr>
                <a:t>92</a:t>
              </a:r>
            </a:p>
            <a:p>
              <a:pPr algn="ctr">
                <a:defRPr/>
              </a:pPr>
              <a:r>
                <a:rPr lang="en-US" sz="750" dirty="0">
                  <a:solidFill>
                    <a:schemeClr val="tx1"/>
                  </a:solidFill>
                </a:rPr>
                <a:t>56</a:t>
              </a:r>
            </a:p>
          </p:txBody>
        </p:sp>
        <p:sp>
          <p:nvSpPr>
            <p:cNvPr id="21" name="Rectangle 20"/>
            <p:cNvSpPr/>
            <p:nvPr userDrawn="1"/>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62</a:t>
              </a:r>
            </a:p>
            <a:p>
              <a:pPr algn="ctr">
                <a:defRPr/>
              </a:pPr>
              <a:r>
                <a:rPr lang="en-US" sz="750" dirty="0">
                  <a:solidFill>
                    <a:schemeClr val="tx1"/>
                  </a:solidFill>
                </a:rPr>
                <a:t>102</a:t>
              </a:r>
            </a:p>
            <a:p>
              <a:pPr algn="ctr">
                <a:defRPr/>
              </a:pPr>
              <a:r>
                <a:rPr lang="en-US" sz="750" dirty="0">
                  <a:solidFill>
                    <a:schemeClr val="tx1"/>
                  </a:solidFill>
                </a:rPr>
                <a:t>130</a:t>
              </a:r>
            </a:p>
          </p:txBody>
        </p:sp>
        <p:sp>
          <p:nvSpPr>
            <p:cNvPr id="22" name="Rectangle 21"/>
            <p:cNvSpPr/>
            <p:nvPr userDrawn="1"/>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bg1"/>
                  </a:solidFill>
                </a:rPr>
                <a:t>102</a:t>
              </a:r>
            </a:p>
            <a:p>
              <a:pPr algn="ctr">
                <a:defRPr/>
              </a:pPr>
              <a:r>
                <a:rPr lang="en-US" sz="750" dirty="0">
                  <a:solidFill>
                    <a:schemeClr val="bg1"/>
                  </a:solidFill>
                </a:rPr>
                <a:t>56</a:t>
              </a:r>
            </a:p>
            <a:p>
              <a:pPr algn="ctr">
                <a:defRPr/>
              </a:pPr>
              <a:r>
                <a:rPr lang="en-US" sz="750" dirty="0">
                  <a:solidFill>
                    <a:schemeClr val="bg1"/>
                  </a:solidFill>
                </a:rPr>
                <a:t>48</a:t>
              </a:r>
            </a:p>
          </p:txBody>
        </p:sp>
        <p:sp>
          <p:nvSpPr>
            <p:cNvPr id="23" name="Rectangle 22"/>
            <p:cNvSpPr/>
            <p:nvPr userDrawn="1"/>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130</a:t>
              </a:r>
            </a:p>
            <a:p>
              <a:pPr algn="ctr">
                <a:defRPr/>
              </a:pPr>
              <a:r>
                <a:rPr lang="en-US" sz="750" dirty="0">
                  <a:solidFill>
                    <a:schemeClr val="tx1"/>
                  </a:solidFill>
                </a:rPr>
                <a:t>120</a:t>
              </a:r>
            </a:p>
            <a:p>
              <a:pPr algn="ctr">
                <a:defRPr/>
              </a:pPr>
              <a:r>
                <a:rPr lang="en-US" sz="750" dirty="0">
                  <a:solidFill>
                    <a:schemeClr val="tx1"/>
                  </a:solidFill>
                </a:rPr>
                <a:t>111</a:t>
              </a:r>
            </a:p>
          </p:txBody>
        </p:sp>
        <p:sp>
          <p:nvSpPr>
            <p:cNvPr id="24" name="Rectangle 23"/>
            <p:cNvSpPr/>
            <p:nvPr userDrawn="1"/>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237</a:t>
              </a:r>
            </a:p>
            <a:p>
              <a:pPr algn="ctr">
                <a:defRPr/>
              </a:pPr>
              <a:r>
                <a:rPr lang="en-US" sz="750" dirty="0">
                  <a:solidFill>
                    <a:schemeClr val="tx1"/>
                  </a:solidFill>
                </a:rPr>
                <a:t>237</a:t>
              </a:r>
            </a:p>
            <a:p>
              <a:pPr algn="ctr">
                <a:defRPr/>
              </a:pPr>
              <a:r>
                <a:rPr lang="en-US" sz="750" dirty="0">
                  <a:solidFill>
                    <a:schemeClr val="tx1"/>
                  </a:solidFill>
                </a:rPr>
                <a:t>237</a:t>
              </a:r>
            </a:p>
          </p:txBody>
        </p:sp>
        <p:sp>
          <p:nvSpPr>
            <p:cNvPr id="25" name="Rectangle 24"/>
            <p:cNvSpPr/>
            <p:nvPr userDrawn="1"/>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80</a:t>
              </a:r>
            </a:p>
            <a:p>
              <a:pPr algn="ctr">
                <a:defRPr/>
              </a:pPr>
              <a:r>
                <a:rPr lang="en-US" sz="750" dirty="0">
                  <a:solidFill>
                    <a:schemeClr val="tx1"/>
                  </a:solidFill>
                </a:rPr>
                <a:t>119</a:t>
              </a:r>
            </a:p>
            <a:p>
              <a:pPr algn="ctr">
                <a:defRPr/>
              </a:pPr>
              <a:r>
                <a:rPr lang="en-US" sz="750" dirty="0">
                  <a:solidFill>
                    <a:schemeClr val="tx1"/>
                  </a:solidFill>
                </a:rPr>
                <a:t>27</a:t>
              </a:r>
            </a:p>
          </p:txBody>
        </p:sp>
        <p:sp>
          <p:nvSpPr>
            <p:cNvPr id="26" name="Rectangle 25"/>
            <p:cNvSpPr/>
            <p:nvPr userDrawn="1"/>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750" dirty="0">
                  <a:solidFill>
                    <a:schemeClr val="tx1"/>
                  </a:solidFill>
                </a:rPr>
                <a:t>252</a:t>
              </a:r>
            </a:p>
            <a:p>
              <a:pPr algn="ctr">
                <a:defRPr/>
              </a:pPr>
              <a:r>
                <a:rPr lang="en-US" sz="750" dirty="0">
                  <a:solidFill>
                    <a:schemeClr val="tx1"/>
                  </a:solidFill>
                </a:rPr>
                <a:t>174</a:t>
              </a:r>
            </a:p>
            <a:p>
              <a:pPr algn="ctr">
                <a:defRPr/>
              </a:pPr>
              <a:r>
                <a:rPr lang="en-US" sz="750" dirty="0">
                  <a:solidFill>
                    <a:schemeClr val="tx1"/>
                  </a:solidFill>
                </a:rPr>
                <a:t>.59</a:t>
              </a:r>
            </a:p>
          </p:txBody>
        </p:sp>
      </p:grpSp>
    </p:spTree>
    <p:extLst>
      <p:ext uri="{BB962C8B-B14F-4D97-AF65-F5344CB8AC3E}">
        <p14:creationId xmlns:p14="http://schemas.microsoft.com/office/powerpoint/2010/main" val="189416557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 Background 2 80%">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609600" y="411167"/>
            <a:ext cx="11001153" cy="5207409"/>
          </a:xfrm>
          <a:prstGeom prst="roundRect">
            <a:avLst>
              <a:gd name="adj" fmla="val 255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userDrawn="1">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userDrawn="1">
            <p:ph type="title"/>
          </p:nvPr>
        </p:nvSpPr>
        <p:spPr>
          <a:xfrm>
            <a:off x="609600" y="419100"/>
            <a:ext cx="9144000" cy="25527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0016551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759220" y="411167"/>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11074399" y="228605"/>
            <a:ext cx="977900" cy="365125"/>
          </a:xfrm>
          <a:prstGeom prst="rect">
            <a:avLst/>
          </a:prstGeom>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a:xfrm>
            <a:off x="165103" y="6356355"/>
            <a:ext cx="4214284" cy="365125"/>
          </a:xfrm>
          <a:prstGeom prst="rect">
            <a:avLst/>
          </a:prstGeom>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609600" y="5626509"/>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a:t>
            </a:r>
            <a:r>
              <a:rPr lang="en-US" sz="900" i="1">
                <a:solidFill>
                  <a:srgbClr val="000000"/>
                </a:solidFill>
              </a:rPr>
              <a:t>official documentation.</a:t>
            </a:r>
            <a:r>
              <a:rPr lang="en-US" altLang="en-US" sz="900" i="1">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61137857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0342-B61C-3081-4071-6E06557F0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A6E267-D64A-3EE1-8DE6-B53D0E8590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89F23-B803-EF25-1199-2755533A88DD}"/>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5" name="Footer Placeholder 4">
            <a:extLst>
              <a:ext uri="{FF2B5EF4-FFF2-40B4-BE49-F238E27FC236}">
                <a16:creationId xmlns:a16="http://schemas.microsoft.com/office/drawing/2014/main" id="{65EBB876-50DD-77B4-D7A8-40A07C203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17BF5-C75D-A8DF-C143-EF691A31BB31}"/>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4120133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 Background 1 15%">
    <p:bg>
      <p:bgPr>
        <a:solidFill>
          <a:schemeClr val="bg1">
            <a:lumMod val="85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9100"/>
            <a:ext cx="10804129" cy="5207409"/>
          </a:xfrm>
          <a:prstGeom prst="roundRect">
            <a:avLst>
              <a:gd name="adj" fmla="val 25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10804126" cy="1562099"/>
          </a:xfrm>
          <a:prstGeom prst="rect">
            <a:avLst/>
          </a:prstGeom>
        </p:spPr>
        <p:txBody>
          <a:bodyPr/>
          <a:lstStyle>
            <a:lvl1pPr>
              <a:defRPr/>
            </a:lvl1pPr>
          </a:lstStyle>
          <a:p>
            <a:pPr lvl="0"/>
            <a:r>
              <a:rPr lang="en-US"/>
              <a:t>Click to edit Master text styles</a:t>
            </a:r>
          </a:p>
        </p:txBody>
      </p:sp>
      <p:sp>
        <p:nvSpPr>
          <p:cNvPr id="2" name="Title 1"/>
          <p:cNvSpPr>
            <a:spLocks noGrp="1"/>
          </p:cNvSpPr>
          <p:nvPr>
            <p:ph type="title"/>
          </p:nvPr>
        </p:nvSpPr>
        <p:spPr>
          <a:xfrm>
            <a:off x="609599" y="419100"/>
            <a:ext cx="10804129" cy="2552700"/>
          </a:xfrm>
          <a:prstGeom prst="rect">
            <a:avLst/>
          </a:prstGeo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11074399" y="228605"/>
            <a:ext cx="977900" cy="365125"/>
          </a:xfrm>
          <a:prstGeom prst="rect">
            <a:avLst/>
          </a:prstGeom>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a:xfrm>
            <a:off x="165103" y="6356355"/>
            <a:ext cx="4214284" cy="365125"/>
          </a:xfrm>
          <a:prstGeom prst="rect">
            <a:avLst/>
          </a:prstGeom>
        </p:spPr>
        <p:txBody>
          <a:bodyPr/>
          <a:lstStyle>
            <a:lvl1pPr>
              <a:defRPr>
                <a:solidFill>
                  <a:schemeClr val="tx1">
                    <a:lumMod val="50000"/>
                    <a:lumOff val="50000"/>
                  </a:schemeClr>
                </a:solidFill>
              </a:defRPr>
            </a:lvl1pPr>
          </a:lstStyle>
          <a:p>
            <a:r>
              <a:rPr lang="en-US"/>
              <a:t>File Name</a:t>
            </a:r>
            <a:endParaRPr lang="en-US" dirty="0"/>
          </a:p>
        </p:txBody>
      </p:sp>
    </p:spTree>
    <p:extLst>
      <p:ext uri="{BB962C8B-B14F-4D97-AF65-F5344CB8AC3E}">
        <p14:creationId xmlns:p14="http://schemas.microsoft.com/office/powerpoint/2010/main" val="325906699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9100"/>
            <a:ext cx="10979888"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11074399" y="228605"/>
            <a:ext cx="977900" cy="365125"/>
          </a:xfrm>
          <a:prstGeom prst="rect">
            <a:avLst/>
          </a:prstGeom>
        </p:spPr>
        <p:txBody>
          <a:bodyPr/>
          <a:lstStyle>
            <a:lvl1pPr>
              <a:defRPr>
                <a:solidFill>
                  <a:schemeClr val="tx1">
                    <a:lumMod val="50000"/>
                    <a:lumOff val="50000"/>
                  </a:schemeClr>
                </a:solidFill>
              </a:defRPr>
            </a:lvl1pPr>
          </a:lstStyle>
          <a:p>
            <a:fld id="{0D0E9D3B-CB56-40AE-B0A9-8DA5E1AEFDB7}" type="slidenum">
              <a:rPr lang="en-US" smtClean="0"/>
              <a:pPr/>
              <a:t>‹#›</a:t>
            </a:fld>
            <a:endParaRPr lang="en-US" dirty="0"/>
          </a:p>
        </p:txBody>
      </p:sp>
      <p:sp>
        <p:nvSpPr>
          <p:cNvPr id="4" name="Footer Placeholder 3"/>
          <p:cNvSpPr>
            <a:spLocks noGrp="1"/>
          </p:cNvSpPr>
          <p:nvPr>
            <p:ph type="ftr" sz="quarter" idx="11"/>
          </p:nvPr>
        </p:nvSpPr>
        <p:spPr>
          <a:xfrm>
            <a:off x="165103" y="6356355"/>
            <a:ext cx="4214284" cy="365125"/>
          </a:xfrm>
          <a:prstGeom prst="rect">
            <a:avLst/>
          </a:prstGeom>
        </p:spPr>
        <p:txBody>
          <a:bodyPr/>
          <a:lstStyle>
            <a:lvl1pPr>
              <a:defRPr>
                <a:solidFill>
                  <a:schemeClr val="tx1">
                    <a:lumMod val="50000"/>
                    <a:lumOff val="50000"/>
                  </a:schemeClr>
                </a:solidFill>
              </a:defRPr>
            </a:lvl1pPr>
          </a:lstStyle>
          <a:p>
            <a:r>
              <a:rPr lang="en-US"/>
              <a:t>File Name</a:t>
            </a:r>
            <a:endParaRPr lang="en-US" dirty="0"/>
          </a:p>
        </p:txBody>
      </p:sp>
      <p:sp>
        <p:nvSpPr>
          <p:cNvPr id="14" name="TextBox 13"/>
          <p:cNvSpPr txBox="1"/>
          <p:nvPr userDrawn="1"/>
        </p:nvSpPr>
        <p:spPr>
          <a:xfrm>
            <a:off x="609600" y="5647775"/>
            <a:ext cx="5755217" cy="507831"/>
          </a:xfrm>
          <a:prstGeom prst="rect">
            <a:avLst/>
          </a:prstGeom>
          <a:noFill/>
        </p:spPr>
        <p:txBody>
          <a:bodyPr wrap="square">
            <a:spAutoFit/>
          </a:bodyPr>
          <a:lstStyle/>
          <a:p>
            <a:r>
              <a:rPr lang="en-US" altLang="en-US" sz="900" i="1" dirty="0"/>
              <a:t>“</a:t>
            </a:r>
            <a:r>
              <a:rPr lang="en-US" sz="900" i="1" dirty="0">
                <a:solidFill>
                  <a:srgbClr val="000000"/>
                </a:solidFill>
              </a:rPr>
              <a:t>The views, opinions and findings contained in this report are those of the authors(s) and should not be construed as an official Department of the Army position, policy or decision, unless so designated by other </a:t>
            </a:r>
            <a:r>
              <a:rPr lang="en-US" sz="900" i="1">
                <a:solidFill>
                  <a:srgbClr val="000000"/>
                </a:solidFill>
              </a:rPr>
              <a:t>official documentation.</a:t>
            </a:r>
            <a:r>
              <a:rPr lang="en-US" altLang="en-US" sz="900" i="1">
                <a:solidFill>
                  <a:srgbClr val="000000"/>
                </a:solidFill>
              </a:rPr>
              <a:t>”</a:t>
            </a:r>
            <a:endParaRPr lang="en-US" sz="900" i="1" dirty="0">
              <a:solidFill>
                <a:srgbClr val="000000"/>
              </a:solidFill>
            </a:endParaRPr>
          </a:p>
        </p:txBody>
      </p:sp>
    </p:spTree>
    <p:extLst>
      <p:ext uri="{BB962C8B-B14F-4D97-AF65-F5344CB8AC3E}">
        <p14:creationId xmlns:p14="http://schemas.microsoft.com/office/powerpoint/2010/main" val="3565993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 Background 2 40%">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0" name="Rounded Rectangle 9"/>
          <p:cNvSpPr/>
          <p:nvPr userDrawn="1"/>
        </p:nvSpPr>
        <p:spPr>
          <a:xfrm>
            <a:off x="609600" y="411167"/>
            <a:ext cx="10990521" cy="5207409"/>
          </a:xfrm>
          <a:prstGeom prst="roundRect">
            <a:avLst>
              <a:gd name="adj" fmla="val 25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p:cNvSpPr>
            <a:spLocks noGrp="1"/>
          </p:cNvSpPr>
          <p:nvPr>
            <p:ph type="body" sz="quarter" idx="12"/>
          </p:nvPr>
        </p:nvSpPr>
        <p:spPr>
          <a:xfrm>
            <a:off x="609602" y="3200405"/>
            <a:ext cx="9144001" cy="1562099"/>
          </a:xfrm>
          <a:prstGeom prst="rect">
            <a:avLst/>
          </a:prstGeom>
        </p:spPr>
        <p:txBody>
          <a:bodyPr/>
          <a:lstStyle>
            <a:lvl1pPr>
              <a:defRPr>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a:xfrm>
            <a:off x="609600" y="419100"/>
            <a:ext cx="9144000" cy="255270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9672940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2"/>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a:xfrm>
            <a:off x="413316" y="6470431"/>
            <a:ext cx="3867149" cy="217493"/>
          </a:xfrm>
          <a:prstGeom prst="rect">
            <a:avLst/>
          </a:prstGeom>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a:xfrm>
            <a:off x="11074402" y="228605"/>
            <a:ext cx="969433"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792978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130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409368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715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5309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99775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4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3BC7-C6F6-4FCD-8778-60D1118A1A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98B0A0-E222-9202-F1E8-49A198137A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53FF12-398A-E342-AE65-071209D6D4D3}"/>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5" name="Footer Placeholder 4">
            <a:extLst>
              <a:ext uri="{FF2B5EF4-FFF2-40B4-BE49-F238E27FC236}">
                <a16:creationId xmlns:a16="http://schemas.microsoft.com/office/drawing/2014/main" id="{B8F184E6-C627-E310-8B8A-44AD24B53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D6EA0-9814-67BA-D4F8-8C5D0FD8A8C7}"/>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1281718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297383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01502305"/>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7170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0420524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5304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20B29842-AF9C-04D0-AEA3-66F626B98D29}"/>
              </a:ext>
            </a:extLst>
          </p:cNvPr>
          <p:cNvSpPr txBox="1">
            <a:spLocks/>
          </p:cNvSpPr>
          <p:nvPr userDrawn="1"/>
        </p:nvSpPr>
        <p:spPr>
          <a:xfrm>
            <a:off x="10478764" y="6720840"/>
            <a:ext cx="1705892" cy="137160"/>
          </a:xfrm>
          <a:prstGeom prst="rect">
            <a:avLst/>
          </a:prstGeom>
        </p:spPr>
        <p:txBody>
          <a:bodyPr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F372F"/>
                </a:solidFill>
                <a:latin typeface=" Arial"/>
              </a:rPr>
              <a:t>00 OCTOBER 2023</a:t>
            </a:r>
          </a:p>
        </p:txBody>
      </p:sp>
      <p:sp>
        <p:nvSpPr>
          <p:cNvPr id="3" name="Footer Placeholder 3">
            <a:extLst>
              <a:ext uri="{FF2B5EF4-FFF2-40B4-BE49-F238E27FC236}">
                <a16:creationId xmlns:a16="http://schemas.microsoft.com/office/drawing/2014/main" id="{DD101FD7-5F3E-792E-7FDE-7462BDFEAF02}"/>
              </a:ext>
            </a:extLst>
          </p:cNvPr>
          <p:cNvSpPr txBox="1">
            <a:spLocks/>
          </p:cNvSpPr>
          <p:nvPr userDrawn="1"/>
        </p:nvSpPr>
        <p:spPr>
          <a:xfrm>
            <a:off x="0" y="6653150"/>
            <a:ext cx="4671060" cy="204850"/>
          </a:xfrm>
          <a:prstGeom prst="rect">
            <a:avLst/>
          </a:prstGeom>
        </p:spPr>
        <p:txBody>
          <a:bodyPr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F372F"/>
                </a:solidFill>
                <a:latin typeface=" Arial"/>
              </a:rPr>
              <a:t>U.S. ARMY ENGINEER RESEARCH AND DEVELOPMENT CENTER</a:t>
            </a:r>
          </a:p>
        </p:txBody>
      </p:sp>
    </p:spTree>
    <p:extLst>
      <p:ext uri="{BB962C8B-B14F-4D97-AF65-F5344CB8AC3E}">
        <p14:creationId xmlns:p14="http://schemas.microsoft.com/office/powerpoint/2010/main" val="3193349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4332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endParaRPr lang="en-US" dirty="0"/>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2" name="Picture 1">
            <a:extLst>
              <a:ext uri="{FF2B5EF4-FFF2-40B4-BE49-F238E27FC236}">
                <a16:creationId xmlns:a16="http://schemas.microsoft.com/office/drawing/2014/main" id="{3FED4B93-E1A5-ADA9-8CF1-8644A4C5A4A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
        <p:nvSpPr>
          <p:cNvPr id="6" name="Text Placeholder 5">
            <a:extLst>
              <a:ext uri="{FF2B5EF4-FFF2-40B4-BE49-F238E27FC236}">
                <a16:creationId xmlns:a16="http://schemas.microsoft.com/office/drawing/2014/main" id="{C008EFED-3BCF-3D51-6D9E-AD06321572BA}"/>
              </a:ext>
            </a:extLst>
          </p:cNvPr>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63143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pic>
        <p:nvPicPr>
          <p:cNvPr id="9" name="Picture 8">
            <a:extLst>
              <a:ext uri="{FF2B5EF4-FFF2-40B4-BE49-F238E27FC236}">
                <a16:creationId xmlns:a16="http://schemas.microsoft.com/office/drawing/2014/main" id="{B8A34BB3-D343-D452-40B2-ADCCAF0215B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21977" y="0"/>
            <a:ext cx="6083300" cy="6858000"/>
          </a:xfrm>
          <a:prstGeom prst="rect">
            <a:avLst/>
          </a:prstGeom>
        </p:spPr>
      </p:pic>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2" name="Picture 1">
            <a:extLst>
              <a:ext uri="{FF2B5EF4-FFF2-40B4-BE49-F238E27FC236}">
                <a16:creationId xmlns:a16="http://schemas.microsoft.com/office/drawing/2014/main" id="{3FED4B93-E1A5-ADA9-8CF1-8644A4C5A4A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
        <p:nvSpPr>
          <p:cNvPr id="11" name="TextBox 10">
            <a:extLst>
              <a:ext uri="{FF2B5EF4-FFF2-40B4-BE49-F238E27FC236}">
                <a16:creationId xmlns:a16="http://schemas.microsoft.com/office/drawing/2014/main" id="{01782AAE-92D3-6BE3-CA7D-A6104F971C34}"/>
              </a:ext>
            </a:extLst>
          </p:cNvPr>
          <p:cNvSpPr txBox="1"/>
          <p:nvPr userDrawn="1"/>
        </p:nvSpPr>
        <p:spPr>
          <a:xfrm>
            <a:off x="2852848" y="613683"/>
            <a:ext cx="269956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Franklin Gothic Heavy" panose="020B0903020102020204" pitchFamily="34" charset="0"/>
              </a:rPr>
              <a:t>CONNECTING </a:t>
            </a:r>
          </a:p>
        </p:txBody>
      </p:sp>
      <p:sp>
        <p:nvSpPr>
          <p:cNvPr id="12" name="TextBox 11">
            <a:extLst>
              <a:ext uri="{FF2B5EF4-FFF2-40B4-BE49-F238E27FC236}">
                <a16:creationId xmlns:a16="http://schemas.microsoft.com/office/drawing/2014/main" id="{EABE7DE7-C0A2-E2F8-15B1-253CAB9B6EDB}"/>
              </a:ext>
            </a:extLst>
          </p:cNvPr>
          <p:cNvSpPr txBox="1"/>
          <p:nvPr userDrawn="1"/>
        </p:nvSpPr>
        <p:spPr>
          <a:xfrm>
            <a:off x="2478670" y="897310"/>
            <a:ext cx="28620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Franklin Gothic Heavy" panose="020B0903020102020204" pitchFamily="34" charset="0"/>
              </a:rPr>
              <a:t>      THE DOTS TO</a:t>
            </a:r>
          </a:p>
        </p:txBody>
      </p:sp>
      <p:cxnSp>
        <p:nvCxnSpPr>
          <p:cNvPr id="13" name="Straight Connector 12">
            <a:extLst>
              <a:ext uri="{FF2B5EF4-FFF2-40B4-BE49-F238E27FC236}">
                <a16:creationId xmlns:a16="http://schemas.microsoft.com/office/drawing/2014/main" id="{B01CAFBA-B016-37B7-4FF6-594F22266E87}"/>
              </a:ext>
            </a:extLst>
          </p:cNvPr>
          <p:cNvCxnSpPr>
            <a:stCxn id="36" idx="2"/>
            <a:endCxn id="41" idx="6"/>
          </p:cNvCxnSpPr>
          <p:nvPr userDrawn="1"/>
        </p:nvCxnSpPr>
        <p:spPr>
          <a:xfrm flipV="1">
            <a:off x="5742183" y="1407232"/>
            <a:ext cx="2482351" cy="729760"/>
          </a:xfrm>
          <a:prstGeom prst="line">
            <a:avLst/>
          </a:prstGeom>
          <a:ln w="762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593D50-5F60-3D5B-35EE-2F8C4DF41C3F}"/>
              </a:ext>
            </a:extLst>
          </p:cNvPr>
          <p:cNvCxnSpPr>
            <a:cxnSpLocks/>
            <a:stCxn id="34" idx="0"/>
            <a:endCxn id="19" idx="0"/>
          </p:cNvCxnSpPr>
          <p:nvPr userDrawn="1"/>
        </p:nvCxnSpPr>
        <p:spPr>
          <a:xfrm>
            <a:off x="11008042" y="4677364"/>
            <a:ext cx="822040" cy="992438"/>
          </a:xfrm>
          <a:prstGeom prst="line">
            <a:avLst/>
          </a:prstGeom>
          <a:ln w="762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9448FCA-7D9C-BAE1-66FA-E6EF5E30B2F5}"/>
              </a:ext>
            </a:extLst>
          </p:cNvPr>
          <p:cNvGrpSpPr/>
          <p:nvPr userDrawn="1"/>
        </p:nvGrpSpPr>
        <p:grpSpPr>
          <a:xfrm flipH="1">
            <a:off x="11624486" y="5514616"/>
            <a:ext cx="387744" cy="402824"/>
            <a:chOff x="1205513" y="6139623"/>
            <a:chExt cx="557784" cy="557784"/>
          </a:xfrm>
          <a:effectLst>
            <a:outerShdw blurRad="50800" dist="38100" dir="2700000" algn="tl" rotWithShape="0">
              <a:prstClr val="black">
                <a:alpha val="40000"/>
              </a:prstClr>
            </a:outerShdw>
          </a:effectLst>
        </p:grpSpPr>
        <p:sp>
          <p:nvSpPr>
            <p:cNvPr id="17" name="Oval 16">
              <a:extLst>
                <a:ext uri="{FF2B5EF4-FFF2-40B4-BE49-F238E27FC236}">
                  <a16:creationId xmlns:a16="http://schemas.microsoft.com/office/drawing/2014/main" id="{44503BFB-7CAA-135B-1127-74013F2FA07F}"/>
                </a:ext>
              </a:extLst>
            </p:cNvPr>
            <p:cNvSpPr>
              <a:spLocks noChangeAspect="1"/>
            </p:cNvSpPr>
            <p:nvPr/>
          </p:nvSpPr>
          <p:spPr>
            <a:xfrm>
              <a:off x="1205513" y="6139623"/>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9C6F4D00-F587-8B01-CBE4-73CBA23E5262}"/>
                </a:ext>
              </a:extLst>
            </p:cNvPr>
            <p:cNvSpPr>
              <a:spLocks noChangeAspect="1"/>
            </p:cNvSpPr>
            <p:nvPr/>
          </p:nvSpPr>
          <p:spPr>
            <a:xfrm>
              <a:off x="1302948" y="6253923"/>
              <a:ext cx="329185"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19E8AA9B-C92E-F82A-59B3-9018AC8929A6}"/>
                </a:ext>
              </a:extLst>
            </p:cNvPr>
            <p:cNvSpPr>
              <a:spLocks noChangeAspect="1"/>
            </p:cNvSpPr>
            <p:nvPr/>
          </p:nvSpPr>
          <p:spPr>
            <a:xfrm>
              <a:off x="1403533" y="6354507"/>
              <a:ext cx="128015" cy="128015"/>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0" name="Straight Connector 19">
            <a:extLst>
              <a:ext uri="{FF2B5EF4-FFF2-40B4-BE49-F238E27FC236}">
                <a16:creationId xmlns:a16="http://schemas.microsoft.com/office/drawing/2014/main" id="{40B275E1-D9B7-1530-4673-AE256EF20ECB}"/>
              </a:ext>
            </a:extLst>
          </p:cNvPr>
          <p:cNvCxnSpPr>
            <a:cxnSpLocks/>
            <a:stCxn id="45" idx="3"/>
            <a:endCxn id="29" idx="3"/>
          </p:cNvCxnSpPr>
          <p:nvPr userDrawn="1"/>
        </p:nvCxnSpPr>
        <p:spPr>
          <a:xfrm>
            <a:off x="10792702" y="1703052"/>
            <a:ext cx="887776" cy="1183561"/>
          </a:xfrm>
          <a:prstGeom prst="line">
            <a:avLst/>
          </a:prstGeom>
          <a:ln w="762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4918C4E-70D9-C725-3BF3-9E424C991568}"/>
              </a:ext>
            </a:extLst>
          </p:cNvPr>
          <p:cNvCxnSpPr>
            <a:cxnSpLocks/>
            <a:stCxn id="25" idx="5"/>
          </p:cNvCxnSpPr>
          <p:nvPr userDrawn="1"/>
        </p:nvCxnSpPr>
        <p:spPr>
          <a:xfrm flipV="1">
            <a:off x="9653094" y="2857302"/>
            <a:ext cx="1747440" cy="1315643"/>
          </a:xfrm>
          <a:prstGeom prst="line">
            <a:avLst/>
          </a:prstGeom>
          <a:ln w="762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BE0A4B-5785-C6CE-4B52-0BF09A4FE287}"/>
              </a:ext>
            </a:extLst>
          </p:cNvPr>
          <p:cNvCxnSpPr>
            <a:cxnSpLocks/>
            <a:stCxn id="34" idx="6"/>
          </p:cNvCxnSpPr>
          <p:nvPr userDrawn="1"/>
        </p:nvCxnSpPr>
        <p:spPr>
          <a:xfrm flipH="1" flipV="1">
            <a:off x="9734414" y="4083657"/>
            <a:ext cx="1222293" cy="647039"/>
          </a:xfrm>
          <a:prstGeom prst="line">
            <a:avLst/>
          </a:prstGeom>
          <a:ln w="762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6AE2DB5-D190-62E0-2BEB-9E675A842CEC}"/>
              </a:ext>
            </a:extLst>
          </p:cNvPr>
          <p:cNvGrpSpPr/>
          <p:nvPr userDrawn="1"/>
        </p:nvGrpSpPr>
        <p:grpSpPr>
          <a:xfrm flipH="1">
            <a:off x="9496670" y="3777669"/>
            <a:ext cx="536903" cy="557784"/>
            <a:chOff x="3933572" y="-224885"/>
            <a:chExt cx="557784" cy="557784"/>
          </a:xfrm>
          <a:effectLst>
            <a:outerShdw blurRad="50800" dist="38100" dir="2700000" algn="tl" rotWithShape="0">
              <a:prstClr val="black">
                <a:alpha val="40000"/>
              </a:prstClr>
            </a:outerShdw>
          </a:effectLst>
        </p:grpSpPr>
        <p:sp>
          <p:nvSpPr>
            <p:cNvPr id="24" name="Oval 23">
              <a:extLst>
                <a:ext uri="{FF2B5EF4-FFF2-40B4-BE49-F238E27FC236}">
                  <a16:creationId xmlns:a16="http://schemas.microsoft.com/office/drawing/2014/main" id="{66C648F0-7314-CF65-8646-05BBA12076D4}"/>
                </a:ext>
              </a:extLst>
            </p:cNvPr>
            <p:cNvSpPr>
              <a:spLocks noChangeAspect="1"/>
            </p:cNvSpPr>
            <p:nvPr/>
          </p:nvSpPr>
          <p:spPr>
            <a:xfrm>
              <a:off x="3933572" y="-224885"/>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23679C86-99AA-1E8A-F3F6-187F2C5105E7}"/>
                </a:ext>
              </a:extLst>
            </p:cNvPr>
            <p:cNvSpPr>
              <a:spLocks noChangeAspect="1"/>
            </p:cNvSpPr>
            <p:nvPr/>
          </p:nvSpPr>
          <p:spPr>
            <a:xfrm>
              <a:off x="4047872" y="-110585"/>
              <a:ext cx="329184"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7196B0-434A-5573-B1D2-F72D40FAFCF6}"/>
                </a:ext>
              </a:extLst>
            </p:cNvPr>
            <p:cNvSpPr>
              <a:spLocks noChangeAspect="1"/>
            </p:cNvSpPr>
            <p:nvPr/>
          </p:nvSpPr>
          <p:spPr>
            <a:xfrm>
              <a:off x="4148456" y="-10001"/>
              <a:ext cx="128016" cy="128016"/>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68910367-5DAF-2E88-E0ED-246ABFA36B76}"/>
              </a:ext>
            </a:extLst>
          </p:cNvPr>
          <p:cNvGrpSpPr/>
          <p:nvPr userDrawn="1"/>
        </p:nvGrpSpPr>
        <p:grpSpPr>
          <a:xfrm flipH="1">
            <a:off x="11121696" y="2306099"/>
            <a:ext cx="788511" cy="819177"/>
            <a:chOff x="3933572" y="-224885"/>
            <a:chExt cx="557784" cy="557784"/>
          </a:xfrm>
          <a:effectLst>
            <a:outerShdw blurRad="50800" dist="38100" dir="2700000" algn="tl" rotWithShape="0">
              <a:prstClr val="black">
                <a:alpha val="40000"/>
              </a:prstClr>
            </a:outerShdw>
          </a:effectLst>
        </p:grpSpPr>
        <p:sp>
          <p:nvSpPr>
            <p:cNvPr id="28" name="Oval 27">
              <a:extLst>
                <a:ext uri="{FF2B5EF4-FFF2-40B4-BE49-F238E27FC236}">
                  <a16:creationId xmlns:a16="http://schemas.microsoft.com/office/drawing/2014/main" id="{C0A65D57-EA9B-C0CE-17BA-5AAC016198FB}"/>
                </a:ext>
              </a:extLst>
            </p:cNvPr>
            <p:cNvSpPr>
              <a:spLocks noChangeAspect="1"/>
            </p:cNvSpPr>
            <p:nvPr/>
          </p:nvSpPr>
          <p:spPr>
            <a:xfrm>
              <a:off x="3933572" y="-224885"/>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33B4A7F1-97CD-FA90-FEAA-D4E8BC909245}"/>
                </a:ext>
              </a:extLst>
            </p:cNvPr>
            <p:cNvSpPr>
              <a:spLocks noChangeAspect="1"/>
            </p:cNvSpPr>
            <p:nvPr/>
          </p:nvSpPr>
          <p:spPr>
            <a:xfrm>
              <a:off x="4047872" y="-110585"/>
              <a:ext cx="329184"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117A3F1B-BD1D-23B0-164C-D3C28D44ED4E}"/>
                </a:ext>
              </a:extLst>
            </p:cNvPr>
            <p:cNvSpPr>
              <a:spLocks noChangeAspect="1"/>
            </p:cNvSpPr>
            <p:nvPr/>
          </p:nvSpPr>
          <p:spPr>
            <a:xfrm>
              <a:off x="4148456" y="-10001"/>
              <a:ext cx="128016" cy="128016"/>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54" name="Straight Connector 53">
            <a:extLst>
              <a:ext uri="{FF2B5EF4-FFF2-40B4-BE49-F238E27FC236}">
                <a16:creationId xmlns:a16="http://schemas.microsoft.com/office/drawing/2014/main" id="{B2AB93ED-38E4-A40B-B01A-81464E1319E4}"/>
              </a:ext>
            </a:extLst>
          </p:cNvPr>
          <p:cNvCxnSpPr>
            <a:cxnSpLocks/>
          </p:cNvCxnSpPr>
          <p:nvPr userDrawn="1"/>
        </p:nvCxnSpPr>
        <p:spPr>
          <a:xfrm>
            <a:off x="1562017" y="1571823"/>
            <a:ext cx="3874886" cy="565169"/>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4E5636F8-3122-9D00-8F31-8FC07DD29743}"/>
              </a:ext>
            </a:extLst>
          </p:cNvPr>
          <p:cNvGrpSpPr/>
          <p:nvPr userDrawn="1"/>
        </p:nvGrpSpPr>
        <p:grpSpPr>
          <a:xfrm flipH="1">
            <a:off x="10784368" y="4498322"/>
            <a:ext cx="447349" cy="464747"/>
            <a:chOff x="3933572" y="-224885"/>
            <a:chExt cx="557784" cy="557784"/>
          </a:xfrm>
          <a:effectLst>
            <a:outerShdw blurRad="50800" dist="38100" dir="2700000" algn="tl" rotWithShape="0">
              <a:prstClr val="black">
                <a:alpha val="40000"/>
              </a:prstClr>
            </a:outerShdw>
          </a:effectLst>
        </p:grpSpPr>
        <p:sp>
          <p:nvSpPr>
            <p:cNvPr id="32" name="Oval 31">
              <a:extLst>
                <a:ext uri="{FF2B5EF4-FFF2-40B4-BE49-F238E27FC236}">
                  <a16:creationId xmlns:a16="http://schemas.microsoft.com/office/drawing/2014/main" id="{459BD379-E76F-464C-661C-263392342744}"/>
                </a:ext>
              </a:extLst>
            </p:cNvPr>
            <p:cNvSpPr>
              <a:spLocks noChangeAspect="1"/>
            </p:cNvSpPr>
            <p:nvPr/>
          </p:nvSpPr>
          <p:spPr>
            <a:xfrm>
              <a:off x="3933572" y="-224885"/>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D518B893-E1A3-2D84-3EB5-9D2D1B5396B6}"/>
                </a:ext>
              </a:extLst>
            </p:cNvPr>
            <p:cNvSpPr>
              <a:spLocks noChangeAspect="1"/>
            </p:cNvSpPr>
            <p:nvPr/>
          </p:nvSpPr>
          <p:spPr>
            <a:xfrm>
              <a:off x="4047872" y="-110585"/>
              <a:ext cx="329184"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417EDEC0-CBB5-9D70-35A3-6DA482F808E2}"/>
                </a:ext>
              </a:extLst>
            </p:cNvPr>
            <p:cNvSpPr>
              <a:spLocks noChangeAspect="1"/>
            </p:cNvSpPr>
            <p:nvPr/>
          </p:nvSpPr>
          <p:spPr>
            <a:xfrm>
              <a:off x="4148456" y="-10001"/>
              <a:ext cx="128016" cy="128016"/>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56C7D381-39F1-DAD4-2A00-6215721D7575}"/>
              </a:ext>
            </a:extLst>
          </p:cNvPr>
          <p:cNvGrpSpPr/>
          <p:nvPr userDrawn="1"/>
        </p:nvGrpSpPr>
        <p:grpSpPr>
          <a:xfrm flipH="1">
            <a:off x="5245595" y="1879041"/>
            <a:ext cx="496588" cy="515901"/>
            <a:chOff x="3933572" y="-224885"/>
            <a:chExt cx="557784" cy="557784"/>
          </a:xfrm>
          <a:effectLst>
            <a:outerShdw blurRad="50800" dist="38100" dir="2700000" algn="tl" rotWithShape="0">
              <a:prstClr val="black">
                <a:alpha val="40000"/>
              </a:prstClr>
            </a:outerShdw>
          </a:effectLst>
        </p:grpSpPr>
        <p:sp>
          <p:nvSpPr>
            <p:cNvPr id="36" name="Oval 35">
              <a:extLst>
                <a:ext uri="{FF2B5EF4-FFF2-40B4-BE49-F238E27FC236}">
                  <a16:creationId xmlns:a16="http://schemas.microsoft.com/office/drawing/2014/main" id="{2DC5415F-F573-8B54-7670-FEA3E4203534}"/>
                </a:ext>
              </a:extLst>
            </p:cNvPr>
            <p:cNvSpPr>
              <a:spLocks noChangeAspect="1"/>
            </p:cNvSpPr>
            <p:nvPr/>
          </p:nvSpPr>
          <p:spPr>
            <a:xfrm>
              <a:off x="3933572" y="-224885"/>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6921ECC2-C45E-F6B1-CC99-56A6CABBF9B1}"/>
                </a:ext>
              </a:extLst>
            </p:cNvPr>
            <p:cNvSpPr>
              <a:spLocks noChangeAspect="1"/>
            </p:cNvSpPr>
            <p:nvPr/>
          </p:nvSpPr>
          <p:spPr>
            <a:xfrm>
              <a:off x="4047872" y="-110585"/>
              <a:ext cx="329184"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69EEB6EA-1C17-EDE0-51EF-F52F939E7D40}"/>
                </a:ext>
              </a:extLst>
            </p:cNvPr>
            <p:cNvSpPr>
              <a:spLocks noChangeAspect="1"/>
            </p:cNvSpPr>
            <p:nvPr/>
          </p:nvSpPr>
          <p:spPr>
            <a:xfrm>
              <a:off x="4148456" y="-10001"/>
              <a:ext cx="128016" cy="128016"/>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39" name="Straight Connector 38">
            <a:extLst>
              <a:ext uri="{FF2B5EF4-FFF2-40B4-BE49-F238E27FC236}">
                <a16:creationId xmlns:a16="http://schemas.microsoft.com/office/drawing/2014/main" id="{4C21DA16-934F-0783-9123-95B0635EE343}"/>
              </a:ext>
            </a:extLst>
          </p:cNvPr>
          <p:cNvCxnSpPr>
            <a:cxnSpLocks/>
            <a:endCxn id="47" idx="2"/>
          </p:cNvCxnSpPr>
          <p:nvPr userDrawn="1"/>
        </p:nvCxnSpPr>
        <p:spPr>
          <a:xfrm>
            <a:off x="8511784" y="1406088"/>
            <a:ext cx="2195601" cy="165735"/>
          </a:xfrm>
          <a:prstGeom prst="line">
            <a:avLst/>
          </a:prstGeom>
          <a:ln w="76200">
            <a:solidFill>
              <a:schemeClr val="tx2"/>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B073A883-FB6E-7C99-1648-CD76B980C597}"/>
              </a:ext>
            </a:extLst>
          </p:cNvPr>
          <p:cNvGrpSpPr/>
          <p:nvPr userDrawn="1"/>
        </p:nvGrpSpPr>
        <p:grpSpPr>
          <a:xfrm flipH="1">
            <a:off x="8224534" y="1128340"/>
            <a:ext cx="536903" cy="557784"/>
            <a:chOff x="3933572" y="-224885"/>
            <a:chExt cx="557784" cy="557784"/>
          </a:xfrm>
          <a:effectLst>
            <a:outerShdw blurRad="50800" dist="38100" dir="2700000" algn="tl" rotWithShape="0">
              <a:prstClr val="black">
                <a:alpha val="40000"/>
              </a:prstClr>
            </a:outerShdw>
          </a:effectLst>
        </p:grpSpPr>
        <p:sp>
          <p:nvSpPr>
            <p:cNvPr id="41" name="Oval 40">
              <a:extLst>
                <a:ext uri="{FF2B5EF4-FFF2-40B4-BE49-F238E27FC236}">
                  <a16:creationId xmlns:a16="http://schemas.microsoft.com/office/drawing/2014/main" id="{BE2C7869-B064-3B75-3A44-0B126AF6556F}"/>
                </a:ext>
              </a:extLst>
            </p:cNvPr>
            <p:cNvSpPr>
              <a:spLocks noChangeAspect="1"/>
            </p:cNvSpPr>
            <p:nvPr/>
          </p:nvSpPr>
          <p:spPr>
            <a:xfrm>
              <a:off x="3933572" y="-224885"/>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328BC782-A34D-4D7A-D119-11F4858FAFE7}"/>
                </a:ext>
              </a:extLst>
            </p:cNvPr>
            <p:cNvSpPr>
              <a:spLocks noChangeAspect="1"/>
            </p:cNvSpPr>
            <p:nvPr/>
          </p:nvSpPr>
          <p:spPr>
            <a:xfrm>
              <a:off x="4047872" y="-110585"/>
              <a:ext cx="329184"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82E05F54-5555-E596-77C0-8AC774AC4728}"/>
                </a:ext>
              </a:extLst>
            </p:cNvPr>
            <p:cNvSpPr>
              <a:spLocks noChangeAspect="1"/>
            </p:cNvSpPr>
            <p:nvPr/>
          </p:nvSpPr>
          <p:spPr>
            <a:xfrm>
              <a:off x="4148456" y="-10001"/>
              <a:ext cx="128016" cy="128016"/>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1A47808F-2568-C7FF-E014-DE177493A7C3}"/>
              </a:ext>
            </a:extLst>
          </p:cNvPr>
          <p:cNvGrpSpPr/>
          <p:nvPr userDrawn="1"/>
        </p:nvGrpSpPr>
        <p:grpSpPr>
          <a:xfrm flipH="1">
            <a:off x="10487750" y="1386239"/>
            <a:ext cx="357274" cy="371169"/>
            <a:chOff x="3933572" y="-224885"/>
            <a:chExt cx="557784" cy="557784"/>
          </a:xfrm>
          <a:effectLst>
            <a:outerShdw blurRad="50800" dist="38100" dir="2700000" algn="tl" rotWithShape="0">
              <a:prstClr val="black">
                <a:alpha val="40000"/>
              </a:prstClr>
            </a:outerShdw>
          </a:effectLst>
        </p:grpSpPr>
        <p:sp>
          <p:nvSpPr>
            <p:cNvPr id="45" name="Oval 44">
              <a:extLst>
                <a:ext uri="{FF2B5EF4-FFF2-40B4-BE49-F238E27FC236}">
                  <a16:creationId xmlns:a16="http://schemas.microsoft.com/office/drawing/2014/main" id="{50EDFAD1-9FB9-D56E-D642-4CE4C978911E}"/>
                </a:ext>
              </a:extLst>
            </p:cNvPr>
            <p:cNvSpPr>
              <a:spLocks noChangeAspect="1"/>
            </p:cNvSpPr>
            <p:nvPr/>
          </p:nvSpPr>
          <p:spPr>
            <a:xfrm>
              <a:off x="3933572" y="-224885"/>
              <a:ext cx="557784" cy="557784"/>
            </a:xfrm>
            <a:prstGeom prst="ellipse">
              <a:avLst/>
            </a:prstGeom>
            <a:solidFill>
              <a:schemeClr val="tx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BAD185F3-0D2C-8BBD-8B31-459DE150177C}"/>
                </a:ext>
              </a:extLst>
            </p:cNvPr>
            <p:cNvSpPr>
              <a:spLocks noChangeAspect="1"/>
            </p:cNvSpPr>
            <p:nvPr/>
          </p:nvSpPr>
          <p:spPr>
            <a:xfrm>
              <a:off x="4047872" y="-110585"/>
              <a:ext cx="329184" cy="329184"/>
            </a:xfrm>
            <a:prstGeom prst="ellipse">
              <a:avLst/>
            </a:prstGeom>
            <a:solidFill>
              <a:srgbClr val="EB2127"/>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7C4088B3-F1DB-F6D1-3C14-D6A3F8D9EE16}"/>
                </a:ext>
              </a:extLst>
            </p:cNvPr>
            <p:cNvSpPr>
              <a:spLocks noChangeAspect="1"/>
            </p:cNvSpPr>
            <p:nvPr/>
          </p:nvSpPr>
          <p:spPr>
            <a:xfrm>
              <a:off x="4148456" y="-10001"/>
              <a:ext cx="128016" cy="128016"/>
            </a:xfrm>
            <a:prstGeom prst="ellipse">
              <a:avLst/>
            </a:prstGeom>
            <a:solidFill>
              <a:schemeClr val="tx2"/>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2A39EAEF-E984-B15D-50FD-91426662B63A}"/>
              </a:ext>
            </a:extLst>
          </p:cNvPr>
          <p:cNvGrpSpPr/>
          <p:nvPr userDrawn="1"/>
        </p:nvGrpSpPr>
        <p:grpSpPr>
          <a:xfrm>
            <a:off x="153178" y="144904"/>
            <a:ext cx="2829201" cy="2939233"/>
            <a:chOff x="-770968" y="914579"/>
            <a:chExt cx="3295738" cy="3423914"/>
          </a:xfrm>
        </p:grpSpPr>
        <p:sp>
          <p:nvSpPr>
            <p:cNvPr id="49" name="Oval 48">
              <a:extLst>
                <a:ext uri="{FF2B5EF4-FFF2-40B4-BE49-F238E27FC236}">
                  <a16:creationId xmlns:a16="http://schemas.microsoft.com/office/drawing/2014/main" id="{9A76D6E1-938E-B27D-EF77-D67B0CD5CC7A}"/>
                </a:ext>
              </a:extLst>
            </p:cNvPr>
            <p:cNvSpPr>
              <a:spLocks noChangeAspect="1"/>
            </p:cNvSpPr>
            <p:nvPr/>
          </p:nvSpPr>
          <p:spPr>
            <a:xfrm flipH="1">
              <a:off x="-770968" y="914579"/>
              <a:ext cx="3295738" cy="3423914"/>
            </a:xfrm>
            <a:prstGeom prst="ellipse">
              <a:avLst/>
            </a:prstGeom>
            <a:solidFill>
              <a:schemeClr val="tx1"/>
            </a:solidFill>
            <a:ln w="7620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7ECDCB97-5F7D-78CA-7B93-FEB57B146005}"/>
                </a:ext>
              </a:extLst>
            </p:cNvPr>
            <p:cNvSpPr>
              <a:spLocks noChangeAspect="1"/>
            </p:cNvSpPr>
            <p:nvPr/>
          </p:nvSpPr>
          <p:spPr>
            <a:xfrm flipH="1">
              <a:off x="-258469" y="1447010"/>
              <a:ext cx="2270740" cy="2359052"/>
            </a:xfrm>
            <a:prstGeom prst="ellipse">
              <a:avLst/>
            </a:prstGeom>
            <a:solidFill>
              <a:srgbClr val="FF0000"/>
            </a:solidFill>
            <a:ln w="339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1C2B0E2-62C8-67BB-ED73-6ADFC30A71F9}"/>
                </a:ext>
              </a:extLst>
            </p:cNvPr>
            <p:cNvSpPr>
              <a:spLocks noChangeAspect="1"/>
            </p:cNvSpPr>
            <p:nvPr/>
          </p:nvSpPr>
          <p:spPr>
            <a:xfrm flipH="1">
              <a:off x="185637" y="1908387"/>
              <a:ext cx="1382529" cy="1436298"/>
            </a:xfrm>
            <a:prstGeom prst="ellipse">
              <a:avLst/>
            </a:prstGeom>
            <a:solidFill>
              <a:schemeClr val="bg1"/>
            </a:solidFill>
            <a:ln w="3397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2" name="Picture 51" descr="A picture containing accessory, vector graphics&#10;&#10;Description automatically generated">
              <a:extLst>
                <a:ext uri="{FF2B5EF4-FFF2-40B4-BE49-F238E27FC236}">
                  <a16:creationId xmlns:a16="http://schemas.microsoft.com/office/drawing/2014/main" id="{D73E5747-1DF4-1C3F-3F8D-4DB484DDEF8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3632" y="1276752"/>
              <a:ext cx="2581067" cy="2699569"/>
            </a:xfrm>
            <a:prstGeom prst="rect">
              <a:avLst/>
            </a:prstGeom>
            <a:effectLst>
              <a:outerShdw blurRad="50800" dist="38100" dir="2700000" algn="tl" rotWithShape="0">
                <a:prstClr val="black">
                  <a:alpha val="40000"/>
                </a:prstClr>
              </a:outerShdw>
            </a:effectLst>
          </p:spPr>
        </p:pic>
      </p:grpSp>
      <p:sp>
        <p:nvSpPr>
          <p:cNvPr id="53" name="TextBox 52">
            <a:extLst>
              <a:ext uri="{FF2B5EF4-FFF2-40B4-BE49-F238E27FC236}">
                <a16:creationId xmlns:a16="http://schemas.microsoft.com/office/drawing/2014/main" id="{A9E17751-37F4-B7DE-1E39-7044412287C3}"/>
              </a:ext>
            </a:extLst>
          </p:cNvPr>
          <p:cNvSpPr txBox="1"/>
          <p:nvPr userDrawn="1"/>
        </p:nvSpPr>
        <p:spPr>
          <a:xfrm>
            <a:off x="3055421" y="1180938"/>
            <a:ext cx="269956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2"/>
                </a:solidFill>
                <a:effectLst/>
                <a:uLnTx/>
                <a:uFillTx/>
                <a:latin typeface="Franklin Gothic Heavy" panose="020B0903020102020204" pitchFamily="34" charset="0"/>
              </a:rPr>
              <a:t>INNOVATION</a:t>
            </a:r>
          </a:p>
        </p:txBody>
      </p:sp>
      <p:sp>
        <p:nvSpPr>
          <p:cNvPr id="14" name="Title Placeholder 1"/>
          <p:cNvSpPr>
            <a:spLocks noGrp="1"/>
          </p:cNvSpPr>
          <p:nvPr>
            <p:ph type="title"/>
          </p:nvPr>
        </p:nvSpPr>
        <p:spPr bwMode="auto">
          <a:xfrm>
            <a:off x="266700" y="3171525"/>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endParaRPr lang="en-US"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6016978" y="555690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6" name="Text Placeholder 5">
            <a:extLst>
              <a:ext uri="{FF2B5EF4-FFF2-40B4-BE49-F238E27FC236}">
                <a16:creationId xmlns:a16="http://schemas.microsoft.com/office/drawing/2014/main" id="{C008EFED-3BCF-3D51-6D9E-AD06321572BA}"/>
              </a:ext>
            </a:extLst>
          </p:cNvPr>
          <p:cNvSpPr>
            <a:spLocks noGrp="1"/>
          </p:cNvSpPr>
          <p:nvPr>
            <p:ph type="body" sz="quarter" idx="12"/>
          </p:nvPr>
        </p:nvSpPr>
        <p:spPr>
          <a:xfrm>
            <a:off x="266700" y="4573288"/>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559105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endParaRPr lang="en-US" dirty="0"/>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3" name="Picture 2">
            <a:extLst>
              <a:ext uri="{FF2B5EF4-FFF2-40B4-BE49-F238E27FC236}">
                <a16:creationId xmlns:a16="http://schemas.microsoft.com/office/drawing/2014/main" id="{2F83ACB7-8DD6-4811-35FD-AEA86B5AAA9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Tree>
    <p:extLst>
      <p:ext uri="{BB962C8B-B14F-4D97-AF65-F5344CB8AC3E}">
        <p14:creationId xmlns:p14="http://schemas.microsoft.com/office/powerpoint/2010/main" val="2052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B175-E848-4B64-688A-D3FA2B063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B1516-CF66-9E5B-9D55-F027F8435A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87F277-F62C-BF06-7ADF-52AD09923B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B440A8-A422-6173-76E8-6EF65232C257}"/>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6" name="Footer Placeholder 5">
            <a:extLst>
              <a:ext uri="{FF2B5EF4-FFF2-40B4-BE49-F238E27FC236}">
                <a16:creationId xmlns:a16="http://schemas.microsoft.com/office/drawing/2014/main" id="{CBD57140-9280-2B80-7072-4C6A2793D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AC397-314F-EEB8-9F4B-DAC4EF131CE9}"/>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18370054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endParaRPr lang="en-US" dirty="0"/>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2" name="Picture 1">
            <a:extLst>
              <a:ext uri="{FF2B5EF4-FFF2-40B4-BE49-F238E27FC236}">
                <a16:creationId xmlns:a16="http://schemas.microsoft.com/office/drawing/2014/main" id="{2439E7B2-5D50-2ABB-297A-3F1D7289504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Tree>
    <p:extLst>
      <p:ext uri="{BB962C8B-B14F-4D97-AF65-F5344CB8AC3E}">
        <p14:creationId xmlns:p14="http://schemas.microsoft.com/office/powerpoint/2010/main" val="3330285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endParaRPr lang="en-US" dirty="0"/>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2" name="Picture 1">
            <a:extLst>
              <a:ext uri="{FF2B5EF4-FFF2-40B4-BE49-F238E27FC236}">
                <a16:creationId xmlns:a16="http://schemas.microsoft.com/office/drawing/2014/main" id="{778EA4A1-95F8-A158-845D-359DAECC365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Tree>
    <p:extLst>
      <p:ext uri="{BB962C8B-B14F-4D97-AF65-F5344CB8AC3E}">
        <p14:creationId xmlns:p14="http://schemas.microsoft.com/office/powerpoint/2010/main" val="3497794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endParaRPr lang="en-US" dirty="0"/>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endParaRPr lang="en-US" dirty="0"/>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endParaRPr lang="en-US" dirty="0"/>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endParaRPr lang="en-US" dirty="0"/>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3" name="Picture 2">
            <a:extLst>
              <a:ext uri="{FF2B5EF4-FFF2-40B4-BE49-F238E27FC236}">
                <a16:creationId xmlns:a16="http://schemas.microsoft.com/office/drawing/2014/main" id="{21EF0D8B-A47E-A15C-AF48-7099638BC88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Tree>
    <p:extLst>
      <p:ext uri="{BB962C8B-B14F-4D97-AF65-F5344CB8AC3E}">
        <p14:creationId xmlns:p14="http://schemas.microsoft.com/office/powerpoint/2010/main" val="527552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userDrawn="1"/>
        </p:nvSpPr>
        <p:spPr>
          <a:xfrm rot="18120796">
            <a:off x="8586600" y="16327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6700" y="5718362"/>
            <a:ext cx="2352293" cy="1043775"/>
          </a:xfrm>
          <a:prstGeom prst="rect">
            <a:avLst/>
          </a:prstGeom>
        </p:spPr>
      </p:pic>
      <p:pic>
        <p:nvPicPr>
          <p:cNvPr id="5" name="Picture 4">
            <a:extLst>
              <a:ext uri="{FF2B5EF4-FFF2-40B4-BE49-F238E27FC236}">
                <a16:creationId xmlns:a16="http://schemas.microsoft.com/office/drawing/2014/main" id="{AA790D32-A98A-5CFF-B030-58B4FD03CA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810515" y="5687315"/>
            <a:ext cx="1116593" cy="1116593"/>
          </a:xfrm>
          <a:prstGeom prst="rect">
            <a:avLst/>
          </a:prstGeom>
        </p:spPr>
      </p:pic>
    </p:spTree>
    <p:extLst>
      <p:ext uri="{BB962C8B-B14F-4D97-AF65-F5344CB8AC3E}">
        <p14:creationId xmlns:p14="http://schemas.microsoft.com/office/powerpoint/2010/main" val="7184328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r>
              <a:rPr lang="en-US"/>
              <a:t>Click icon to add chart</a:t>
            </a:r>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4964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pPr>
              <a:defRPr/>
            </a:pPr>
            <a:fld id="{814312BB-A589-455C-B7D7-F2A2D9A310D0}" type="datetime1">
              <a:rPr lang="en-US" smtClean="0"/>
              <a:pPr>
                <a:defRPr/>
              </a:pPr>
              <a:t>10/25/2023</a:t>
            </a:fld>
            <a:endParaRPr lang="en-US" dirty="0"/>
          </a:p>
        </p:txBody>
      </p:sp>
      <p:sp>
        <p:nvSpPr>
          <p:cNvPr id="8" name="Slide Number Placeholder 7"/>
          <p:cNvSpPr>
            <a:spLocks noGrp="1"/>
          </p:cNvSpPr>
          <p:nvPr>
            <p:ph type="sldNum" sz="quarter" idx="11"/>
          </p:nvPr>
        </p:nvSpPr>
        <p:spPr/>
        <p:txBody>
          <a:bodyPr/>
          <a:lstStyle/>
          <a:p>
            <a:pPr>
              <a:defRPr/>
            </a:pPr>
            <a:fld id="{3D5ABD1A-7383-4EEA-B7E4-C7CAAFD430C9}" type="slidenum">
              <a:rPr lang="en-US" smtClean="0"/>
              <a:pPr>
                <a:defRPr/>
              </a:pPr>
              <a:t>‹#›</a:t>
            </a:fld>
            <a:endParaRPr lang="en-US" dirty="0"/>
          </a:p>
        </p:txBody>
      </p:sp>
      <p:sp>
        <p:nvSpPr>
          <p:cNvPr id="9" name="Footer Placeholder 8"/>
          <p:cNvSpPr>
            <a:spLocks noGrp="1"/>
          </p:cNvSpPr>
          <p:nvPr>
            <p:ph type="ftr" sz="quarter" idx="12"/>
          </p:nvPr>
        </p:nvSpPr>
        <p:spPr/>
        <p:txBody>
          <a:bodyPr/>
          <a:lstStyle/>
          <a:p>
            <a:pPr>
              <a:defRPr/>
            </a:pPr>
            <a:r>
              <a:rPr lang="en-US"/>
              <a:t>As of  31 Mar 2011</a:t>
            </a:r>
            <a:endParaRPr lang="en-US" dirty="0"/>
          </a:p>
        </p:txBody>
      </p:sp>
      <p:pic>
        <p:nvPicPr>
          <p:cNvPr id="36866" name="Picture 2" descr="http://www.officerpratt.com/TyeBandCom/army%20star%20logo.jpg"/>
          <p:cNvPicPr>
            <a:picLocks noChangeAspect="1" noChangeArrowheads="1"/>
          </p:cNvPicPr>
          <p:nvPr userDrawn="1"/>
        </p:nvPicPr>
        <p:blipFill>
          <a:blip r:embed="rId2" cstate="print"/>
          <a:srcRect/>
          <a:stretch>
            <a:fillRect/>
          </a:stretch>
        </p:blipFill>
        <p:spPr bwMode="auto">
          <a:xfrm>
            <a:off x="406400" y="152400"/>
            <a:ext cx="908720" cy="914400"/>
          </a:xfrm>
          <a:prstGeom prst="rect">
            <a:avLst/>
          </a:prstGeom>
          <a:noFill/>
        </p:spPr>
      </p:pic>
    </p:spTree>
    <p:extLst>
      <p:ext uri="{BB962C8B-B14F-4D97-AF65-F5344CB8AC3E}">
        <p14:creationId xmlns:p14="http://schemas.microsoft.com/office/powerpoint/2010/main" val="34644028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85B02B-1B19-4DD1-A71B-33151C3EAF25}" type="datetime1">
              <a:rPr lang="en-US" smtClean="0"/>
              <a:pPr>
                <a:defRPr/>
              </a:pPr>
              <a:t>10/25/2023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E7E6E46-4D69-4F20-822F-89AEC275ED61}" type="slidenum">
              <a:rPr lang="en-US"/>
              <a:pPr>
                <a:defRPr/>
              </a:pPr>
              <a:t>‹#›</a:t>
            </a:fld>
            <a:endParaRPr lang="en-US" dirty="0"/>
          </a:p>
        </p:txBody>
      </p:sp>
    </p:spTree>
    <p:extLst>
      <p:ext uri="{BB962C8B-B14F-4D97-AF65-F5344CB8AC3E}">
        <p14:creationId xmlns:p14="http://schemas.microsoft.com/office/powerpoint/2010/main" val="1844870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5CA95E6-A8B8-43A4-8F82-B3686F0CCFA9}" type="datetime1">
              <a:rPr lang="en-US" smtClean="0"/>
              <a:pPr>
                <a:defRPr/>
              </a:pPr>
              <a:t>10/25/2023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387C780-D245-4596-9921-130B6DB9DD52}" type="slidenum">
              <a:rPr lang="en-US"/>
              <a:pPr>
                <a:defRPr/>
              </a:pPr>
              <a:t>‹#›</a:t>
            </a:fld>
            <a:endParaRPr lang="en-US" dirty="0"/>
          </a:p>
        </p:txBody>
      </p:sp>
    </p:spTree>
    <p:extLst>
      <p:ext uri="{BB962C8B-B14F-4D97-AF65-F5344CB8AC3E}">
        <p14:creationId xmlns:p14="http://schemas.microsoft.com/office/powerpoint/2010/main" val="3082584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D766F28-C4FD-4A1F-8F3C-ABD3C78EEC66}" type="datetime1">
              <a:rPr lang="en-US" smtClean="0"/>
              <a:pPr>
                <a:defRPr/>
              </a:pPr>
              <a:t>10/25/2023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ABB863-DE75-4DA2-B78E-2561E7D7A670}" type="slidenum">
              <a:rPr lang="en-US"/>
              <a:pPr>
                <a:defRPr/>
              </a:pPr>
              <a:t>‹#›</a:t>
            </a:fld>
            <a:endParaRPr lang="en-US" dirty="0"/>
          </a:p>
        </p:txBody>
      </p:sp>
    </p:spTree>
    <p:extLst>
      <p:ext uri="{BB962C8B-B14F-4D97-AF65-F5344CB8AC3E}">
        <p14:creationId xmlns:p14="http://schemas.microsoft.com/office/powerpoint/2010/main" val="3369618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13DACEF-E822-427A-9E4D-797FBA359C56}" type="datetime1">
              <a:rPr lang="en-US" smtClean="0"/>
              <a:pPr>
                <a:defRPr/>
              </a:pPr>
              <a:t>10/25/2023</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7528E49-D775-4C17-8D60-36187FA463BD}" type="slidenum">
              <a:rPr lang="en-US"/>
              <a:pPr>
                <a:defRPr/>
              </a:pPr>
              <a:t>‹#›</a:t>
            </a:fld>
            <a:endParaRPr lang="en-US" dirty="0"/>
          </a:p>
        </p:txBody>
      </p:sp>
    </p:spTree>
    <p:extLst>
      <p:ext uri="{BB962C8B-B14F-4D97-AF65-F5344CB8AC3E}">
        <p14:creationId xmlns:p14="http://schemas.microsoft.com/office/powerpoint/2010/main" val="683665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E812-1192-F98E-BA71-A99E882371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6138C2-0665-9776-D601-67B40B3FF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5AE1C-D37F-47AB-90BF-D23A7B7B40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064E1D-321E-DCD7-B03A-636538E12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DB4BAA-3DB2-AAFB-0E13-5CF899425F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818CA5-CE73-1788-A2FA-A2D55D1B375C}"/>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8" name="Footer Placeholder 7">
            <a:extLst>
              <a:ext uri="{FF2B5EF4-FFF2-40B4-BE49-F238E27FC236}">
                <a16:creationId xmlns:a16="http://schemas.microsoft.com/office/drawing/2014/main" id="{1245EE09-F4AD-20A9-0449-757A77C03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61F9D7-7388-C253-6C86-A44B1632F0C0}"/>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1574793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C35E8A-7EA9-43D4-9194-1F120D651D63}" type="datetime1">
              <a:rPr lang="en-US" smtClean="0"/>
              <a:pPr>
                <a:defRPr/>
              </a:pPr>
              <a:t>10/25/2023</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AE67141-E501-47DE-A29B-5469C72B1AE6}" type="slidenum">
              <a:rPr lang="en-US"/>
              <a:pPr>
                <a:defRPr/>
              </a:pPr>
              <a:t>‹#›</a:t>
            </a:fld>
            <a:endParaRPr lang="en-US" dirty="0"/>
          </a:p>
        </p:txBody>
      </p:sp>
    </p:spTree>
    <p:extLst>
      <p:ext uri="{BB962C8B-B14F-4D97-AF65-F5344CB8AC3E}">
        <p14:creationId xmlns:p14="http://schemas.microsoft.com/office/powerpoint/2010/main" val="33068152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E5D231-D952-4853-8649-A5F4A731C4E6}" type="datetime1">
              <a:rPr lang="en-US" smtClean="0"/>
              <a:pPr>
                <a:defRPr/>
              </a:pPr>
              <a:t>10/25/2023</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A8381BB1-FCB9-4EE7-B2B7-4BB89DC4584B}" type="slidenum">
              <a:rPr lang="en-US"/>
              <a:pPr>
                <a:defRPr/>
              </a:pPr>
              <a:t>‹#›</a:t>
            </a:fld>
            <a:endParaRPr lang="en-US" dirty="0"/>
          </a:p>
        </p:txBody>
      </p:sp>
    </p:spTree>
    <p:extLst>
      <p:ext uri="{BB962C8B-B14F-4D97-AF65-F5344CB8AC3E}">
        <p14:creationId xmlns:p14="http://schemas.microsoft.com/office/powerpoint/2010/main" val="1559297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C43F00B-D9D6-4027-BDAD-DF6F896FADC4}" type="datetime1">
              <a:rPr lang="en-US" smtClean="0"/>
              <a:pPr>
                <a:defRPr/>
              </a:pPr>
              <a:t>10/25/2023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7EF45BB-FEBF-4A12-916F-9C20A289268B}" type="slidenum">
              <a:rPr lang="en-US"/>
              <a:pPr>
                <a:defRPr/>
              </a:pPr>
              <a:t>‹#›</a:t>
            </a:fld>
            <a:endParaRPr lang="en-US" dirty="0"/>
          </a:p>
        </p:txBody>
      </p:sp>
    </p:spTree>
    <p:extLst>
      <p:ext uri="{BB962C8B-B14F-4D97-AF65-F5344CB8AC3E}">
        <p14:creationId xmlns:p14="http://schemas.microsoft.com/office/powerpoint/2010/main" val="68278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EB8E6A2-657D-40F9-A1BE-59282A264376}" type="datetime1">
              <a:rPr lang="en-US" smtClean="0"/>
              <a:pPr>
                <a:defRPr/>
              </a:pPr>
              <a:t>10/25/2023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C5D923E-19F3-450B-9C5E-CEC5A39861B5}" type="slidenum">
              <a:rPr lang="en-US"/>
              <a:pPr>
                <a:defRPr/>
              </a:pPr>
              <a:t>‹#›</a:t>
            </a:fld>
            <a:endParaRPr lang="en-US" dirty="0"/>
          </a:p>
        </p:txBody>
      </p:sp>
    </p:spTree>
    <p:extLst>
      <p:ext uri="{BB962C8B-B14F-4D97-AF65-F5344CB8AC3E}">
        <p14:creationId xmlns:p14="http://schemas.microsoft.com/office/powerpoint/2010/main" val="3425288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8225E8-F6D5-44BC-BF72-5E7B9D01905F}" type="datetime1">
              <a:rPr lang="en-US" smtClean="0"/>
              <a:pPr>
                <a:defRPr/>
              </a:pPr>
              <a:t>10/25/2023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956A33F-E417-480E-8F16-49FF8EB765C5}" type="slidenum">
              <a:rPr lang="en-US"/>
              <a:pPr>
                <a:defRPr/>
              </a:pPr>
              <a:t>‹#›</a:t>
            </a:fld>
            <a:endParaRPr lang="en-US" dirty="0"/>
          </a:p>
        </p:txBody>
      </p:sp>
    </p:spTree>
    <p:extLst>
      <p:ext uri="{BB962C8B-B14F-4D97-AF65-F5344CB8AC3E}">
        <p14:creationId xmlns:p14="http://schemas.microsoft.com/office/powerpoint/2010/main" val="4223137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0F0906-7F8F-49FF-9167-E88DA3378D90}" type="datetime1">
              <a:rPr lang="en-US" smtClean="0"/>
              <a:pPr>
                <a:defRPr/>
              </a:pPr>
              <a:t>10/25/2023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As of  31 Mar 2011</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974C57B-89E3-49B9-B667-9DCDE72E531A}" type="slidenum">
              <a:rPr lang="en-US"/>
              <a:pPr>
                <a:defRPr/>
              </a:pPr>
              <a:t>‹#›</a:t>
            </a:fld>
            <a:endParaRPr lang="en-US" dirty="0"/>
          </a:p>
        </p:txBody>
      </p:sp>
    </p:spTree>
    <p:extLst>
      <p:ext uri="{BB962C8B-B14F-4D97-AF65-F5344CB8AC3E}">
        <p14:creationId xmlns:p14="http://schemas.microsoft.com/office/powerpoint/2010/main" val="2269327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fld id="{4E1C6018-15FA-4663-9EFD-08C82230E12D}" type="datetime1">
              <a:rPr lang="en-US" smtClean="0"/>
              <a:pPr>
                <a:defRPr/>
              </a:pPr>
              <a:t>10/25/2023</a:t>
            </a:fld>
            <a:endParaRPr lang="en-US" dirty="0"/>
          </a:p>
        </p:txBody>
      </p:sp>
      <p:sp>
        <p:nvSpPr>
          <p:cNvPr id="4" name="Rectangle 5"/>
          <p:cNvSpPr>
            <a:spLocks noGrp="1" noChangeArrowheads="1"/>
          </p:cNvSpPr>
          <p:nvPr>
            <p:ph type="ftr" sz="quarter" idx="11"/>
          </p:nvPr>
        </p:nvSpPr>
        <p:spPr/>
        <p:txBody>
          <a:bodyPr/>
          <a:lstStyle>
            <a:lvl1pPr>
              <a:defRPr/>
            </a:lvl1pPr>
          </a:lstStyle>
          <a:p>
            <a:pPr>
              <a:defRPr/>
            </a:pPr>
            <a:r>
              <a:rPr lang="en-US"/>
              <a:t>As of  31 Mar 2011</a:t>
            </a:r>
            <a:endParaRPr lang="en-US" dirty="0"/>
          </a:p>
        </p:txBody>
      </p:sp>
    </p:spTree>
    <p:extLst>
      <p:ext uri="{BB962C8B-B14F-4D97-AF65-F5344CB8AC3E}">
        <p14:creationId xmlns:p14="http://schemas.microsoft.com/office/powerpoint/2010/main" val="14569036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D53A3F62-B8D2-480A-8A8B-7BFFEC6C1EF3}" type="slidenum">
              <a:rPr lang="en-US"/>
              <a:pPr>
                <a:defRPr/>
              </a:pPr>
              <a:t>‹#›</a:t>
            </a:fld>
            <a:endParaRPr lang="en-US" dirty="0"/>
          </a:p>
        </p:txBody>
      </p:sp>
      <p:sp>
        <p:nvSpPr>
          <p:cNvPr id="5" name="Rectangle 27"/>
          <p:cNvSpPr>
            <a:spLocks noGrp="1" noChangeArrowheads="1"/>
          </p:cNvSpPr>
          <p:nvPr>
            <p:ph type="dt" sz="half" idx="11"/>
          </p:nvPr>
        </p:nvSpPr>
        <p:spPr/>
        <p:txBody>
          <a:bodyPr/>
          <a:lstStyle>
            <a:lvl1pPr>
              <a:defRPr/>
            </a:lvl1pPr>
          </a:lstStyle>
          <a:p>
            <a:pPr>
              <a:defRPr/>
            </a:pPr>
            <a:fld id="{B6B20690-D05F-4B63-AECC-1A61B7C3B6D3}" type="datetime1">
              <a:rPr lang="en-US" smtClean="0"/>
              <a:pPr>
                <a:defRPr/>
              </a:pPr>
              <a:t>10/25/2023</a:t>
            </a:fld>
            <a:endParaRPr lang="en-US" dirty="0"/>
          </a:p>
        </p:txBody>
      </p:sp>
      <p:sp>
        <p:nvSpPr>
          <p:cNvPr id="6" name="Rectangle 28"/>
          <p:cNvSpPr>
            <a:spLocks noGrp="1" noChangeArrowheads="1"/>
          </p:cNvSpPr>
          <p:nvPr>
            <p:ph type="ftr" sz="quarter" idx="12"/>
          </p:nvPr>
        </p:nvSpPr>
        <p:spPr/>
        <p:txBody>
          <a:bodyPr/>
          <a:lstStyle>
            <a:lvl1pPr>
              <a:defRPr/>
            </a:lvl1pPr>
          </a:lstStyle>
          <a:p>
            <a:pPr>
              <a:defRPr/>
            </a:pPr>
            <a:r>
              <a:rPr lang="en-US"/>
              <a:t>As of  31 Mar 2011</a:t>
            </a:r>
            <a:endParaRPr lang="en-US" dirty="0"/>
          </a:p>
        </p:txBody>
      </p:sp>
    </p:spTree>
    <p:extLst>
      <p:ext uri="{BB962C8B-B14F-4D97-AF65-F5344CB8AC3E}">
        <p14:creationId xmlns:p14="http://schemas.microsoft.com/office/powerpoint/2010/main" val="1797911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a:defRPr/>
            </a:lvl1pPr>
          </a:lstStyle>
          <a:p>
            <a:pPr>
              <a:defRPr/>
            </a:pPr>
            <a:fld id="{3F9E9464-DB87-471F-AD27-6BE789779507}" type="slidenum">
              <a:rPr lang="en-US"/>
              <a:pPr>
                <a:defRPr/>
              </a:pPr>
              <a:t>‹#›</a:t>
            </a:fld>
            <a:endParaRPr lang="en-US" dirty="0"/>
          </a:p>
        </p:txBody>
      </p:sp>
      <p:sp>
        <p:nvSpPr>
          <p:cNvPr id="5" name="Rectangle 27"/>
          <p:cNvSpPr>
            <a:spLocks noGrp="1" noChangeArrowheads="1"/>
          </p:cNvSpPr>
          <p:nvPr>
            <p:ph type="dt" sz="half" idx="11"/>
          </p:nvPr>
        </p:nvSpPr>
        <p:spPr/>
        <p:txBody>
          <a:bodyPr/>
          <a:lstStyle>
            <a:lvl1pPr>
              <a:defRPr/>
            </a:lvl1pPr>
          </a:lstStyle>
          <a:p>
            <a:pPr>
              <a:defRPr/>
            </a:pPr>
            <a:fld id="{C13F4732-8D67-491E-A4E9-6E83A7669606}" type="datetime1">
              <a:rPr lang="en-US" smtClean="0"/>
              <a:pPr>
                <a:defRPr/>
              </a:pPr>
              <a:t>10/25/2023</a:t>
            </a:fld>
            <a:endParaRPr lang="en-US" dirty="0"/>
          </a:p>
        </p:txBody>
      </p:sp>
      <p:sp>
        <p:nvSpPr>
          <p:cNvPr id="6" name="Rectangle 28"/>
          <p:cNvSpPr>
            <a:spLocks noGrp="1" noChangeArrowheads="1"/>
          </p:cNvSpPr>
          <p:nvPr>
            <p:ph type="ftr" sz="quarter" idx="12"/>
          </p:nvPr>
        </p:nvSpPr>
        <p:spPr/>
        <p:txBody>
          <a:bodyPr/>
          <a:lstStyle>
            <a:lvl1pPr>
              <a:defRPr/>
            </a:lvl1pPr>
          </a:lstStyle>
          <a:p>
            <a:pPr>
              <a:defRPr/>
            </a:pPr>
            <a:r>
              <a:rPr lang="en-US"/>
              <a:t>As of  31 Mar 2011</a:t>
            </a:r>
            <a:endParaRPr lang="en-US" dirty="0"/>
          </a:p>
        </p:txBody>
      </p:sp>
    </p:spTree>
    <p:extLst>
      <p:ext uri="{BB962C8B-B14F-4D97-AF65-F5344CB8AC3E}">
        <p14:creationId xmlns:p14="http://schemas.microsoft.com/office/powerpoint/2010/main" val="1128466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C917-A394-F665-6AF8-98C530D1A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1C51B-8FB5-0F01-AEC0-ACCD68930BB9}"/>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4" name="Footer Placeholder 3">
            <a:extLst>
              <a:ext uri="{FF2B5EF4-FFF2-40B4-BE49-F238E27FC236}">
                <a16:creationId xmlns:a16="http://schemas.microsoft.com/office/drawing/2014/main" id="{7A015189-65C7-F45A-6B3A-C468EF9E0E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A97EB6-099A-D05B-D848-97A8168FC9AE}"/>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186894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91F3D8-B656-49C6-90BD-4266BE0246AF}"/>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3" name="Footer Placeholder 2">
            <a:extLst>
              <a:ext uri="{FF2B5EF4-FFF2-40B4-BE49-F238E27FC236}">
                <a16:creationId xmlns:a16="http://schemas.microsoft.com/office/drawing/2014/main" id="{9A801A67-E7F8-42B2-BE03-596F0A32FA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7B2AC0-B0CF-22AF-FAC6-43577B2D03E3}"/>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110772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1830-7E31-1237-6B5F-44D6475CC7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5DF36B-A7C7-528A-D899-123838CD9B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7945EE-C4C0-13A3-8534-3A0EEF749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AEAA04-0822-796F-FC0E-0CDFCDFADF31}"/>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6" name="Footer Placeholder 5">
            <a:extLst>
              <a:ext uri="{FF2B5EF4-FFF2-40B4-BE49-F238E27FC236}">
                <a16:creationId xmlns:a16="http://schemas.microsoft.com/office/drawing/2014/main" id="{7EF61C9A-E0DB-4D2A-C13C-C2E22B49D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F3E48-4E8E-5670-4F23-836300F8713D}"/>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7212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A90B-27A6-B84C-6E35-0A51F71FAA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21F5FF-5F4A-98EC-4216-6E8927712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EDF0FE-F05B-241C-D60B-1DB21812D6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46073-9CF5-414D-FE3B-8CB4D94D68F5}"/>
              </a:ext>
            </a:extLst>
          </p:cNvPr>
          <p:cNvSpPr>
            <a:spLocks noGrp="1"/>
          </p:cNvSpPr>
          <p:nvPr>
            <p:ph type="dt" sz="half" idx="10"/>
          </p:nvPr>
        </p:nvSpPr>
        <p:spPr/>
        <p:txBody>
          <a:bodyPr/>
          <a:lstStyle/>
          <a:p>
            <a:fld id="{B54F5DE3-C54D-40A2-AB29-47FE0B90CB19}" type="datetimeFigureOut">
              <a:rPr lang="en-US" smtClean="0"/>
              <a:t>10/25/2023</a:t>
            </a:fld>
            <a:endParaRPr lang="en-US"/>
          </a:p>
        </p:txBody>
      </p:sp>
      <p:sp>
        <p:nvSpPr>
          <p:cNvPr id="6" name="Footer Placeholder 5">
            <a:extLst>
              <a:ext uri="{FF2B5EF4-FFF2-40B4-BE49-F238E27FC236}">
                <a16:creationId xmlns:a16="http://schemas.microsoft.com/office/drawing/2014/main" id="{5BC70FFB-9B7E-3FF9-C916-9E6C436F2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C1786-C9F3-66F2-7A1D-D24E582A7C19}"/>
              </a:ext>
            </a:extLst>
          </p:cNvPr>
          <p:cNvSpPr>
            <a:spLocks noGrp="1"/>
          </p:cNvSpPr>
          <p:nvPr>
            <p:ph type="sldNum" sz="quarter" idx="12"/>
          </p:nvPr>
        </p:nvSpPr>
        <p:spPr/>
        <p:txBody>
          <a:bodyPr/>
          <a:lstStyle/>
          <a:p>
            <a:fld id="{E1754FAF-D8AC-4E6B-8C5E-3893408B4C9F}" type="slidenum">
              <a:rPr lang="en-US" smtClean="0"/>
              <a:t>‹#›</a:t>
            </a:fld>
            <a:endParaRPr lang="en-US"/>
          </a:p>
        </p:txBody>
      </p:sp>
    </p:spTree>
    <p:extLst>
      <p:ext uri="{BB962C8B-B14F-4D97-AF65-F5344CB8AC3E}">
        <p14:creationId xmlns:p14="http://schemas.microsoft.com/office/powerpoint/2010/main" val="214528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ti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t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8.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7.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6.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14.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4.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0A05B0-2B0E-FC55-9EE5-72422B9209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07B79D-CECB-4E03-ED64-FB69FE77BB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FED806-18AA-C3F0-A69D-73A57103C6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F5DE3-C54D-40A2-AB29-47FE0B90CB19}" type="datetimeFigureOut">
              <a:rPr lang="en-US" smtClean="0"/>
              <a:t>10/25/2023</a:t>
            </a:fld>
            <a:endParaRPr lang="en-US"/>
          </a:p>
        </p:txBody>
      </p:sp>
      <p:sp>
        <p:nvSpPr>
          <p:cNvPr id="5" name="Footer Placeholder 4">
            <a:extLst>
              <a:ext uri="{FF2B5EF4-FFF2-40B4-BE49-F238E27FC236}">
                <a16:creationId xmlns:a16="http://schemas.microsoft.com/office/drawing/2014/main" id="{AFC54B8A-2990-E423-25F2-C691DAD771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87EFF1-6884-D138-0DA1-C837F5A5C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54FAF-D8AC-4E6B-8C5E-3893408B4C9F}" type="slidenum">
              <a:rPr lang="en-US" smtClean="0"/>
              <a:t>‹#›</a:t>
            </a:fld>
            <a:endParaRPr lang="en-US"/>
          </a:p>
        </p:txBody>
      </p:sp>
    </p:spTree>
    <p:extLst>
      <p:ext uri="{BB962C8B-B14F-4D97-AF65-F5344CB8AC3E}">
        <p14:creationId xmlns:p14="http://schemas.microsoft.com/office/powerpoint/2010/main" val="274437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11">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12"/>
          <a:stretch>
            <a:fillRect/>
          </a:stretch>
        </p:blipFill>
        <p:spPr>
          <a:xfrm>
            <a:off x="0" y="0"/>
            <a:ext cx="12192000" cy="6847864"/>
          </a:xfrm>
          <a:prstGeom prst="rect">
            <a:avLst/>
          </a:prstGeom>
        </p:spPr>
      </p:pic>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253" y="5657991"/>
            <a:ext cx="1386605" cy="1118088"/>
          </a:xfrm>
          <a:prstGeom prst="rect">
            <a:avLst/>
          </a:prstGeom>
        </p:spPr>
      </p:pic>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64526" y="5618325"/>
            <a:ext cx="1484989" cy="1197420"/>
          </a:xfrm>
          <a:prstGeom prst="rect">
            <a:avLst/>
          </a:prstGeom>
        </p:spPr>
      </p:pic>
      <p:sp>
        <p:nvSpPr>
          <p:cNvPr id="41" name="Title Placeholder 17"/>
          <p:cNvSpPr>
            <a:spLocks noGrp="1"/>
          </p:cNvSpPr>
          <p:nvPr userDrawn="1">
            <p:ph type="title"/>
          </p:nvPr>
        </p:nvSpPr>
        <p:spPr>
          <a:xfrm>
            <a:off x="613415" y="403819"/>
            <a:ext cx="7154917" cy="2552700"/>
          </a:xfrm>
          <a:prstGeom prst="rect">
            <a:avLst/>
          </a:prstGeom>
        </p:spPr>
        <p:txBody>
          <a:bodyPr vert="horz" lIns="91440" tIns="45720" rIns="91440" bIns="45720" rtlCol="0" anchor="t">
            <a:normAutofit/>
          </a:bodyPr>
          <a:lstStyle/>
          <a:p>
            <a:r>
              <a:rPr lang="en-US" dirty="0"/>
              <a:t>Click to edit Master title style</a:t>
            </a:r>
          </a:p>
        </p:txBody>
      </p:sp>
      <p:sp>
        <p:nvSpPr>
          <p:cNvPr id="42" name="Text Placeholder 18"/>
          <p:cNvSpPr>
            <a:spLocks noGrp="1"/>
          </p:cNvSpPr>
          <p:nvPr userDrawn="1">
            <p:ph type="body" idx="1"/>
          </p:nvPr>
        </p:nvSpPr>
        <p:spPr>
          <a:xfrm>
            <a:off x="603890" y="3237843"/>
            <a:ext cx="7154917" cy="1562100"/>
          </a:xfrm>
          <a:prstGeom prst="rect">
            <a:avLst/>
          </a:prstGeom>
          <a:noFill/>
        </p:spPr>
        <p:txBody>
          <a:bodyPr vert="horz" lIns="91440" tIns="45720" rIns="91440" bIns="45720" rtlCol="0">
            <a:normAutofit/>
          </a:bodyPr>
          <a:lstStyle/>
          <a:p>
            <a:pPr lvl="0"/>
            <a:r>
              <a:rPr lang="en-US" dirty="0"/>
              <a:t>Click to edit Master text styles</a:t>
            </a:r>
          </a:p>
        </p:txBody>
      </p:sp>
      <p:pic>
        <p:nvPicPr>
          <p:cNvPr id="11" name="Picture 1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248136" y="4245103"/>
            <a:ext cx="3943864" cy="3943864"/>
          </a:xfrm>
          <a:prstGeom prst="rect">
            <a:avLst/>
          </a:prstGeom>
        </p:spPr>
      </p:pic>
    </p:spTree>
    <p:extLst>
      <p:ext uri="{BB962C8B-B14F-4D97-AF65-F5344CB8AC3E}">
        <p14:creationId xmlns:p14="http://schemas.microsoft.com/office/powerpoint/2010/main" val="127426612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dt="0"/>
  <p:txStyles>
    <p:titleStyle>
      <a:lvl1pPr algn="l" defTabSz="685800" rtl="0" eaLnBrk="1" latinLnBrk="0" hangingPunct="1">
        <a:lnSpc>
          <a:spcPct val="100000"/>
        </a:lnSpc>
        <a:spcBef>
          <a:spcPct val="0"/>
        </a:spcBef>
        <a:buNone/>
        <a:defRPr sz="4000" b="1" kern="1200" cap="all" baseline="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5ACBF0"/>
          </p15:clr>
        </p15:guide>
        <p15:guide id="2" pos="6144">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5929BCB-46A0-A5B8-189B-126209C896C9}"/>
              </a:ext>
            </a:extLst>
          </p:cNvPr>
          <p:cNvSpPr txBox="1"/>
          <p:nvPr userDrawn="1"/>
        </p:nvSpPr>
        <p:spPr>
          <a:xfrm>
            <a:off x="5348356" y="21259"/>
            <a:ext cx="1574514" cy="215444"/>
          </a:xfrm>
          <a:prstGeom prst="rect">
            <a:avLst/>
          </a:prstGeom>
          <a:noFill/>
        </p:spPr>
        <p:txBody>
          <a:bodyPr wrap="square" lIns="0" tIns="0" rIns="0" bIns="0" rtlCol="0" anchor="b">
            <a:spAutoFit/>
          </a:bodyPr>
          <a:lstStyle/>
          <a:p>
            <a:pPr algn="ctr"/>
            <a:r>
              <a:rPr lang="en-US" sz="1400" b="1" dirty="0">
                <a:solidFill>
                  <a:srgbClr val="00B050"/>
                </a:solidFill>
              </a:rPr>
              <a:t>UNCLASSIFIED</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33" name="Picture 6"/>
          <p:cNvPicPr>
            <a:picLocks noChangeAspect="1"/>
          </p:cNvPicPr>
          <p:nvPr/>
        </p:nvPicPr>
        <p:blipFill>
          <a:blip r:embed="rId23"/>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6659062"/>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75153" y="319470"/>
            <a:ext cx="681667" cy="451942"/>
          </a:xfrm>
          <a:prstGeom prst="rect">
            <a:avLst/>
          </a:prstGeom>
        </p:spPr>
      </p:pic>
      <p:sp>
        <p:nvSpPr>
          <p:cNvPr id="2" name="TextBox 1">
            <a:extLst>
              <a:ext uri="{FF2B5EF4-FFF2-40B4-BE49-F238E27FC236}">
                <a16:creationId xmlns:a16="http://schemas.microsoft.com/office/drawing/2014/main" id="{AFCD70BD-4A5C-9059-C8D2-F229772C8882}"/>
              </a:ext>
            </a:extLst>
          </p:cNvPr>
          <p:cNvSpPr txBox="1"/>
          <p:nvPr userDrawn="1"/>
        </p:nvSpPr>
        <p:spPr>
          <a:xfrm>
            <a:off x="5354516" y="6635978"/>
            <a:ext cx="1574514" cy="215444"/>
          </a:xfrm>
          <a:prstGeom prst="rect">
            <a:avLst/>
          </a:prstGeom>
          <a:noFill/>
        </p:spPr>
        <p:txBody>
          <a:bodyPr wrap="square" lIns="0" tIns="0" rIns="0" bIns="0" rtlCol="0" anchor="b">
            <a:spAutoFit/>
          </a:bodyPr>
          <a:lstStyle/>
          <a:p>
            <a:pPr algn="ctr"/>
            <a:r>
              <a:rPr lang="en-US" sz="1400" b="1" dirty="0">
                <a:solidFill>
                  <a:srgbClr val="00B050"/>
                </a:solidFill>
              </a:rPr>
              <a:t>UNCLASSIFIED</a:t>
            </a:r>
          </a:p>
        </p:txBody>
      </p:sp>
      <p:pic>
        <p:nvPicPr>
          <p:cNvPr id="9" name="Picture 8">
            <a:extLst>
              <a:ext uri="{FF2B5EF4-FFF2-40B4-BE49-F238E27FC236}">
                <a16:creationId xmlns:a16="http://schemas.microsoft.com/office/drawing/2014/main" id="{C5CF05D6-9E63-AA82-C31C-FE84FF40AD79}"/>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1375588" y="204607"/>
            <a:ext cx="681668" cy="681668"/>
          </a:xfrm>
          <a:prstGeom prst="rect">
            <a:avLst/>
          </a:prstGeom>
        </p:spPr>
      </p:pic>
      <p:sp>
        <p:nvSpPr>
          <p:cNvPr id="4" name="Date Placeholder 4">
            <a:extLst>
              <a:ext uri="{FF2B5EF4-FFF2-40B4-BE49-F238E27FC236}">
                <a16:creationId xmlns:a16="http://schemas.microsoft.com/office/drawing/2014/main" id="{FAA6F922-6824-42BD-587B-0BB3D9AFBFF9}"/>
              </a:ext>
            </a:extLst>
          </p:cNvPr>
          <p:cNvSpPr txBox="1">
            <a:spLocks/>
          </p:cNvSpPr>
          <p:nvPr userDrawn="1"/>
        </p:nvSpPr>
        <p:spPr>
          <a:xfrm>
            <a:off x="10344150" y="6687859"/>
            <a:ext cx="1352550" cy="111682"/>
          </a:xfrm>
          <a:prstGeom prst="rect">
            <a:avLst/>
          </a:prstGeom>
        </p:spPr>
        <p:txBody>
          <a:bodyPr rIns="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2F372F"/>
                </a:solidFill>
                <a:latin typeface=" Arial"/>
              </a:rPr>
              <a:t>00 OCTOBER 2023</a:t>
            </a:r>
          </a:p>
        </p:txBody>
      </p:sp>
      <p:sp>
        <p:nvSpPr>
          <p:cNvPr id="6" name="Footer Placeholder 3">
            <a:extLst>
              <a:ext uri="{FF2B5EF4-FFF2-40B4-BE49-F238E27FC236}">
                <a16:creationId xmlns:a16="http://schemas.microsoft.com/office/drawing/2014/main" id="{1838057B-1DB8-08D1-104A-CEA15755F84A}"/>
              </a:ext>
            </a:extLst>
          </p:cNvPr>
          <p:cNvSpPr txBox="1">
            <a:spLocks/>
          </p:cNvSpPr>
          <p:nvPr userDrawn="1"/>
        </p:nvSpPr>
        <p:spPr>
          <a:xfrm>
            <a:off x="0" y="6641275"/>
            <a:ext cx="4671060" cy="204850"/>
          </a:xfrm>
          <a:prstGeom prst="rect">
            <a:avLst/>
          </a:prstGeom>
        </p:spPr>
        <p:txBody>
          <a:bodyPr anchor="ctr"/>
          <a:lstStyle>
            <a:defPPr>
              <a:defRPr lang="en-US"/>
            </a:defPPr>
            <a:lvl1pPr marL="0" algn="l"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2F372F"/>
                </a:solidFill>
                <a:latin typeface=" Arial"/>
              </a:rPr>
              <a:t>U.S. ARMY ENGINEER RESEARCH AND DEVELOPMENT CENTER</a:t>
            </a:r>
          </a:p>
        </p:txBody>
      </p:sp>
    </p:spTree>
    <p:extLst>
      <p:ext uri="{BB962C8B-B14F-4D97-AF65-F5344CB8AC3E}">
        <p14:creationId xmlns:p14="http://schemas.microsoft.com/office/powerpoint/2010/main" val="18432822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2423A5F-A901-4C9D-B097-7D87CACFB6C8}" type="datetime1">
              <a:rPr lang="en-US" smtClean="0"/>
              <a:pPr>
                <a:defRPr/>
              </a:pPr>
              <a:t>10/25/2023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As of  31 Mar 2011</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5ABD1A-7383-4EEA-B7E4-C7CAAFD430C9}" type="slidenum">
              <a:rPr lang="en-US"/>
              <a:pPr>
                <a:defRPr/>
              </a:pPr>
              <a:t>‹#›</a:t>
            </a:fld>
            <a:endParaRPr lang="en-US" dirty="0"/>
          </a:p>
        </p:txBody>
      </p:sp>
      <p:pic>
        <p:nvPicPr>
          <p:cNvPr id="2055" name="Picture 7" descr="Picture1.png"/>
          <p:cNvPicPr>
            <a:picLocks noChangeAspect="1"/>
          </p:cNvPicPr>
          <p:nvPr userDrawn="1"/>
        </p:nvPicPr>
        <p:blipFill>
          <a:blip r:embed="rId16" cstate="print"/>
          <a:srcRect/>
          <a:stretch>
            <a:fillRect/>
          </a:stretch>
        </p:blipFill>
        <p:spPr bwMode="auto">
          <a:xfrm>
            <a:off x="4234" y="0"/>
            <a:ext cx="12183533" cy="6858000"/>
          </a:xfrm>
          <a:prstGeom prst="rect">
            <a:avLst/>
          </a:prstGeom>
          <a:noFill/>
          <a:ln w="9525">
            <a:noFill/>
            <a:miter lim="800000"/>
            <a:headEnd/>
            <a:tailEnd/>
          </a:ln>
        </p:spPr>
      </p:pic>
    </p:spTree>
    <p:extLst>
      <p:ext uri="{BB962C8B-B14F-4D97-AF65-F5344CB8AC3E}">
        <p14:creationId xmlns:p14="http://schemas.microsoft.com/office/powerpoint/2010/main" val="39533970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hyperlink" Target="file:///C:\Users\rmosher\Documents\ERDC%20Background\dod-face-chart-20230306.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tiff"/><Relationship Id="rId18" Type="http://schemas.openxmlformats.org/officeDocument/2006/relationships/image" Target="../media/image56.jpeg"/><Relationship Id="rId3" Type="http://schemas.openxmlformats.org/officeDocument/2006/relationships/image" Target="../media/image42.tiff"/><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tiff"/><Relationship Id="rId2" Type="http://schemas.openxmlformats.org/officeDocument/2006/relationships/image" Target="../media/image5.png"/><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5" Type="http://schemas.microsoft.com/office/2007/relationships/hdphoto" Target="../media/hdphoto1.wdp"/><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jpe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2.tiff"/></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png"/><Relationship Id="rId3" Type="http://schemas.openxmlformats.org/officeDocument/2006/relationships/image" Target="../media/image65.jpeg"/><Relationship Id="rId7" Type="http://schemas.openxmlformats.org/officeDocument/2006/relationships/image" Target="../media/image69.jpeg"/><Relationship Id="rId12" Type="http://schemas.microsoft.com/office/2007/relationships/hdphoto" Target="../media/hdphoto2.wdp"/><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4.wdp"/><Relationship Id="rId18" Type="http://schemas.openxmlformats.org/officeDocument/2006/relationships/image" Target="../media/image86.png"/><Relationship Id="rId3" Type="http://schemas.openxmlformats.org/officeDocument/2006/relationships/image" Target="../media/image75.jpeg"/><Relationship Id="rId21" Type="http://schemas.openxmlformats.org/officeDocument/2006/relationships/image" Target="../media/image89.jpeg"/><Relationship Id="rId7" Type="http://schemas.openxmlformats.org/officeDocument/2006/relationships/image" Target="../media/image79.jpeg"/><Relationship Id="rId12" Type="http://schemas.openxmlformats.org/officeDocument/2006/relationships/image" Target="../media/image83.png"/><Relationship Id="rId17" Type="http://schemas.microsoft.com/office/2007/relationships/hdphoto" Target="../media/hdphoto6.wdp"/><Relationship Id="rId2" Type="http://schemas.openxmlformats.org/officeDocument/2006/relationships/notesSlide" Target="../notesSlides/notesSlide1.xml"/><Relationship Id="rId16" Type="http://schemas.openxmlformats.org/officeDocument/2006/relationships/image" Target="../media/image85.png"/><Relationship Id="rId20"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image" Target="../media/image78.png"/><Relationship Id="rId11" Type="http://schemas.openxmlformats.org/officeDocument/2006/relationships/image" Target="../media/image82.jpeg"/><Relationship Id="rId24" Type="http://schemas.openxmlformats.org/officeDocument/2006/relationships/image" Target="../media/image92.emf"/><Relationship Id="rId5" Type="http://schemas.openxmlformats.org/officeDocument/2006/relationships/image" Target="../media/image77.tiff"/><Relationship Id="rId15" Type="http://schemas.microsoft.com/office/2007/relationships/hdphoto" Target="../media/hdphoto5.wdp"/><Relationship Id="rId23" Type="http://schemas.openxmlformats.org/officeDocument/2006/relationships/image" Target="../media/image91.emf"/><Relationship Id="rId10" Type="http://schemas.openxmlformats.org/officeDocument/2006/relationships/image" Target="../media/image81.jpeg"/><Relationship Id="rId19" Type="http://schemas.openxmlformats.org/officeDocument/2006/relationships/image" Target="../media/image87.png"/><Relationship Id="rId4" Type="http://schemas.openxmlformats.org/officeDocument/2006/relationships/image" Target="../media/image76.tiff"/><Relationship Id="rId9" Type="http://schemas.microsoft.com/office/2007/relationships/hdphoto" Target="../media/hdphoto3.wdp"/><Relationship Id="rId14" Type="http://schemas.openxmlformats.org/officeDocument/2006/relationships/image" Target="../media/image84.png"/><Relationship Id="rId22" Type="http://schemas.openxmlformats.org/officeDocument/2006/relationships/image" Target="../media/image90.jpeg"/></Relationships>
</file>

<file path=ppt/slides/_rels/slide3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18" Type="http://schemas.openxmlformats.org/officeDocument/2006/relationships/image" Target="../media/image106.png"/><Relationship Id="rId3" Type="http://schemas.openxmlformats.org/officeDocument/2006/relationships/image" Target="../media/image93.jpeg"/><Relationship Id="rId7" Type="http://schemas.microsoft.com/office/2007/relationships/hdphoto" Target="../media/hdphoto7.wdp"/><Relationship Id="rId12" Type="http://schemas.openxmlformats.org/officeDocument/2006/relationships/image" Target="../media/image101.png"/><Relationship Id="rId17" Type="http://schemas.microsoft.com/office/2007/relationships/hdphoto" Target="../media/hdphoto8.wdp"/><Relationship Id="rId2" Type="http://schemas.openxmlformats.org/officeDocument/2006/relationships/notesSlide" Target="../notesSlides/notesSlide2.xml"/><Relationship Id="rId16" Type="http://schemas.openxmlformats.org/officeDocument/2006/relationships/image" Target="../media/image105.png"/><Relationship Id="rId1" Type="http://schemas.openxmlformats.org/officeDocument/2006/relationships/slideLayout" Target="../slideLayouts/slideLayout24.xml"/><Relationship Id="rId6" Type="http://schemas.openxmlformats.org/officeDocument/2006/relationships/image" Target="../media/image96.png"/><Relationship Id="rId11" Type="http://schemas.openxmlformats.org/officeDocument/2006/relationships/image" Target="../media/image100.png"/><Relationship Id="rId5" Type="http://schemas.openxmlformats.org/officeDocument/2006/relationships/image" Target="../media/image95.jpeg"/><Relationship Id="rId15" Type="http://schemas.openxmlformats.org/officeDocument/2006/relationships/image" Target="../media/image104.png"/><Relationship Id="rId10" Type="http://schemas.openxmlformats.org/officeDocument/2006/relationships/image" Target="../media/image99.png"/><Relationship Id="rId19" Type="http://schemas.openxmlformats.org/officeDocument/2006/relationships/image" Target="../media/image107.png"/><Relationship Id="rId4" Type="http://schemas.openxmlformats.org/officeDocument/2006/relationships/image" Target="../media/image94.jpeg"/><Relationship Id="rId9" Type="http://schemas.openxmlformats.org/officeDocument/2006/relationships/image" Target="../media/image98.png"/><Relationship Id="rId1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11.jpeg"/><Relationship Id="rId5" Type="http://schemas.openxmlformats.org/officeDocument/2006/relationships/image" Target="../media/image110.jp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media.defense.gov/2022/Oct/27/2003103845/-1/-1/1/2022-NATIONAL-DEFENSE-STRATEGY-NPR-MDR.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hyperlink" Target="https://www.army.mil/organization/" TargetMode="External"/><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6.png"/><Relationship Id="rId5" Type="http://schemas.openxmlformats.org/officeDocument/2006/relationships/image" Target="../media/image125.emf"/><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1AF6B-CA87-7658-C7AC-B5C808814075}"/>
              </a:ext>
            </a:extLst>
          </p:cNvPr>
          <p:cNvSpPr>
            <a:spLocks noGrp="1"/>
          </p:cNvSpPr>
          <p:nvPr>
            <p:ph type="ctrTitle"/>
          </p:nvPr>
        </p:nvSpPr>
        <p:spPr/>
        <p:txBody>
          <a:bodyPr>
            <a:normAutofit fontScale="90000"/>
          </a:bodyPr>
          <a:lstStyle/>
          <a:p>
            <a:r>
              <a:rPr lang="en-US" b="1" dirty="0"/>
              <a:t>Lessons Learned Working with DoD Research and Development Programs </a:t>
            </a:r>
          </a:p>
        </p:txBody>
      </p:sp>
      <p:sp>
        <p:nvSpPr>
          <p:cNvPr id="3" name="Subtitle 2">
            <a:extLst>
              <a:ext uri="{FF2B5EF4-FFF2-40B4-BE49-F238E27FC236}">
                <a16:creationId xmlns:a16="http://schemas.microsoft.com/office/drawing/2014/main" id="{3A7A03A6-7023-8E80-12A2-837ED8D61DE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4726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6EDED-8929-C9BF-30B4-6E30BF3203FF}"/>
              </a:ext>
            </a:extLst>
          </p:cNvPr>
          <p:cNvSpPr>
            <a:spLocks noGrp="1"/>
          </p:cNvSpPr>
          <p:nvPr>
            <p:ph type="title"/>
          </p:nvPr>
        </p:nvSpPr>
        <p:spPr/>
        <p:txBody>
          <a:bodyPr>
            <a:normAutofit fontScale="90000"/>
          </a:bodyPr>
          <a:lstStyle/>
          <a:p>
            <a:pPr algn="ctr"/>
            <a:br>
              <a:rPr lang="en-US" sz="6600" b="0" i="0" u="none" strike="noStrike" baseline="0" dirty="0">
                <a:solidFill>
                  <a:srgbClr val="000000"/>
                </a:solidFill>
                <a:latin typeface="Gill Sans MT" panose="020B0502020104020203" pitchFamily="34" charset="0"/>
              </a:rPr>
            </a:br>
            <a:r>
              <a:rPr lang="pt-BR" sz="4400" b="1" i="0" u="none" strike="noStrike" baseline="0" dirty="0">
                <a:solidFill>
                  <a:srgbClr val="000000"/>
                </a:solidFill>
                <a:latin typeface="Gill Sans MT" panose="020B0502020104020203" pitchFamily="34" charset="0"/>
              </a:rPr>
              <a:t>FY2022 Total DOD RDT&amp;E </a:t>
            </a:r>
            <a:br>
              <a:rPr lang="pt-BR" sz="4400" b="0" i="0" u="none" strike="noStrike" baseline="0" dirty="0">
                <a:solidFill>
                  <a:srgbClr val="000000"/>
                </a:solidFill>
                <a:latin typeface="Gill Sans MT" panose="020B0502020104020203" pitchFamily="34" charset="0"/>
              </a:rPr>
            </a:br>
            <a:endParaRPr lang="en-US" dirty="0"/>
          </a:p>
        </p:txBody>
      </p:sp>
      <p:pic>
        <p:nvPicPr>
          <p:cNvPr id="7" name="Picture 6">
            <a:extLst>
              <a:ext uri="{FF2B5EF4-FFF2-40B4-BE49-F238E27FC236}">
                <a16:creationId xmlns:a16="http://schemas.microsoft.com/office/drawing/2014/main" id="{053F9CAB-E1E4-FB41-4147-C0AAFF0AAE13}"/>
              </a:ext>
            </a:extLst>
          </p:cNvPr>
          <p:cNvPicPr>
            <a:picLocks noChangeAspect="1"/>
          </p:cNvPicPr>
          <p:nvPr/>
        </p:nvPicPr>
        <p:blipFill>
          <a:blip r:embed="rId2"/>
          <a:stretch>
            <a:fillRect/>
          </a:stretch>
        </p:blipFill>
        <p:spPr>
          <a:xfrm>
            <a:off x="622339" y="1919893"/>
            <a:ext cx="5140411" cy="4366054"/>
          </a:xfrm>
          <a:prstGeom prst="rect">
            <a:avLst/>
          </a:prstGeom>
        </p:spPr>
      </p:pic>
      <p:pic>
        <p:nvPicPr>
          <p:cNvPr id="11" name="Content Placeholder 10">
            <a:extLst>
              <a:ext uri="{FF2B5EF4-FFF2-40B4-BE49-F238E27FC236}">
                <a16:creationId xmlns:a16="http://schemas.microsoft.com/office/drawing/2014/main" id="{18B018AC-85AC-6685-2D42-F23C375FAAB7}"/>
              </a:ext>
            </a:extLst>
          </p:cNvPr>
          <p:cNvPicPr>
            <a:picLocks noGrp="1" noChangeAspect="1"/>
          </p:cNvPicPr>
          <p:nvPr>
            <p:ph idx="1"/>
          </p:nvPr>
        </p:nvPicPr>
        <p:blipFill>
          <a:blip r:embed="rId3"/>
          <a:stretch>
            <a:fillRect/>
          </a:stretch>
        </p:blipFill>
        <p:spPr>
          <a:xfrm>
            <a:off x="6429252" y="1919893"/>
            <a:ext cx="4618962" cy="4432758"/>
          </a:xfrm>
        </p:spPr>
      </p:pic>
    </p:spTree>
    <p:extLst>
      <p:ext uri="{BB962C8B-B14F-4D97-AF65-F5344CB8AC3E}">
        <p14:creationId xmlns:p14="http://schemas.microsoft.com/office/powerpoint/2010/main" val="499488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9AF9-3BC8-FA21-1C94-6BB9B3ECCB14}"/>
              </a:ext>
            </a:extLst>
          </p:cNvPr>
          <p:cNvSpPr>
            <a:spLocks noGrp="1"/>
          </p:cNvSpPr>
          <p:nvPr>
            <p:ph type="title"/>
          </p:nvPr>
        </p:nvSpPr>
        <p:spPr/>
        <p:txBody>
          <a:bodyPr>
            <a:normAutofit/>
          </a:bodyPr>
          <a:lstStyle/>
          <a:p>
            <a:pPr algn="ctr"/>
            <a:r>
              <a:rPr lang="en-US" b="1" dirty="0">
                <a:latin typeface="+mn-lt"/>
              </a:rPr>
              <a:t>RDT&amp;E by Character of Work, FY 2022</a:t>
            </a:r>
            <a:br>
              <a:rPr lang="en-US" b="1" dirty="0"/>
            </a:br>
            <a:r>
              <a:rPr lang="en-US" b="1" dirty="0"/>
              <a:t>(</a:t>
            </a:r>
            <a:r>
              <a:rPr lang="en-US" sz="3600" b="1" dirty="0"/>
              <a:t>Total obligational authority, in billions of current dollars)</a:t>
            </a:r>
          </a:p>
        </p:txBody>
      </p:sp>
      <p:pic>
        <p:nvPicPr>
          <p:cNvPr id="5" name="Content Placeholder 4">
            <a:extLst>
              <a:ext uri="{FF2B5EF4-FFF2-40B4-BE49-F238E27FC236}">
                <a16:creationId xmlns:a16="http://schemas.microsoft.com/office/drawing/2014/main" id="{76D30773-C74B-C95D-BE98-ED8F79706AE5}"/>
              </a:ext>
            </a:extLst>
          </p:cNvPr>
          <p:cNvPicPr>
            <a:picLocks noGrp="1" noChangeAspect="1"/>
          </p:cNvPicPr>
          <p:nvPr>
            <p:ph idx="1"/>
          </p:nvPr>
        </p:nvPicPr>
        <p:blipFill>
          <a:blip r:embed="rId2"/>
          <a:stretch>
            <a:fillRect/>
          </a:stretch>
        </p:blipFill>
        <p:spPr>
          <a:xfrm>
            <a:off x="1168923" y="1708422"/>
            <a:ext cx="10447920" cy="4862059"/>
          </a:xfrm>
        </p:spPr>
      </p:pic>
    </p:spTree>
    <p:extLst>
      <p:ext uri="{BB962C8B-B14F-4D97-AF65-F5344CB8AC3E}">
        <p14:creationId xmlns:p14="http://schemas.microsoft.com/office/powerpoint/2010/main" val="1751705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2131-9482-00AB-77DB-4CEBC1E5E5A5}"/>
              </a:ext>
            </a:extLst>
          </p:cNvPr>
          <p:cNvSpPr>
            <a:spLocks noGrp="1"/>
          </p:cNvSpPr>
          <p:nvPr>
            <p:ph type="title"/>
          </p:nvPr>
        </p:nvSpPr>
        <p:spPr>
          <a:xfrm>
            <a:off x="838200" y="90856"/>
            <a:ext cx="10515600" cy="1793604"/>
          </a:xfrm>
        </p:spPr>
        <p:txBody>
          <a:bodyPr>
            <a:normAutofit fontScale="90000"/>
          </a:bodyPr>
          <a:lstStyle/>
          <a:p>
            <a:pPr algn="ctr"/>
            <a:r>
              <a:rPr lang="en-US" sz="3600" b="1" i="0" dirty="0">
                <a:solidFill>
                  <a:srgbClr val="333333"/>
                </a:solidFill>
                <a:effectLst/>
                <a:latin typeface="+mn-lt"/>
              </a:rPr>
              <a:t>Defense S&amp;T Funding, by Budget Activity, </a:t>
            </a:r>
            <a:br>
              <a:rPr lang="en-US" sz="3600" b="1" i="0" dirty="0">
                <a:solidFill>
                  <a:srgbClr val="333333"/>
                </a:solidFill>
                <a:effectLst/>
                <a:latin typeface="+mn-lt"/>
              </a:rPr>
            </a:br>
            <a:r>
              <a:rPr lang="en-US" sz="3600" b="1" i="0" dirty="0">
                <a:solidFill>
                  <a:srgbClr val="333333"/>
                </a:solidFill>
                <a:effectLst/>
                <a:latin typeface="+mn-lt"/>
              </a:rPr>
              <a:t>FY1978-FY2019</a:t>
            </a:r>
            <a:br>
              <a:rPr lang="en-US" sz="3100" b="0" i="0" dirty="0">
                <a:solidFill>
                  <a:srgbClr val="333333"/>
                </a:solidFill>
                <a:effectLst/>
                <a:latin typeface="Helvetica Neue"/>
              </a:rPr>
            </a:br>
            <a:r>
              <a:rPr lang="en-US" sz="2700" b="0" i="0" dirty="0">
                <a:solidFill>
                  <a:srgbClr val="333333"/>
                </a:solidFill>
                <a:effectLst/>
                <a:latin typeface="Helvetica Neue"/>
              </a:rPr>
              <a:t>(In millions of current dollars)</a:t>
            </a:r>
            <a:br>
              <a:rPr lang="en-US" sz="2700" b="0" i="0" dirty="0">
                <a:solidFill>
                  <a:srgbClr val="333333"/>
                </a:solidFill>
                <a:effectLst/>
                <a:latin typeface="Helvetica Neue"/>
              </a:rPr>
            </a:br>
            <a:endParaRPr lang="en-US" sz="2700" dirty="0"/>
          </a:p>
        </p:txBody>
      </p:sp>
      <p:pic>
        <p:nvPicPr>
          <p:cNvPr id="1026" name="Picture 2">
            <a:extLst>
              <a:ext uri="{FF2B5EF4-FFF2-40B4-BE49-F238E27FC236}">
                <a16:creationId xmlns:a16="http://schemas.microsoft.com/office/drawing/2014/main" id="{40334321-5EE8-BB36-73B0-037E825FD8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1850" y="1707533"/>
            <a:ext cx="7343480" cy="497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68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182B-F078-9067-8193-74192346DA8B}"/>
              </a:ext>
            </a:extLst>
          </p:cNvPr>
          <p:cNvSpPr>
            <a:spLocks noGrp="1"/>
          </p:cNvSpPr>
          <p:nvPr>
            <p:ph type="title"/>
          </p:nvPr>
        </p:nvSpPr>
        <p:spPr/>
        <p:txBody>
          <a:bodyPr/>
          <a:lstStyle/>
          <a:p>
            <a:pPr algn="ctr"/>
            <a:r>
              <a:rPr lang="en-US" sz="3200" b="1" i="0" dirty="0">
                <a:solidFill>
                  <a:srgbClr val="333333"/>
                </a:solidFill>
                <a:effectLst/>
                <a:latin typeface="+mn-lt"/>
              </a:rPr>
              <a:t>Basic Research Funding of DOD Services and Agencies</a:t>
            </a:r>
            <a:endParaRPr lang="en-US" b="1" dirty="0">
              <a:latin typeface="+mn-lt"/>
            </a:endParaRPr>
          </a:p>
        </p:txBody>
      </p:sp>
      <p:pic>
        <p:nvPicPr>
          <p:cNvPr id="2050" name="Picture 2">
            <a:extLst>
              <a:ext uri="{FF2B5EF4-FFF2-40B4-BE49-F238E27FC236}">
                <a16:creationId xmlns:a16="http://schemas.microsoft.com/office/drawing/2014/main" id="{F55BC498-4835-76CF-876E-02CFFC87FE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5810" y="1862219"/>
            <a:ext cx="7459694" cy="448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342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718A-4548-AA24-ABA3-F6CA04DD1F8F}"/>
              </a:ext>
            </a:extLst>
          </p:cNvPr>
          <p:cNvSpPr>
            <a:spLocks noGrp="1"/>
          </p:cNvSpPr>
          <p:nvPr>
            <p:ph type="title"/>
          </p:nvPr>
        </p:nvSpPr>
        <p:spPr/>
        <p:txBody>
          <a:bodyPr/>
          <a:lstStyle/>
          <a:p>
            <a:pPr algn="ctr"/>
            <a:r>
              <a:rPr lang="en-US" sz="3200" b="1" dirty="0"/>
              <a:t>DOD Basic Research Obligations by Performing Sector</a:t>
            </a:r>
            <a:endParaRPr lang="en-US" b="1" dirty="0"/>
          </a:p>
        </p:txBody>
      </p:sp>
      <p:pic>
        <p:nvPicPr>
          <p:cNvPr id="3074" name="Picture 2">
            <a:extLst>
              <a:ext uri="{FF2B5EF4-FFF2-40B4-BE49-F238E27FC236}">
                <a16:creationId xmlns:a16="http://schemas.microsoft.com/office/drawing/2014/main" id="{3AE33AD0-E02F-83C1-F576-90F707AB98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7886" y="1719028"/>
            <a:ext cx="6504166" cy="473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517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A7775-415E-9DD6-8AF1-3CF1742F02A5}"/>
              </a:ext>
            </a:extLst>
          </p:cNvPr>
          <p:cNvSpPr>
            <a:spLocks noGrp="1"/>
          </p:cNvSpPr>
          <p:nvPr>
            <p:ph type="title"/>
          </p:nvPr>
        </p:nvSpPr>
        <p:spPr/>
        <p:txBody>
          <a:bodyPr>
            <a:normAutofit/>
          </a:bodyPr>
          <a:lstStyle/>
          <a:p>
            <a:pPr algn="ctr"/>
            <a:r>
              <a:rPr lang="en-US" sz="3200" b="0" i="0" dirty="0">
                <a:solidFill>
                  <a:srgbClr val="333333"/>
                </a:solidFill>
                <a:effectLst/>
                <a:latin typeface="Helvetica Neue"/>
              </a:rPr>
              <a:t>Share of DOD Components' Basic Research</a:t>
            </a:r>
            <a:endParaRPr lang="en-US" sz="3200" dirty="0"/>
          </a:p>
        </p:txBody>
      </p:sp>
      <p:pic>
        <p:nvPicPr>
          <p:cNvPr id="4098" name="Picture 2">
            <a:extLst>
              <a:ext uri="{FF2B5EF4-FFF2-40B4-BE49-F238E27FC236}">
                <a16:creationId xmlns:a16="http://schemas.microsoft.com/office/drawing/2014/main" id="{5E3359EF-24FD-266C-B437-A3EF869827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56119" y="1806934"/>
            <a:ext cx="3261291" cy="226413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F9DDC38E-FD0B-100C-70F3-5B93D2C02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06934"/>
            <a:ext cx="3412952" cy="23656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19ADED2-8A5E-3893-5DC4-8B34E36A2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74" y="4386989"/>
            <a:ext cx="3425273" cy="236565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E0E0DA9B-A9C8-FA93-8A9B-02D01DFAD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119" y="4488512"/>
            <a:ext cx="3261291" cy="226413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4B2ECCD2-2BBF-2ADD-B050-457D5AD5B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439" y="3057378"/>
            <a:ext cx="3515994" cy="243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914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95411A-82A7-EDC1-B576-E7FBD84ECB86}"/>
              </a:ext>
            </a:extLst>
          </p:cNvPr>
          <p:cNvSpPr>
            <a:spLocks noGrp="1"/>
          </p:cNvSpPr>
          <p:nvPr>
            <p:ph type="title"/>
          </p:nvPr>
        </p:nvSpPr>
        <p:spPr>
          <a:xfrm>
            <a:off x="841248" y="334644"/>
            <a:ext cx="10509504" cy="1076914"/>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1600" b="0" i="0" u="none" strike="noStrike" cap="none" normalizeH="0" baseline="0">
                <a:ln>
                  <a:noFill/>
                </a:ln>
                <a:effectLst/>
                <a:latin typeface="Helvetica Neue"/>
              </a:rPr>
              <a:t>Basic Research Program Elements, Services and D-W Agencies, FY2017</a:t>
            </a:r>
          </a:p>
          <a:p>
            <a:pPr marL="0" marR="0" lvl="0" indent="0" defTabSz="914400" rtl="0" eaLnBrk="0" fontAlgn="base" latinLnBrk="0" hangingPunct="0">
              <a:spcBef>
                <a:spcPct val="0"/>
              </a:spcBef>
              <a:spcAft>
                <a:spcPct val="0"/>
              </a:spcAft>
              <a:buClrTx/>
              <a:buSzTx/>
              <a:buFontTx/>
              <a:buNone/>
              <a:tabLst/>
            </a:pPr>
            <a:r>
              <a:rPr kumimoji="0" lang="en-US" altLang="en-US" sz="1600" b="0" i="0" u="none" strike="noStrike" cap="none" normalizeH="0" baseline="0">
                <a:ln>
                  <a:noFill/>
                </a:ln>
                <a:effectLst/>
                <a:latin typeface="Helvetica Neue"/>
              </a:rPr>
              <a:t>Dollars in millions</a:t>
            </a:r>
            <a:endParaRPr kumimoji="0" lang="en-US" altLang="en-US" sz="1600" b="0" i="0" u="none" strike="noStrike" cap="none" normalizeH="0" baseline="0">
              <a:ln>
                <a:noFill/>
              </a:ln>
              <a:effectLst/>
            </a:endParaRPr>
          </a:p>
          <a:p>
            <a:pPr marL="0" marR="0" lvl="0" indent="0" defTabSz="914400" rtl="0" eaLnBrk="0" fontAlgn="base" latinLnBrk="0" hangingPunct="0">
              <a:spcBef>
                <a:spcPct val="0"/>
              </a:spcBef>
              <a:spcAft>
                <a:spcPct val="0"/>
              </a:spcAft>
              <a:buClrTx/>
              <a:buSzTx/>
              <a:buFontTx/>
              <a:buNone/>
              <a:tabLst/>
            </a:pPr>
            <a:br>
              <a:rPr kumimoji="0" lang="en-US" altLang="en-US" sz="1600" b="0" i="0" u="none" strike="noStrike" cap="none" normalizeH="0" baseline="0">
                <a:ln>
                  <a:noFill/>
                </a:ln>
                <a:effectLst/>
                <a:latin typeface="Arial" panose="020B0604020202020204" pitchFamily="34" charset="0"/>
              </a:rPr>
            </a:br>
            <a:endParaRPr kumimoji="0" lang="en-US" altLang="en-US" sz="1600" b="0" i="0" u="none" strike="noStrike" cap="none" normalizeH="0" baseline="0">
              <a:ln>
                <a:noFill/>
              </a:ln>
              <a:effectLst/>
              <a:latin typeface="Arial" panose="020B0604020202020204" pitchFamily="34" charset="0"/>
            </a:endParaRPr>
          </a:p>
        </p:txBody>
      </p:sp>
      <p:sp>
        <p:nvSpPr>
          <p:cNvPr id="17" name="Rectangle 1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a:extLst>
              <a:ext uri="{FF2B5EF4-FFF2-40B4-BE49-F238E27FC236}">
                <a16:creationId xmlns:a16="http://schemas.microsoft.com/office/drawing/2014/main" id="{739C8756-217A-43CF-65A3-72DCDACC8ED5}"/>
              </a:ext>
            </a:extLst>
          </p:cNvPr>
          <p:cNvGraphicFramePr>
            <a:graphicFrameLocks noGrp="1"/>
          </p:cNvGraphicFramePr>
          <p:nvPr>
            <p:ph idx="1"/>
            <p:extLst>
              <p:ext uri="{D42A27DB-BD31-4B8C-83A1-F6EECF244321}">
                <p14:modId xmlns:p14="http://schemas.microsoft.com/office/powerpoint/2010/main" val="2636794328"/>
              </p:ext>
            </p:extLst>
          </p:nvPr>
        </p:nvGraphicFramePr>
        <p:xfrm>
          <a:off x="838200" y="2119167"/>
          <a:ext cx="10506461" cy="3771812"/>
        </p:xfrm>
        <a:graphic>
          <a:graphicData uri="http://schemas.openxmlformats.org/drawingml/2006/table">
            <a:tbl>
              <a:tblPr/>
              <a:tblGrid>
                <a:gridCol w="3367282">
                  <a:extLst>
                    <a:ext uri="{9D8B030D-6E8A-4147-A177-3AD203B41FA5}">
                      <a16:colId xmlns:a16="http://schemas.microsoft.com/office/drawing/2014/main" val="2717302295"/>
                    </a:ext>
                  </a:extLst>
                </a:gridCol>
                <a:gridCol w="602520">
                  <a:extLst>
                    <a:ext uri="{9D8B030D-6E8A-4147-A177-3AD203B41FA5}">
                      <a16:colId xmlns:a16="http://schemas.microsoft.com/office/drawing/2014/main" val="470025476"/>
                    </a:ext>
                  </a:extLst>
                </a:gridCol>
                <a:gridCol w="1079836">
                  <a:extLst>
                    <a:ext uri="{9D8B030D-6E8A-4147-A177-3AD203B41FA5}">
                      <a16:colId xmlns:a16="http://schemas.microsoft.com/office/drawing/2014/main" val="366211137"/>
                    </a:ext>
                  </a:extLst>
                </a:gridCol>
                <a:gridCol w="602520">
                  <a:extLst>
                    <a:ext uri="{9D8B030D-6E8A-4147-A177-3AD203B41FA5}">
                      <a16:colId xmlns:a16="http://schemas.microsoft.com/office/drawing/2014/main" val="1944908532"/>
                    </a:ext>
                  </a:extLst>
                </a:gridCol>
                <a:gridCol w="1070656">
                  <a:extLst>
                    <a:ext uri="{9D8B030D-6E8A-4147-A177-3AD203B41FA5}">
                      <a16:colId xmlns:a16="http://schemas.microsoft.com/office/drawing/2014/main" val="837870169"/>
                    </a:ext>
                  </a:extLst>
                </a:gridCol>
                <a:gridCol w="602520">
                  <a:extLst>
                    <a:ext uri="{9D8B030D-6E8A-4147-A177-3AD203B41FA5}">
                      <a16:colId xmlns:a16="http://schemas.microsoft.com/office/drawing/2014/main" val="3558411452"/>
                    </a:ext>
                  </a:extLst>
                </a:gridCol>
                <a:gridCol w="916446">
                  <a:extLst>
                    <a:ext uri="{9D8B030D-6E8A-4147-A177-3AD203B41FA5}">
                      <a16:colId xmlns:a16="http://schemas.microsoft.com/office/drawing/2014/main" val="2625181425"/>
                    </a:ext>
                  </a:extLst>
                </a:gridCol>
                <a:gridCol w="602520">
                  <a:extLst>
                    <a:ext uri="{9D8B030D-6E8A-4147-A177-3AD203B41FA5}">
                      <a16:colId xmlns:a16="http://schemas.microsoft.com/office/drawing/2014/main" val="1552326561"/>
                    </a:ext>
                  </a:extLst>
                </a:gridCol>
                <a:gridCol w="1032104">
                  <a:extLst>
                    <a:ext uri="{9D8B030D-6E8A-4147-A177-3AD203B41FA5}">
                      <a16:colId xmlns:a16="http://schemas.microsoft.com/office/drawing/2014/main" val="2052936356"/>
                    </a:ext>
                  </a:extLst>
                </a:gridCol>
                <a:gridCol w="630057">
                  <a:extLst>
                    <a:ext uri="{9D8B030D-6E8A-4147-A177-3AD203B41FA5}">
                      <a16:colId xmlns:a16="http://schemas.microsoft.com/office/drawing/2014/main" val="3967369612"/>
                    </a:ext>
                  </a:extLst>
                </a:gridCol>
              </a:tblGrid>
              <a:tr h="244238">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gridSpan="2">
                  <a:txBody>
                    <a:bodyPr/>
                    <a:lstStyle/>
                    <a:p>
                      <a:pPr fontAlgn="t"/>
                      <a:r>
                        <a:rPr lang="en-US" sz="1200">
                          <a:effectLst/>
                        </a:rPr>
                        <a:t>Army</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fontAlgn="t"/>
                      <a:r>
                        <a:rPr lang="en-US" sz="1200">
                          <a:effectLst/>
                        </a:rPr>
                        <a:t>Navy</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fontAlgn="t"/>
                      <a:r>
                        <a:rPr lang="en-US" sz="1200">
                          <a:effectLst/>
                        </a:rPr>
                        <a:t>Air Force</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hMerge="1">
                  <a:txBody>
                    <a:bodyPr/>
                    <a:lstStyle/>
                    <a:p>
                      <a:endParaRPr lang="en-US"/>
                    </a:p>
                  </a:txBody>
                  <a:tcPr/>
                </a:tc>
                <a:tc gridSpan="2">
                  <a:txBody>
                    <a:bodyPr/>
                    <a:lstStyle/>
                    <a:p>
                      <a:pPr fontAlgn="t"/>
                      <a:r>
                        <a:rPr lang="en-US" sz="1200">
                          <a:effectLst/>
                        </a:rPr>
                        <a:t>Defense-Wide</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hMerge="1">
                  <a:txBody>
                    <a:bodyPr/>
                    <a:lstStyle/>
                    <a:p>
                      <a:endParaRPr lang="en-US"/>
                    </a:p>
                  </a:txBody>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201019088"/>
                  </a:ext>
                </a:extLst>
              </a:tr>
              <a:tr h="420478">
                <a:tc>
                  <a:txBody>
                    <a:bodyPr/>
                    <a:lstStyle/>
                    <a:p>
                      <a:pPr fontAlgn="t"/>
                      <a:r>
                        <a:rPr lang="en-US" sz="1200">
                          <a:effectLst/>
                        </a:rPr>
                        <a:t>Program Element</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Dollars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Share of Army 6.1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Dollars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Share of Navy 6.1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Dollars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Share of Air Force 6.1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Dollars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Share of D-W 6.1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Total</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081114779"/>
                  </a:ext>
                </a:extLst>
              </a:tr>
              <a:tr h="244238">
                <a:tc>
                  <a:txBody>
                    <a:bodyPr/>
                    <a:lstStyle/>
                    <a:p>
                      <a:pPr fontAlgn="t"/>
                      <a:r>
                        <a:rPr lang="en-US" sz="1200">
                          <a:effectLst/>
                        </a:rPr>
                        <a:t>Defense Research Sciences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$286.1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60.5%</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$413.8</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75.3%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$370.6</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71.1%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$432.3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62.0%</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1,502.9</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14906777"/>
                  </a:ext>
                </a:extLst>
              </a:tr>
              <a:tr h="244238">
                <a:tc>
                  <a:txBody>
                    <a:bodyPr/>
                    <a:lstStyle/>
                    <a:p>
                      <a:pPr fontAlgn="t"/>
                      <a:r>
                        <a:rPr lang="en-US" sz="1200">
                          <a:effectLst/>
                        </a:rPr>
                        <a:t>University Research Initiatives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66.5</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14.1%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117.3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21.4%</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137.8</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26.4%</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321.6</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97737592"/>
                  </a:ext>
                </a:extLst>
              </a:tr>
              <a:tr h="244238">
                <a:tc>
                  <a:txBody>
                    <a:bodyPr/>
                    <a:lstStyle/>
                    <a:p>
                      <a:pPr fontAlgn="t"/>
                      <a:r>
                        <a:rPr lang="en-US" sz="1200">
                          <a:effectLst/>
                        </a:rPr>
                        <a:t>In-House Laboratory Indep. Research</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11.9</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2.5%</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18.2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30.2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41058970"/>
                  </a:ext>
                </a:extLst>
              </a:tr>
              <a:tr h="244238">
                <a:tc>
                  <a:txBody>
                    <a:bodyPr/>
                    <a:lstStyle/>
                    <a:p>
                      <a:pPr fontAlgn="t"/>
                      <a:r>
                        <a:rPr lang="en-US" sz="1200">
                          <a:effectLst/>
                        </a:rPr>
                        <a:t>Univ. and Industry Research Centers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108.7</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23.0%</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108.7</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08912713"/>
                  </a:ext>
                </a:extLst>
              </a:tr>
              <a:tr h="244238">
                <a:tc>
                  <a:txBody>
                    <a:bodyPr/>
                    <a:lstStyle/>
                    <a:p>
                      <a:pPr fontAlgn="t"/>
                      <a:r>
                        <a:rPr lang="en-US" sz="1200">
                          <a:effectLst/>
                        </a:rPr>
                        <a:t>High Energy Laser Research Initiatives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13.2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2.5%</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13.2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07763700"/>
                  </a:ext>
                </a:extLst>
              </a:tr>
              <a:tr h="244238">
                <a:tc>
                  <a:txBody>
                    <a:bodyPr/>
                    <a:lstStyle/>
                    <a:p>
                      <a:pPr fontAlgn="t"/>
                      <a:r>
                        <a:rPr lang="en-US" sz="1200">
                          <a:effectLst/>
                        </a:rPr>
                        <a:t>National Defense Education Program</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74.3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10.7%</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74.3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86088710"/>
                  </a:ext>
                </a:extLst>
              </a:tr>
              <a:tr h="244238">
                <a:tc>
                  <a:txBody>
                    <a:bodyPr/>
                    <a:lstStyle/>
                    <a:p>
                      <a:pPr fontAlgn="t"/>
                      <a:r>
                        <a:rPr lang="en-US" sz="1200">
                          <a:effectLst/>
                        </a:rPr>
                        <a:t>Basic Research Initiatives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40.6</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5.8%</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40.6</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660993260"/>
                  </a:ext>
                </a:extLst>
              </a:tr>
              <a:tr h="244238">
                <a:tc>
                  <a:txBody>
                    <a:bodyPr/>
                    <a:lstStyle/>
                    <a:p>
                      <a:pPr fontAlgn="t"/>
                      <a:r>
                        <a:rPr lang="en-US" sz="1200">
                          <a:effectLst/>
                        </a:rPr>
                        <a:t>Basic Operational Medical Research Science</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43.1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6.2%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43.1</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90452381"/>
                  </a:ext>
                </a:extLst>
              </a:tr>
              <a:tr h="244238">
                <a:tc>
                  <a:txBody>
                    <a:bodyPr/>
                    <a:lstStyle/>
                    <a:p>
                      <a:pPr fontAlgn="t"/>
                      <a:r>
                        <a:rPr lang="en-US" sz="1200">
                          <a:effectLst/>
                        </a:rPr>
                        <a:t>Chemical and Biological Defense Program</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43.9</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6.3%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43.9</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216130953"/>
                  </a:ext>
                </a:extLst>
              </a:tr>
              <a:tr h="420478">
                <a:tc>
                  <a:txBody>
                    <a:bodyPr/>
                    <a:lstStyle/>
                    <a:p>
                      <a:pPr fontAlgn="t"/>
                      <a:r>
                        <a:rPr lang="en-US" sz="1200">
                          <a:effectLst/>
                        </a:rPr>
                        <a:t>Defense Threat Reduction Agency Univ. Strategic Partnership Basic Res.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37.2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5.3%</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37.2</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813475490"/>
                  </a:ext>
                </a:extLst>
              </a:tr>
              <a:tr h="244238">
                <a:tc>
                  <a:txBody>
                    <a:bodyPr/>
                    <a:lstStyle/>
                    <a:p>
                      <a:pPr fontAlgn="t"/>
                      <a:r>
                        <a:rPr lang="en-US" sz="1200">
                          <a:effectLst/>
                        </a:rPr>
                        <a:t>Historically Black Colleges and Universities</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 </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25.9</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3.7%</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t"/>
                      <a:r>
                        <a:rPr lang="en-US" sz="1200">
                          <a:effectLst/>
                        </a:rPr>
                        <a:t>25.9</a:t>
                      </a:r>
                    </a:p>
                  </a:txBody>
                  <a:tcPr marL="12850" marR="12850" marT="12850" marB="12850">
                    <a:lnL>
                      <a:noFill/>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454676216"/>
                  </a:ext>
                </a:extLst>
              </a:tr>
              <a:tr h="244238">
                <a:tc>
                  <a:txBody>
                    <a:bodyPr/>
                    <a:lstStyle/>
                    <a:p>
                      <a:pPr fontAlgn="t"/>
                      <a:r>
                        <a:rPr lang="en-US" sz="1200" b="1">
                          <a:effectLst/>
                        </a:rPr>
                        <a:t>Total</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$473.2</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100.0%</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$549.4</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100.0%</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$521.6</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100.0%</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$697.3</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100.0%</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tc>
                  <a:txBody>
                    <a:bodyPr/>
                    <a:lstStyle/>
                    <a:p>
                      <a:pPr fontAlgn="t"/>
                      <a:r>
                        <a:rPr lang="en-US" sz="1200" b="1">
                          <a:effectLst/>
                        </a:rPr>
                        <a:t>2,241.5</a:t>
                      </a:r>
                      <a:endParaRPr lang="en-US" sz="1200">
                        <a:effectLst/>
                      </a:endParaRPr>
                    </a:p>
                  </a:txBody>
                  <a:tcPr marL="12850" marR="12850" marT="12850" marB="12850">
                    <a:lnL>
                      <a:noFill/>
                    </a:lnL>
                    <a:lnR>
                      <a:noFill/>
                    </a:lnR>
                    <a:lnT w="9525" cap="flat" cmpd="sng" algn="ctr">
                      <a:solidFill>
                        <a:srgbClr val="DDDDDD"/>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83947268"/>
                  </a:ext>
                </a:extLst>
              </a:tr>
            </a:tbl>
          </a:graphicData>
        </a:graphic>
      </p:graphicFrame>
    </p:spTree>
    <p:extLst>
      <p:ext uri="{BB962C8B-B14F-4D97-AF65-F5344CB8AC3E}">
        <p14:creationId xmlns:p14="http://schemas.microsoft.com/office/powerpoint/2010/main" val="4249942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940A93-9DA7-3391-C1FA-0C558C135105}"/>
              </a:ext>
            </a:extLst>
          </p:cNvPr>
          <p:cNvPicPr>
            <a:picLocks noChangeAspect="1"/>
          </p:cNvPicPr>
          <p:nvPr/>
        </p:nvPicPr>
        <p:blipFill>
          <a:blip r:embed="rId2"/>
          <a:stretch>
            <a:fillRect/>
          </a:stretch>
        </p:blipFill>
        <p:spPr>
          <a:xfrm>
            <a:off x="1453445" y="643467"/>
            <a:ext cx="9285109" cy="5571066"/>
          </a:xfrm>
          <a:prstGeom prst="rect">
            <a:avLst/>
          </a:prstGeom>
        </p:spPr>
      </p:pic>
    </p:spTree>
    <p:extLst>
      <p:ext uri="{BB962C8B-B14F-4D97-AF65-F5344CB8AC3E}">
        <p14:creationId xmlns:p14="http://schemas.microsoft.com/office/powerpoint/2010/main" val="61225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CF0C5C-794A-0532-9A64-66D2F6222A0F}"/>
              </a:ext>
            </a:extLst>
          </p:cNvPr>
          <p:cNvPicPr>
            <a:picLocks noGrp="1" noChangeAspect="1"/>
          </p:cNvPicPr>
          <p:nvPr>
            <p:ph idx="1"/>
          </p:nvPr>
        </p:nvPicPr>
        <p:blipFill>
          <a:blip r:embed="rId2"/>
          <a:stretch>
            <a:fillRect/>
          </a:stretch>
        </p:blipFill>
        <p:spPr>
          <a:xfrm>
            <a:off x="2751840" y="643466"/>
            <a:ext cx="6688320" cy="5571067"/>
          </a:xfrm>
          <a:prstGeom prst="rect">
            <a:avLst/>
          </a:prstGeom>
        </p:spPr>
      </p:pic>
    </p:spTree>
    <p:extLst>
      <p:ext uri="{BB962C8B-B14F-4D97-AF65-F5344CB8AC3E}">
        <p14:creationId xmlns:p14="http://schemas.microsoft.com/office/powerpoint/2010/main" val="2092183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A7B4D9C-7577-D8F5-7739-8548ED961B52}"/>
              </a:ext>
            </a:extLst>
          </p:cNvPr>
          <p:cNvPicPr>
            <a:picLocks noGrp="1" noChangeAspect="1"/>
          </p:cNvPicPr>
          <p:nvPr>
            <p:ph idx="1"/>
          </p:nvPr>
        </p:nvPicPr>
        <p:blipFill>
          <a:blip r:embed="rId2"/>
          <a:stretch>
            <a:fillRect/>
          </a:stretch>
        </p:blipFill>
        <p:spPr>
          <a:xfrm>
            <a:off x="643467" y="991088"/>
            <a:ext cx="10905066" cy="4875823"/>
          </a:xfrm>
          <a:prstGeom prst="rect">
            <a:avLst/>
          </a:prstGeom>
        </p:spPr>
      </p:pic>
    </p:spTree>
    <p:extLst>
      <p:ext uri="{BB962C8B-B14F-4D97-AF65-F5344CB8AC3E}">
        <p14:creationId xmlns:p14="http://schemas.microsoft.com/office/powerpoint/2010/main" val="414406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BB3-085A-05B9-8719-DDB1EBD2AEC9}"/>
              </a:ext>
            </a:extLst>
          </p:cNvPr>
          <p:cNvSpPr>
            <a:spLocks noGrp="1"/>
          </p:cNvSpPr>
          <p:nvPr>
            <p:ph type="title"/>
          </p:nvPr>
        </p:nvSpPr>
        <p:spPr/>
        <p:txBody>
          <a:bodyPr/>
          <a:lstStyle/>
          <a:p>
            <a:pPr algn="ctr"/>
            <a:r>
              <a:rPr lang="en-US" b="1" dirty="0">
                <a:latin typeface="+mn-lt"/>
              </a:rPr>
              <a:t>BLUF: Lessons Learned </a:t>
            </a:r>
          </a:p>
        </p:txBody>
      </p:sp>
      <p:sp>
        <p:nvSpPr>
          <p:cNvPr id="3" name="Content Placeholder 2">
            <a:extLst>
              <a:ext uri="{FF2B5EF4-FFF2-40B4-BE49-F238E27FC236}">
                <a16:creationId xmlns:a16="http://schemas.microsoft.com/office/drawing/2014/main" id="{1236EE4C-4979-0BFD-E51B-B568D1C7F315}"/>
              </a:ext>
            </a:extLst>
          </p:cNvPr>
          <p:cNvSpPr>
            <a:spLocks noGrp="1"/>
          </p:cNvSpPr>
          <p:nvPr>
            <p:ph idx="1"/>
          </p:nvPr>
        </p:nvSpPr>
        <p:spPr>
          <a:xfrm>
            <a:off x="997225" y="1690687"/>
            <a:ext cx="11106105" cy="4967807"/>
          </a:xfrm>
        </p:spPr>
        <p:txBody>
          <a:bodyPr>
            <a:normAutofit fontScale="92500" lnSpcReduction="20000"/>
          </a:bodyPr>
          <a:lstStyle/>
          <a:p>
            <a:r>
              <a:rPr lang="en-US" sz="2400" dirty="0"/>
              <a:t>Relationships – Most Important – Face time</a:t>
            </a:r>
          </a:p>
          <a:p>
            <a:pPr lvl="1"/>
            <a:r>
              <a:rPr lang="en-US" dirty="0"/>
              <a:t>Internships – students &amp; faculty</a:t>
            </a:r>
          </a:p>
          <a:p>
            <a:pPr lvl="1"/>
            <a:r>
              <a:rPr lang="en-US" dirty="0"/>
              <a:t>Conferences</a:t>
            </a:r>
          </a:p>
          <a:p>
            <a:pPr lvl="1"/>
            <a:r>
              <a:rPr lang="en-US" dirty="0"/>
              <a:t>Site Visits – University &amp; DoD locations</a:t>
            </a:r>
          </a:p>
          <a:p>
            <a:pPr lvl="1"/>
            <a:endParaRPr lang="en-US" dirty="0"/>
          </a:p>
          <a:p>
            <a:r>
              <a:rPr lang="en-US" sz="2400" dirty="0"/>
              <a:t>Contracting Vehicles – SAMS.GOV and GRANTS.GOV</a:t>
            </a:r>
          </a:p>
          <a:p>
            <a:pPr lvl="1"/>
            <a:r>
              <a:rPr lang="en-US" dirty="0"/>
              <a:t>Broad Agency Announcements (BAA)</a:t>
            </a:r>
          </a:p>
          <a:p>
            <a:pPr lvl="1"/>
            <a:r>
              <a:rPr lang="en-US" dirty="0"/>
              <a:t>Broad Other Transaction Authority (BOTA)</a:t>
            </a:r>
          </a:p>
          <a:p>
            <a:pPr lvl="1"/>
            <a:r>
              <a:rPr lang="en-US" dirty="0"/>
              <a:t>Indefinite Delivery Indefinite Quantity (IDIQ)</a:t>
            </a:r>
          </a:p>
          <a:p>
            <a:pPr lvl="1"/>
            <a:r>
              <a:rPr lang="en-US" dirty="0"/>
              <a:t>Collaboration – Prime Contractor, Subcontractor, HBCU, etc.</a:t>
            </a:r>
          </a:p>
          <a:p>
            <a:pPr lvl="1"/>
            <a:endParaRPr lang="en-US" dirty="0"/>
          </a:p>
          <a:p>
            <a:r>
              <a:rPr lang="en-US" sz="2400" dirty="0"/>
              <a:t>Contract Interactions</a:t>
            </a:r>
          </a:p>
          <a:p>
            <a:pPr lvl="1"/>
            <a:r>
              <a:rPr lang="en-US" dirty="0"/>
              <a:t>Contracting Officer’s Representative (COR)</a:t>
            </a:r>
          </a:p>
          <a:p>
            <a:pPr lvl="1"/>
            <a:r>
              <a:rPr lang="en-US" dirty="0"/>
              <a:t>Technical Point of Contacts (TPOC)</a:t>
            </a:r>
          </a:p>
          <a:p>
            <a:pPr lvl="1"/>
            <a:r>
              <a:rPr lang="en-US" dirty="0"/>
              <a:t>Contract Deliverables</a:t>
            </a:r>
          </a:p>
          <a:p>
            <a:pPr marL="457200" lvl="1" indent="0">
              <a:buNone/>
            </a:pPr>
            <a:endParaRPr lang="en-US" dirty="0"/>
          </a:p>
          <a:p>
            <a:pPr lvl="1"/>
            <a:endParaRPr lang="en-US" dirty="0"/>
          </a:p>
        </p:txBody>
      </p:sp>
    </p:spTree>
    <p:extLst>
      <p:ext uri="{BB962C8B-B14F-4D97-AF65-F5344CB8AC3E}">
        <p14:creationId xmlns:p14="http://schemas.microsoft.com/office/powerpoint/2010/main" val="4077137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E52056-FDC6-1E99-27EE-1C21F03F46DE}"/>
              </a:ext>
            </a:extLst>
          </p:cNvPr>
          <p:cNvPicPr>
            <a:picLocks noGrp="1" noChangeAspect="1"/>
          </p:cNvPicPr>
          <p:nvPr>
            <p:ph idx="1"/>
          </p:nvPr>
        </p:nvPicPr>
        <p:blipFill>
          <a:blip r:embed="rId2"/>
          <a:stretch>
            <a:fillRect/>
          </a:stretch>
        </p:blipFill>
        <p:spPr>
          <a:xfrm>
            <a:off x="2708914" y="643466"/>
            <a:ext cx="6774172" cy="5571067"/>
          </a:xfrm>
          <a:prstGeom prst="rect">
            <a:avLst/>
          </a:prstGeom>
        </p:spPr>
      </p:pic>
    </p:spTree>
    <p:extLst>
      <p:ext uri="{BB962C8B-B14F-4D97-AF65-F5344CB8AC3E}">
        <p14:creationId xmlns:p14="http://schemas.microsoft.com/office/powerpoint/2010/main" val="3969643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593B-2CDC-054B-F3FB-D2579858C113}"/>
              </a:ext>
            </a:extLst>
          </p:cNvPr>
          <p:cNvSpPr>
            <a:spLocks noGrp="1"/>
          </p:cNvSpPr>
          <p:nvPr>
            <p:ph type="title"/>
          </p:nvPr>
        </p:nvSpPr>
        <p:spPr>
          <a:xfrm>
            <a:off x="838200" y="81460"/>
            <a:ext cx="10515600" cy="1031724"/>
          </a:xfrm>
        </p:spPr>
        <p:txBody>
          <a:bodyPr>
            <a:normAutofit fontScale="90000"/>
          </a:bodyPr>
          <a:lstStyle/>
          <a:p>
            <a:pPr marL="0" marR="0" algn="ctr">
              <a:lnSpc>
                <a:spcPct val="107000"/>
              </a:lnSpc>
              <a:spcBef>
                <a:spcPts val="0"/>
              </a:spcBef>
              <a:spcAft>
                <a:spcPts val="800"/>
              </a:spcAft>
            </a:pPr>
            <a:r>
              <a:rPr lang="en-US" sz="4400" kern="1800" dirty="0">
                <a:solidFill>
                  <a:srgbClr val="0B4775"/>
                </a:solidFill>
                <a:effectLst/>
                <a:latin typeface="Ubuntu" panose="020B0504030602030204" pitchFamily="34" charset="0"/>
                <a:ea typeface="Times New Roman" panose="02020603050405020304" pitchFamily="18" charset="0"/>
                <a:cs typeface="Times New Roman" panose="02020603050405020304" pitchFamily="18" charset="0"/>
              </a:rPr>
              <a:t>DoD Funding Agencies</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7" name="Content Placeholder 6">
            <a:extLst>
              <a:ext uri="{FF2B5EF4-FFF2-40B4-BE49-F238E27FC236}">
                <a16:creationId xmlns:a16="http://schemas.microsoft.com/office/drawing/2014/main" id="{47616F13-63DA-4D0A-BC02-CB7894C5926B}"/>
              </a:ext>
            </a:extLst>
          </p:cNvPr>
          <p:cNvPicPr>
            <a:picLocks noGrp="1" noChangeAspect="1"/>
          </p:cNvPicPr>
          <p:nvPr>
            <p:ph idx="1"/>
          </p:nvPr>
        </p:nvPicPr>
        <p:blipFill>
          <a:blip r:embed="rId2"/>
          <a:stretch>
            <a:fillRect/>
          </a:stretch>
        </p:blipFill>
        <p:spPr>
          <a:xfrm>
            <a:off x="2963672" y="1192696"/>
            <a:ext cx="6227461" cy="5583845"/>
          </a:xfrm>
        </p:spPr>
      </p:pic>
    </p:spTree>
    <p:extLst>
      <p:ext uri="{BB962C8B-B14F-4D97-AF65-F5344CB8AC3E}">
        <p14:creationId xmlns:p14="http://schemas.microsoft.com/office/powerpoint/2010/main" val="4238128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227223-8256-DC4F-07DA-0DDA37F85E15}"/>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3979781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C56051C-DEC0-1015-4A4C-95A005769D1A}"/>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199323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89C675-CF68-1649-FF5A-636F37AFF15D}"/>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3081484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54C571C-7FEA-0D74-3F89-EB6673B0F558}"/>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57079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9A720D3-D6CA-D391-EAA3-E9E005DE0BBE}"/>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2028799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B9616C3-459C-F24A-733F-862AB6D8F2E1}"/>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1060274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C2389B3-9C64-8684-CBF0-D5531BD96BEE}"/>
              </a:ext>
            </a:extLst>
          </p:cNvPr>
          <p:cNvPicPr>
            <a:picLocks noChangeAspect="1"/>
          </p:cNvPicPr>
          <p:nvPr/>
        </p:nvPicPr>
        <p:blipFill>
          <a:blip r:embed="rId2"/>
          <a:stretch>
            <a:fillRect/>
          </a:stretch>
        </p:blipFill>
        <p:spPr>
          <a:xfrm>
            <a:off x="2377448" y="643467"/>
            <a:ext cx="7437103" cy="5571066"/>
          </a:xfrm>
          <a:prstGeom prst="rect">
            <a:avLst/>
          </a:prstGeom>
        </p:spPr>
      </p:pic>
    </p:spTree>
    <p:extLst>
      <p:ext uri="{BB962C8B-B14F-4D97-AF65-F5344CB8AC3E}">
        <p14:creationId xmlns:p14="http://schemas.microsoft.com/office/powerpoint/2010/main" val="1205066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520" y="1289321"/>
            <a:ext cx="7498955" cy="3496514"/>
          </a:xfrm>
          <a:prstGeom prst="rect">
            <a:avLst/>
          </a:prstGeom>
          <a:ln>
            <a:noFill/>
          </a:ln>
          <a:effectLst>
            <a:softEdge rad="112500"/>
          </a:effectLst>
        </p:spPr>
      </p:pic>
      <p:sp>
        <p:nvSpPr>
          <p:cNvPr id="2" name="Title 1"/>
          <p:cNvSpPr>
            <a:spLocks noGrp="1"/>
          </p:cNvSpPr>
          <p:nvPr>
            <p:ph type="title"/>
          </p:nvPr>
        </p:nvSpPr>
        <p:spPr>
          <a:xfrm>
            <a:off x="609600" y="617220"/>
            <a:ext cx="7879080" cy="2354580"/>
          </a:xfrm>
          <a:noFill/>
        </p:spPr>
        <p:txBody>
          <a:bodyPr>
            <a:noAutofit/>
            <a:scene3d>
              <a:camera prst="orthographicFront"/>
              <a:lightRig rig="threePt" dir="t"/>
            </a:scene3d>
            <a:sp3d extrusionH="44450">
              <a:bevelT w="44450" h="25400" prst="coolSlant"/>
            </a:sp3d>
          </a:bodyPr>
          <a:lstStyle/>
          <a:p>
            <a:r>
              <a:rPr lang="en-US" sz="4800" dirty="0"/>
              <a:t>THE POWER OF ERDC</a:t>
            </a:r>
            <a:br>
              <a:rPr lang="en-US" sz="2800" dirty="0"/>
            </a:br>
            <a:endParaRPr lang="en-US" sz="2000" dirty="0"/>
          </a:p>
        </p:txBody>
      </p:sp>
      <p:sp>
        <p:nvSpPr>
          <p:cNvPr id="4" name="Title 1"/>
          <p:cNvSpPr txBox="1">
            <a:spLocks/>
          </p:cNvSpPr>
          <p:nvPr/>
        </p:nvSpPr>
        <p:spPr>
          <a:xfrm>
            <a:off x="648710" y="1387122"/>
            <a:ext cx="7186574" cy="945532"/>
          </a:xfrm>
          <a:prstGeom prst="rect">
            <a:avLst/>
          </a:prstGeom>
          <a:solidFill>
            <a:srgbClr val="D7D7D7">
              <a:alpha val="50980"/>
            </a:srgbClr>
          </a:solidFill>
        </p:spPr>
        <p:txBody>
          <a:bodyPr vert="horz" lIns="91440" tIns="45720" rIns="91440" bIns="45720" rtlCol="0" anchor="t">
            <a:noAutofit/>
            <a:scene3d>
              <a:camera prst="orthographicFront"/>
              <a:lightRig rig="threePt" dir="t"/>
            </a:scene3d>
            <a:sp3d extrusionH="57150">
              <a:bevelT w="38100" h="38100"/>
            </a:sp3d>
          </a:bodyPr>
          <a:lstStyle>
            <a:lvl1pPr algn="l" defTabSz="685800" rtl="0" eaLnBrk="1" latinLnBrk="0" hangingPunct="1">
              <a:lnSpc>
                <a:spcPct val="100000"/>
              </a:lnSpc>
              <a:spcBef>
                <a:spcPct val="0"/>
              </a:spcBef>
              <a:buNone/>
              <a:defRPr sz="4000" b="1" kern="1200" cap="all" baseline="0">
                <a:solidFill>
                  <a:schemeClr val="bg1"/>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471A"/>
                </a:solidFill>
                <a:effectLst>
                  <a:glow rad="88900">
                    <a:srgbClr val="FFFFFF">
                      <a:alpha val="65000"/>
                    </a:srgbClr>
                  </a:glow>
                </a:effectLst>
                <a:uLnTx/>
                <a:uFillTx/>
                <a:latin typeface="Arial" panose="020B0604020202020204" pitchFamily="34" charset="0"/>
                <a:ea typeface="+mj-ea"/>
                <a:cs typeface="Arial" panose="020B0604020202020204" pitchFamily="34" charset="0"/>
              </a:rPr>
              <a:t>Solving the Nation’s Toughest</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471A"/>
                </a:solidFill>
                <a:effectLst>
                  <a:glow rad="88900">
                    <a:srgbClr val="FFFFFF">
                      <a:alpha val="65000"/>
                    </a:srgbClr>
                  </a:glow>
                </a:effectLst>
                <a:uLnTx/>
                <a:uFillTx/>
                <a:latin typeface="Arial" panose="020B0604020202020204" pitchFamily="34" charset="0"/>
                <a:ea typeface="+mj-ea"/>
                <a:cs typeface="Arial" panose="020B0604020202020204" pitchFamily="34" charset="0"/>
              </a:rPr>
              <a:t>Engineering and Science Problems</a:t>
            </a:r>
          </a:p>
        </p:txBody>
      </p:sp>
      <p:sp>
        <p:nvSpPr>
          <p:cNvPr id="7" name="Text Placeholder 6">
            <a:extLst>
              <a:ext uri="{FF2B5EF4-FFF2-40B4-BE49-F238E27FC236}">
                <a16:creationId xmlns:a16="http://schemas.microsoft.com/office/drawing/2014/main" id="{D0649899-83C9-0DCE-9A47-7FDBB311B4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5897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4028D-6EF2-F7A8-3DA8-6B6222BF529A}"/>
              </a:ext>
            </a:extLst>
          </p:cNvPr>
          <p:cNvSpPr>
            <a:spLocks noGrp="1"/>
          </p:cNvSpPr>
          <p:nvPr>
            <p:ph type="title"/>
          </p:nvPr>
        </p:nvSpPr>
        <p:spPr/>
        <p:txBody>
          <a:bodyPr/>
          <a:lstStyle/>
          <a:p>
            <a:pPr algn="ctr"/>
            <a:r>
              <a:rPr lang="en-US" b="1" dirty="0"/>
              <a:t>DoD Organizational Structure </a:t>
            </a:r>
          </a:p>
        </p:txBody>
      </p:sp>
      <p:sp>
        <p:nvSpPr>
          <p:cNvPr id="3" name="Content Placeholder 2">
            <a:extLst>
              <a:ext uri="{FF2B5EF4-FFF2-40B4-BE49-F238E27FC236}">
                <a16:creationId xmlns:a16="http://schemas.microsoft.com/office/drawing/2014/main" id="{A7A409BF-0F51-2E07-2031-E72B9A599E39}"/>
              </a:ext>
            </a:extLst>
          </p:cNvPr>
          <p:cNvSpPr>
            <a:spLocks noGrp="1"/>
          </p:cNvSpPr>
          <p:nvPr>
            <p:ph idx="1"/>
          </p:nvPr>
        </p:nvSpPr>
        <p:spPr/>
        <p:txBody>
          <a:bodyPr/>
          <a:lstStyle/>
          <a:p>
            <a:endParaRPr lang="en-US" dirty="0"/>
          </a:p>
          <a:p>
            <a:r>
              <a:rPr lang="en-US">
                <a:hlinkClick r:id="rId2" action="ppaction://hlinkfile"/>
              </a:rPr>
              <a:t>C:\dod-face-chart-20230306</a:t>
            </a:r>
            <a:r>
              <a:rPr lang="en-US" dirty="0">
                <a:hlinkClick r:id="rId2" action="ppaction://hlinkfile"/>
              </a:rPr>
              <a:t>.pdf</a:t>
            </a:r>
            <a:endParaRPr lang="en-US" dirty="0"/>
          </a:p>
        </p:txBody>
      </p:sp>
    </p:spTree>
    <p:extLst>
      <p:ext uri="{BB962C8B-B14F-4D97-AF65-F5344CB8AC3E}">
        <p14:creationId xmlns:p14="http://schemas.microsoft.com/office/powerpoint/2010/main" val="3873854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duotone>
              <a:prstClr val="black"/>
              <a:srgbClr val="6E8778">
                <a:tint val="45000"/>
                <a:satMod val="400000"/>
              </a:srgbClr>
            </a:duotone>
            <a:extLst>
              <a:ext uri="{28A0092B-C50C-407E-A947-70E740481C1C}">
                <a14:useLocalDpi xmlns:a14="http://schemas.microsoft.com/office/drawing/2010/main" val="0"/>
              </a:ext>
            </a:extLst>
          </a:blip>
          <a:srcRect b="2640"/>
          <a:stretch/>
        </p:blipFill>
        <p:spPr>
          <a:xfrm>
            <a:off x="673101" y="1045048"/>
            <a:ext cx="10883900" cy="4758859"/>
          </a:xfrm>
          <a:prstGeom prst="roundRect">
            <a:avLst>
              <a:gd name="adj" fmla="val 88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490358" y="1108949"/>
            <a:ext cx="6946900" cy="4631055"/>
          </a:xfrm>
          <a:prstGeom prst="roundRect">
            <a:avLst>
              <a:gd name="adj" fmla="val 9688"/>
            </a:avLst>
          </a:prstGeom>
          <a:solidFill>
            <a:srgbClr val="3E6682"/>
          </a:solidFill>
          <a:ln w="38100" cap="flat" cmpd="sng" algn="ctr">
            <a:solidFill>
              <a:srgbClr val="83847A"/>
            </a:solidFill>
            <a:prstDash val="solid"/>
          </a:ln>
          <a:effectLst>
            <a:outerShdw blurRad="40000" dist="20000" dir="5400000" rotWithShape="0">
              <a:srgbClr val="000000">
                <a:alpha val="38000"/>
              </a:srgbClr>
            </a:outerShdw>
          </a:effectLst>
        </p:spPr>
        <p:txBody>
          <a:bodyPr wrap="square" rtlCol="0">
            <a:spAutoFit/>
          </a:body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1929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Waterways Experiment Station (WES) established as hydraulics laboratory in Vicksburg, Mississippi</a:t>
            </a:r>
          </a:p>
          <a:p>
            <a:pPr marL="0" marR="0" lvl="0" indent="0" algn="r" defTabSz="457200" eaLnBrk="1" fontAlgn="auto" latinLnBrk="0" hangingPunct="1">
              <a:lnSpc>
                <a:spcPct val="100000"/>
              </a:lnSpc>
              <a:spcBef>
                <a:spcPts val="0"/>
              </a:spcBef>
              <a:spcAft>
                <a:spcPts val="0"/>
              </a:spcAft>
              <a:buClrTx/>
              <a:buSzTx/>
              <a:buFontTx/>
              <a:buNone/>
              <a:tabLst/>
              <a:defRPr/>
            </a:pPr>
            <a:b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b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1939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Soils Division formed at WES</a:t>
            </a:r>
          </a:p>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1946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Corps of Engineers’ concrete laboratory relocated from New York to WES</a:t>
            </a:r>
          </a:p>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1960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Geodesy, Intelligence, and Mapping Research and Development Agency, forerunner to be the Topographic Engineering Center (TEC), created at Fort Belvoir, Virginia</a:t>
            </a:r>
          </a:p>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1961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Cold Regions Research and Engineering Laboratory (CRREL) established in Hanover, New Hampshire</a:t>
            </a:r>
          </a:p>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1968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Construction Engineering Research Laboratory (CERL) established in Champaign, Illinois</a:t>
            </a:r>
          </a:p>
          <a:p>
            <a:pPr marL="0" marR="0" lvl="0" indent="0" algn="r" defTabSz="45720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r" defTabSz="4572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FFFFFF"/>
                </a:solidFill>
                <a:effectLst/>
                <a:uLnTx/>
                <a:uFillTx/>
                <a:latin typeface="Century Gothic" panose="020B0502020202020204"/>
                <a:ea typeface="+mn-ea"/>
                <a:cs typeface="+mn-cs"/>
              </a:rPr>
              <a:t>1974 </a:t>
            </a:r>
            <a:r>
              <a:rPr kumimoji="0" lang="en-US" sz="1400" b="0" i="0" u="none" strike="noStrike" kern="0" cap="none" spc="0" normalizeH="0" baseline="0" noProof="0" dirty="0">
                <a:ln>
                  <a:noFill/>
                </a:ln>
                <a:solidFill>
                  <a:srgbClr val="FFFFFF"/>
                </a:solidFill>
                <a:effectLst/>
                <a:uLnTx/>
                <a:uFillTx/>
                <a:latin typeface="Century Gothic" panose="020B0502020202020204"/>
                <a:ea typeface="+mn-ea"/>
                <a:cs typeface="+mn-cs"/>
              </a:rPr>
              <a:t>Environmental Laboratory (EL) established at WES</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2747" y="1045048"/>
            <a:ext cx="4275991" cy="5316481"/>
          </a:xfrm>
          <a:prstGeom prst="rect">
            <a:avLst/>
          </a:prstGeom>
        </p:spPr>
      </p:pic>
      <p:sp>
        <p:nvSpPr>
          <p:cNvPr id="8" name="Title 1"/>
          <p:cNvSpPr txBox="1">
            <a:spLocks/>
          </p:cNvSpPr>
          <p:nvPr/>
        </p:nvSpPr>
        <p:spPr>
          <a:xfrm>
            <a:off x="3694227" y="287418"/>
            <a:ext cx="6225086" cy="678518"/>
          </a:xfrm>
          <a:prstGeom prst="rect">
            <a:avLst/>
          </a:prstGeom>
        </p:spPr>
        <p:txBody>
          <a:bodyPr/>
          <a:lstStyle>
            <a:lvl1pPr algn="ctr" rtl="0" eaLnBrk="0" fontAlgn="base" hangingPunct="0">
              <a:spcBef>
                <a:spcPct val="0"/>
              </a:spcBef>
              <a:spcAft>
                <a:spcPct val="0"/>
              </a:spcAft>
              <a:defRPr sz="3600" b="1">
                <a:solidFill>
                  <a:srgbClr val="033C61"/>
                </a:solidFill>
                <a:latin typeface="+mj-lt"/>
                <a:ea typeface="+mj-ea"/>
                <a:cs typeface="+mj-cs"/>
              </a:defRPr>
            </a:lvl1pPr>
            <a:lvl2pPr algn="ctr" rtl="0" eaLnBrk="0" fontAlgn="base" hangingPunct="0">
              <a:spcBef>
                <a:spcPct val="0"/>
              </a:spcBef>
              <a:spcAft>
                <a:spcPct val="0"/>
              </a:spcAft>
              <a:defRPr sz="3600" b="1">
                <a:solidFill>
                  <a:srgbClr val="033C61"/>
                </a:solidFill>
                <a:latin typeface="Arial" charset="0"/>
              </a:defRPr>
            </a:lvl2pPr>
            <a:lvl3pPr algn="ctr" rtl="0" eaLnBrk="0" fontAlgn="base" hangingPunct="0">
              <a:spcBef>
                <a:spcPct val="0"/>
              </a:spcBef>
              <a:spcAft>
                <a:spcPct val="0"/>
              </a:spcAft>
              <a:defRPr sz="3600" b="1">
                <a:solidFill>
                  <a:srgbClr val="033C61"/>
                </a:solidFill>
                <a:latin typeface="Arial" charset="0"/>
              </a:defRPr>
            </a:lvl3pPr>
            <a:lvl4pPr algn="ctr" rtl="0" eaLnBrk="0" fontAlgn="base" hangingPunct="0">
              <a:spcBef>
                <a:spcPct val="0"/>
              </a:spcBef>
              <a:spcAft>
                <a:spcPct val="0"/>
              </a:spcAft>
              <a:defRPr sz="3600" b="1">
                <a:solidFill>
                  <a:srgbClr val="033C61"/>
                </a:solidFill>
                <a:latin typeface="Arial" charset="0"/>
              </a:defRPr>
            </a:lvl4pPr>
            <a:lvl5pPr algn="ctr" rtl="0" eaLnBrk="0" fontAlgn="base" hangingPunct="0">
              <a:spcBef>
                <a:spcPct val="0"/>
              </a:spcBef>
              <a:spcAft>
                <a:spcPct val="0"/>
              </a:spcAft>
              <a:defRPr sz="3600" b="1">
                <a:solidFill>
                  <a:srgbClr val="033C6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solidFill>
                  <a:schemeClr val="tx1"/>
                </a:solidFill>
                <a:latin typeface="Arial" panose="020B0604020202020204" pitchFamily="34" charset="0"/>
                <a:cs typeface="Arial" panose="020B0604020202020204" pitchFamily="34" charset="0"/>
              </a:rPr>
              <a:t> ’s History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029" y="-383852"/>
            <a:ext cx="2021058" cy="2021058"/>
          </a:xfrm>
          <a:prstGeom prst="rect">
            <a:avLst/>
          </a:prstGeom>
        </p:spPr>
      </p:pic>
    </p:spTree>
    <p:extLst>
      <p:ext uri="{BB962C8B-B14F-4D97-AF65-F5344CB8AC3E}">
        <p14:creationId xmlns:p14="http://schemas.microsoft.com/office/powerpoint/2010/main" val="411292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257175" y="856604"/>
            <a:ext cx="11680829" cy="5417671"/>
          </a:xfrm>
          <a:prstGeom prst="roundRect">
            <a:avLst>
              <a:gd name="adj" fmla="val 27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txBox="1">
            <a:spLocks/>
          </p:cNvSpPr>
          <p:nvPr/>
        </p:nvSpPr>
        <p:spPr>
          <a:xfrm>
            <a:off x="3694227" y="287418"/>
            <a:ext cx="6225086" cy="678518"/>
          </a:xfrm>
          <a:prstGeom prst="rect">
            <a:avLst/>
          </a:prstGeom>
        </p:spPr>
        <p:txBody>
          <a:bodyPr/>
          <a:lstStyle>
            <a:lvl1pPr algn="ctr" rtl="0" eaLnBrk="0" fontAlgn="base" hangingPunct="0">
              <a:spcBef>
                <a:spcPct val="0"/>
              </a:spcBef>
              <a:spcAft>
                <a:spcPct val="0"/>
              </a:spcAft>
              <a:defRPr sz="3600" b="1">
                <a:solidFill>
                  <a:srgbClr val="033C61"/>
                </a:solidFill>
                <a:latin typeface="+mj-lt"/>
                <a:ea typeface="+mj-ea"/>
                <a:cs typeface="+mj-cs"/>
              </a:defRPr>
            </a:lvl1pPr>
            <a:lvl2pPr algn="ctr" rtl="0" eaLnBrk="0" fontAlgn="base" hangingPunct="0">
              <a:spcBef>
                <a:spcPct val="0"/>
              </a:spcBef>
              <a:spcAft>
                <a:spcPct val="0"/>
              </a:spcAft>
              <a:defRPr sz="3600" b="1">
                <a:solidFill>
                  <a:srgbClr val="033C61"/>
                </a:solidFill>
                <a:latin typeface="Arial" charset="0"/>
              </a:defRPr>
            </a:lvl2pPr>
            <a:lvl3pPr algn="ctr" rtl="0" eaLnBrk="0" fontAlgn="base" hangingPunct="0">
              <a:spcBef>
                <a:spcPct val="0"/>
              </a:spcBef>
              <a:spcAft>
                <a:spcPct val="0"/>
              </a:spcAft>
              <a:defRPr sz="3600" b="1">
                <a:solidFill>
                  <a:srgbClr val="033C61"/>
                </a:solidFill>
                <a:latin typeface="Arial" charset="0"/>
              </a:defRPr>
            </a:lvl3pPr>
            <a:lvl4pPr algn="ctr" rtl="0" eaLnBrk="0" fontAlgn="base" hangingPunct="0">
              <a:spcBef>
                <a:spcPct val="0"/>
              </a:spcBef>
              <a:spcAft>
                <a:spcPct val="0"/>
              </a:spcAft>
              <a:defRPr sz="3600" b="1">
                <a:solidFill>
                  <a:srgbClr val="033C61"/>
                </a:solidFill>
                <a:latin typeface="Arial" charset="0"/>
              </a:defRPr>
            </a:lvl4pPr>
            <a:lvl5pPr algn="ctr" rtl="0" eaLnBrk="0" fontAlgn="base" hangingPunct="0">
              <a:spcBef>
                <a:spcPct val="0"/>
              </a:spcBef>
              <a:spcAft>
                <a:spcPct val="0"/>
              </a:spcAft>
              <a:defRPr sz="3600" b="1">
                <a:solidFill>
                  <a:srgbClr val="033C6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solidFill>
                  <a:prstClr val="black"/>
                </a:solidFill>
                <a:latin typeface="Arial" panose="020B0604020202020204" pitchFamily="34" charset="0"/>
                <a:cs typeface="Arial" panose="020B0604020202020204" pitchFamily="34" charset="0"/>
              </a:rPr>
              <a:t> ’s History</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4029" y="-383852"/>
            <a:ext cx="2021058" cy="2021058"/>
          </a:xfrm>
          <a:prstGeom prst="rect">
            <a:avLst/>
          </a:prstGeom>
        </p:spPr>
      </p:pic>
      <p:sp>
        <p:nvSpPr>
          <p:cNvPr id="10" name="TextBox 9"/>
          <p:cNvSpPr txBox="1"/>
          <p:nvPr/>
        </p:nvSpPr>
        <p:spPr>
          <a:xfrm>
            <a:off x="-95345" y="2508226"/>
            <a:ext cx="2968123" cy="369332"/>
          </a:xfrm>
          <a:prstGeom prst="rect">
            <a:avLst/>
          </a:prstGeom>
          <a:noFill/>
        </p:spPr>
        <p:txBody>
          <a:bodyPr wrap="square" rtlCol="0">
            <a:spAutoFit/>
          </a:bodyPr>
          <a:lstStyle>
            <a:defPPr>
              <a:defRPr lang="en-US"/>
            </a:defPPr>
            <a:lvl1pPr>
              <a:defRPr sz="800"/>
            </a:lvl1pPr>
          </a:lstStyle>
          <a:p>
            <a:pPr algn="ctr"/>
            <a:r>
              <a:rPr lang="en-US" sz="1800" b="1" dirty="0">
                <a:solidFill>
                  <a:prstClr val="white"/>
                </a:solidFill>
                <a:latin typeface="Calibri"/>
              </a:rPr>
              <a:t>Great Flood of 1927</a:t>
            </a:r>
          </a:p>
        </p:txBody>
      </p:sp>
      <p:sp>
        <p:nvSpPr>
          <p:cNvPr id="11" name="TextBox 10"/>
          <p:cNvSpPr txBox="1"/>
          <p:nvPr/>
        </p:nvSpPr>
        <p:spPr>
          <a:xfrm>
            <a:off x="144736" y="5689500"/>
            <a:ext cx="2881792" cy="584775"/>
          </a:xfrm>
          <a:prstGeom prst="rect">
            <a:avLst/>
          </a:prstGeom>
          <a:noFill/>
        </p:spPr>
        <p:txBody>
          <a:bodyPr wrap="square" rtlCol="0">
            <a:spAutoFit/>
          </a:bodyPr>
          <a:lstStyle>
            <a:defPPr>
              <a:defRPr lang="en-US"/>
            </a:defPPr>
            <a:lvl1pPr>
              <a:defRPr sz="800"/>
            </a:lvl1pPr>
          </a:lstStyle>
          <a:p>
            <a:pPr algn="ctr"/>
            <a:r>
              <a:rPr lang="en-US" sz="1600" b="1" dirty="0">
                <a:solidFill>
                  <a:prstClr val="white"/>
                </a:solidFill>
                <a:effectLst>
                  <a:outerShdw blurRad="38100" dist="38100" dir="2700000" algn="tl">
                    <a:srgbClr val="000000">
                      <a:alpha val="43137"/>
                    </a:srgbClr>
                  </a:outerShdw>
                </a:effectLst>
                <a:latin typeface="Calibri"/>
              </a:rPr>
              <a:t>First Outdoor River Model Carved in Soil at WES (1931)</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852" y="4089273"/>
            <a:ext cx="2912526" cy="1646258"/>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p:spPr>
      </p:pic>
      <p:sp>
        <p:nvSpPr>
          <p:cNvPr id="13" name="TextBox 12"/>
          <p:cNvSpPr txBox="1"/>
          <p:nvPr/>
        </p:nvSpPr>
        <p:spPr>
          <a:xfrm>
            <a:off x="5535114" y="5621647"/>
            <a:ext cx="1605520" cy="584775"/>
          </a:xfrm>
          <a:prstGeom prst="rect">
            <a:avLst/>
          </a:prstGeom>
          <a:noFill/>
        </p:spPr>
        <p:txBody>
          <a:bodyPr wrap="square" rtlCol="0">
            <a:spAutoFit/>
          </a:bodyPr>
          <a:lstStyle>
            <a:defPPr>
              <a:defRPr lang="en-US"/>
            </a:defPPr>
            <a:lvl1pPr>
              <a:defRPr sz="800"/>
            </a:lvl1pPr>
          </a:lstStyle>
          <a:p>
            <a:pPr algn="ctr"/>
            <a:r>
              <a:rPr lang="en-US" sz="1600" b="1" dirty="0">
                <a:solidFill>
                  <a:prstClr val="white"/>
                </a:solidFill>
                <a:latin typeface="Calibri"/>
              </a:rPr>
              <a:t>Cold War / </a:t>
            </a:r>
            <a:br>
              <a:rPr lang="en-US" sz="1600" b="1" dirty="0">
                <a:solidFill>
                  <a:prstClr val="white"/>
                </a:solidFill>
                <a:latin typeface="Calibri"/>
              </a:rPr>
            </a:br>
            <a:r>
              <a:rPr lang="en-US" sz="1600" b="1" dirty="0">
                <a:solidFill>
                  <a:prstClr val="white"/>
                </a:solidFill>
                <a:latin typeface="Calibri"/>
              </a:rPr>
              <a:t>Korean War</a:t>
            </a:r>
          </a:p>
        </p:txBody>
      </p:sp>
      <p:pic>
        <p:nvPicPr>
          <p:cNvPr id="14" name="Picture 2" descr="Victims of the Mississippi River flood of 1927 camping on a levee, Arkansas City, Ark."/>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a:off x="356623" y="976479"/>
            <a:ext cx="2349871" cy="1544056"/>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93704" y="5221173"/>
            <a:ext cx="2391574" cy="1008369"/>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bevelB/>
          </a:sp3d>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67105" y="4609121"/>
            <a:ext cx="2060108" cy="1566669"/>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bevelB/>
          </a:sp3d>
        </p:spPr>
      </p:pic>
      <p:sp>
        <p:nvSpPr>
          <p:cNvPr id="17" name="TextBox 16"/>
          <p:cNvSpPr txBox="1"/>
          <p:nvPr/>
        </p:nvSpPr>
        <p:spPr>
          <a:xfrm>
            <a:off x="3543848" y="5634462"/>
            <a:ext cx="1468363" cy="584775"/>
          </a:xfrm>
          <a:prstGeom prst="rect">
            <a:avLst/>
          </a:prstGeom>
          <a:solidFill>
            <a:schemeClr val="tx1">
              <a:alpha val="25000"/>
            </a:schemeClr>
          </a:solidFill>
        </p:spPr>
        <p:txBody>
          <a:bodyPr wrap="square" rtlCol="0">
            <a:spAutoFit/>
          </a:bodyPr>
          <a:lstStyle/>
          <a:p>
            <a:pPr algn="ctr"/>
            <a:r>
              <a:rPr lang="en-US" sz="1600" b="1" dirty="0">
                <a:solidFill>
                  <a:prstClr val="white"/>
                </a:solidFill>
                <a:effectLst>
                  <a:outerShdw blurRad="38100" dist="38100" dir="2700000" algn="tl">
                    <a:srgbClr val="000000">
                      <a:alpha val="43137"/>
                    </a:srgbClr>
                  </a:outerShdw>
                </a:effectLst>
                <a:latin typeface="Calibri"/>
              </a:rPr>
              <a:t>Engineers in Korea</a:t>
            </a:r>
          </a:p>
        </p:txBody>
      </p:sp>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64627" y="902435"/>
            <a:ext cx="1398315" cy="1999293"/>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sp3d>
        </p:spPr>
      </p:pic>
      <p:sp>
        <p:nvSpPr>
          <p:cNvPr id="19" name="TextBox 18"/>
          <p:cNvSpPr txBox="1"/>
          <p:nvPr/>
        </p:nvSpPr>
        <p:spPr>
          <a:xfrm>
            <a:off x="7549220" y="2560836"/>
            <a:ext cx="2314232" cy="824841"/>
          </a:xfrm>
          <a:prstGeom prst="rect">
            <a:avLst/>
          </a:prstGeom>
          <a:noFill/>
        </p:spPr>
        <p:txBody>
          <a:bodyPr wrap="square" rtlCol="0">
            <a:spAutoFit/>
          </a:bodyPr>
          <a:lstStyle>
            <a:defPPr>
              <a:defRPr lang="en-US"/>
            </a:defPPr>
            <a:lvl1pPr>
              <a:defRPr sz="800"/>
            </a:lvl1pPr>
          </a:lstStyle>
          <a:p>
            <a:pPr>
              <a:lnSpc>
                <a:spcPct val="85000"/>
              </a:lnSpc>
            </a:pPr>
            <a:r>
              <a:rPr lang="en-US" sz="2400" b="1" dirty="0">
                <a:solidFill>
                  <a:prstClr val="white"/>
                </a:solidFill>
                <a:effectLst>
                  <a:outerShdw blurRad="38100" dist="38100" dir="2700000" algn="tl">
                    <a:srgbClr val="000000">
                      <a:alpha val="43137"/>
                    </a:srgbClr>
                  </a:outerShdw>
                </a:effectLst>
                <a:latin typeface="Calibri"/>
              </a:rPr>
              <a:t>Arctic  </a:t>
            </a:r>
            <a:br>
              <a:rPr lang="en-US" sz="2400" b="1" dirty="0">
                <a:solidFill>
                  <a:prstClr val="white"/>
                </a:solidFill>
                <a:effectLst>
                  <a:outerShdw blurRad="38100" dist="38100" dir="2700000" algn="tl">
                    <a:srgbClr val="000000">
                      <a:alpha val="43137"/>
                    </a:srgbClr>
                  </a:outerShdw>
                </a:effectLst>
                <a:latin typeface="Calibri"/>
              </a:rPr>
            </a:br>
            <a:r>
              <a:rPr lang="en-US" sz="1600" b="1" dirty="0">
                <a:solidFill>
                  <a:prstClr val="white"/>
                </a:solidFill>
                <a:effectLst>
                  <a:outerShdw blurRad="38100" dist="38100" dir="2700000" algn="tl">
                    <a:srgbClr val="000000">
                      <a:alpha val="43137"/>
                    </a:srgbClr>
                  </a:outerShdw>
                </a:effectLst>
                <a:latin typeface="Calibri"/>
              </a:rPr>
              <a:t>Camp Century Entrance and Coring Rig (1964)</a:t>
            </a:r>
          </a:p>
        </p:txBody>
      </p:sp>
      <p:pic>
        <p:nvPicPr>
          <p:cNvPr id="20"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39900" y="967760"/>
            <a:ext cx="1564773" cy="1564773"/>
          </a:xfrm>
          <a:prstGeom prst="ellipse">
            <a:avLst/>
          </a:prstGeom>
          <a:ln w="38100">
            <a:gradFill>
              <a:gsLst>
                <a:gs pos="77000">
                  <a:srgbClr val="8D8E8A">
                    <a:lumMod val="56000"/>
                    <a:alpha val="86000"/>
                  </a:srgbClr>
                </a:gs>
                <a:gs pos="0">
                  <a:srgbClr val="E4E4E4"/>
                </a:gs>
                <a:gs pos="100000">
                  <a:srgbClr val="EEECE1">
                    <a:lumMod val="25000"/>
                  </a:srgbClr>
                </a:gs>
              </a:gsLst>
              <a:lin ang="5400000" scaled="1"/>
            </a:gradFill>
          </a:ln>
          <a:effectLst/>
        </p:spPr>
      </p:pic>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50156" y="2978953"/>
            <a:ext cx="1841058" cy="1027871"/>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sp3d>
        </p:spPr>
      </p:pic>
      <p:pic>
        <p:nvPicPr>
          <p:cNvPr id="22" name="Pictur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37798" y="5140792"/>
            <a:ext cx="1721142" cy="989430"/>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sp3d>
        </p:spPr>
      </p:pic>
      <p:pic>
        <p:nvPicPr>
          <p:cNvPr id="23" name="Pictur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412934" y="5676243"/>
            <a:ext cx="1478280" cy="541056"/>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sp3d>
        </p:spPr>
      </p:pic>
      <p:sp>
        <p:nvSpPr>
          <p:cNvPr id="24" name="TextBox 23"/>
          <p:cNvSpPr txBox="1"/>
          <p:nvPr/>
        </p:nvSpPr>
        <p:spPr>
          <a:xfrm>
            <a:off x="1066394" y="348493"/>
            <a:ext cx="1181734" cy="584775"/>
          </a:xfrm>
          <a:prstGeom prst="rect">
            <a:avLst/>
          </a:prstGeom>
          <a:noFill/>
        </p:spPr>
        <p:txBody>
          <a:bodyPr wrap="none" rtlCol="0">
            <a:spAutoFit/>
          </a:bodyPr>
          <a:lstStyle/>
          <a:p>
            <a:r>
              <a:rPr lang="en-US" sz="3200" b="1" dirty="0">
                <a:solidFill>
                  <a:srgbClr val="FF0000"/>
                </a:solidFill>
                <a:latin typeface="Calibri"/>
              </a:rPr>
              <a:t>1920s</a:t>
            </a:r>
          </a:p>
        </p:txBody>
      </p:sp>
      <p:sp>
        <p:nvSpPr>
          <p:cNvPr id="25" name="TextBox 24"/>
          <p:cNvSpPr txBox="1"/>
          <p:nvPr/>
        </p:nvSpPr>
        <p:spPr>
          <a:xfrm>
            <a:off x="2126019" y="3562131"/>
            <a:ext cx="1181734" cy="584775"/>
          </a:xfrm>
          <a:prstGeom prst="rect">
            <a:avLst/>
          </a:prstGeom>
          <a:noFill/>
        </p:spPr>
        <p:txBody>
          <a:bodyPr wrap="none" rtlCol="0">
            <a:spAutoFit/>
          </a:bodyPr>
          <a:lstStyle/>
          <a:p>
            <a:r>
              <a:rPr lang="en-US" sz="3200" b="1" dirty="0">
                <a:solidFill>
                  <a:srgbClr val="FF0000"/>
                </a:solidFill>
                <a:latin typeface="Calibri"/>
              </a:rPr>
              <a:t>1930s</a:t>
            </a:r>
          </a:p>
        </p:txBody>
      </p:sp>
      <p:sp>
        <p:nvSpPr>
          <p:cNvPr id="26" name="TextBox 25"/>
          <p:cNvSpPr txBox="1"/>
          <p:nvPr/>
        </p:nvSpPr>
        <p:spPr>
          <a:xfrm>
            <a:off x="3926347" y="2529699"/>
            <a:ext cx="1040386" cy="406265"/>
          </a:xfrm>
          <a:prstGeom prst="rect">
            <a:avLst/>
          </a:prstGeom>
          <a:noFill/>
        </p:spPr>
        <p:txBody>
          <a:bodyPr wrap="square" rtlCol="0">
            <a:spAutoFit/>
          </a:bodyPr>
          <a:lstStyle>
            <a:defPPr>
              <a:defRPr lang="en-US"/>
            </a:defPPr>
            <a:lvl1pPr>
              <a:defRPr sz="800"/>
            </a:lvl1pPr>
          </a:lstStyle>
          <a:p>
            <a:pPr algn="ctr" fontAlgn="auto">
              <a:lnSpc>
                <a:spcPct val="85000"/>
              </a:lnSpc>
              <a:spcBef>
                <a:spcPts val="0"/>
              </a:spcBef>
              <a:spcAft>
                <a:spcPts val="0"/>
              </a:spcAft>
              <a:defRPr/>
            </a:pPr>
            <a:r>
              <a:rPr lang="en-US" sz="2400" b="1" kern="0" dirty="0">
                <a:solidFill>
                  <a:prstClr val="white"/>
                </a:solidFill>
                <a:latin typeface="Calibri"/>
              </a:rPr>
              <a:t>WWII</a:t>
            </a:r>
            <a:endParaRPr lang="en-US" sz="2000" kern="0" dirty="0">
              <a:solidFill>
                <a:prstClr val="white"/>
              </a:solidFill>
              <a:latin typeface="Calibri"/>
            </a:endParaRPr>
          </a:p>
        </p:txBody>
      </p:sp>
      <p:pic>
        <p:nvPicPr>
          <p:cNvPr id="27" name="Picture 26"/>
          <p:cNvPicPr>
            <a:picLocks noChangeAspect="1"/>
          </p:cNvPicPr>
          <p:nvPr/>
        </p:nvPicPr>
        <p:blipFill rotWithShape="1">
          <a:blip r:embed="rId13" cstate="screen">
            <a:extLst>
              <a:ext uri="{28A0092B-C50C-407E-A947-70E740481C1C}">
                <a14:useLocalDpi xmlns:a14="http://schemas.microsoft.com/office/drawing/2010/main"/>
              </a:ext>
            </a:extLst>
          </a:blip>
          <a:srcRect l="30000" r="-32860"/>
          <a:stretch/>
        </p:blipFill>
        <p:spPr>
          <a:xfrm>
            <a:off x="2976843" y="937133"/>
            <a:ext cx="3501173" cy="1443593"/>
          </a:xfrm>
          <a:prstGeom prst="rect">
            <a:avLst/>
          </a:prstGeom>
          <a:ln w="38100">
            <a:noFill/>
          </a:ln>
          <a:effectLst/>
          <a:scene3d>
            <a:camera prst="orthographicFront"/>
            <a:lightRig rig="threePt" dir="t"/>
          </a:scene3d>
          <a:sp3d>
            <a:bevelT/>
            <a:bevelB/>
          </a:sp3d>
        </p:spPr>
      </p:pic>
      <p:sp>
        <p:nvSpPr>
          <p:cNvPr id="28" name="TextBox 27"/>
          <p:cNvSpPr txBox="1"/>
          <p:nvPr/>
        </p:nvSpPr>
        <p:spPr>
          <a:xfrm>
            <a:off x="3146114" y="1795625"/>
            <a:ext cx="1717400" cy="584775"/>
          </a:xfrm>
          <a:prstGeom prst="rect">
            <a:avLst/>
          </a:prstGeom>
          <a:solidFill>
            <a:schemeClr val="bg1">
              <a:alpha val="49000"/>
            </a:schemeClr>
          </a:solidFill>
          <a:ln>
            <a:noFill/>
          </a:ln>
        </p:spPr>
        <p:txBody>
          <a:bodyPr wrap="square">
            <a:spAutoFit/>
          </a:bodyPr>
          <a:lstStyle>
            <a:defPPr>
              <a:defRPr lang="en-US"/>
            </a:defPPr>
            <a:lvl1pPr algn="ctr">
              <a:defRPr sz="1400" b="0">
                <a:solidFill>
                  <a:schemeClr val="tx2"/>
                </a:solidFill>
                <a:latin typeface="Century Gothic" panose="020B0502020202020204" pitchFamily="34" charset="0"/>
                <a:ea typeface="MS PGothic" panose="020B0600070205080204" pitchFamily="34" charset="-128"/>
              </a:defRPr>
            </a:lvl1pPr>
            <a:lvl2pPr marL="742950" indent="-285750">
              <a:defRPr sz="2800" b="1">
                <a:solidFill>
                  <a:schemeClr val="tx2"/>
                </a:solidFill>
                <a:latin typeface="Arial" panose="020B0604020202020204" pitchFamily="34" charset="0"/>
                <a:ea typeface="MS PGothic" panose="020B0600070205080204" pitchFamily="34" charset="-128"/>
              </a:defRPr>
            </a:lvl2pPr>
            <a:lvl3pPr marL="1143000" indent="-228600">
              <a:defRPr sz="2800" b="1">
                <a:solidFill>
                  <a:schemeClr val="tx2"/>
                </a:solidFill>
                <a:latin typeface="Arial" panose="020B0604020202020204" pitchFamily="34" charset="0"/>
                <a:ea typeface="MS PGothic" panose="020B0600070205080204" pitchFamily="34" charset="-128"/>
              </a:defRPr>
            </a:lvl3pPr>
            <a:lvl4pPr marL="1600200" indent="-228600">
              <a:defRPr sz="2800" b="1">
                <a:solidFill>
                  <a:schemeClr val="tx2"/>
                </a:solidFill>
                <a:latin typeface="Arial" panose="020B0604020202020204" pitchFamily="34" charset="0"/>
                <a:ea typeface="MS PGothic" panose="020B0600070205080204" pitchFamily="34" charset="-128"/>
              </a:defRPr>
            </a:lvl4pPr>
            <a:lvl5pPr marL="2057400" indent="-228600">
              <a:defRPr sz="28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9pPr>
          </a:lstStyle>
          <a:p>
            <a:pPr fontAlgn="auto">
              <a:spcBef>
                <a:spcPts val="0"/>
              </a:spcBef>
              <a:spcAft>
                <a:spcPts val="0"/>
              </a:spcAft>
              <a:defRPr/>
            </a:pPr>
            <a:r>
              <a:rPr lang="en-US" sz="1600" b="1" kern="0" dirty="0">
                <a:solidFill>
                  <a:prstClr val="black"/>
                </a:solidFill>
                <a:effectLst>
                  <a:outerShdw blurRad="38100" dist="38100" dir="2700000" algn="tl">
                    <a:srgbClr val="000000">
                      <a:alpha val="43137"/>
                    </a:srgbClr>
                  </a:outerShdw>
                </a:effectLst>
              </a:rPr>
              <a:t>Caisson Model </a:t>
            </a:r>
          </a:p>
          <a:p>
            <a:pPr fontAlgn="auto">
              <a:spcBef>
                <a:spcPts val="0"/>
              </a:spcBef>
              <a:spcAft>
                <a:spcPts val="0"/>
              </a:spcAft>
              <a:defRPr/>
            </a:pPr>
            <a:r>
              <a:rPr lang="en-US" sz="1600" b="1" kern="0" dirty="0">
                <a:solidFill>
                  <a:prstClr val="black"/>
                </a:solidFill>
                <a:effectLst>
                  <a:outerShdw blurRad="38100" dist="38100" dir="2700000" algn="tl">
                    <a:srgbClr val="000000">
                      <a:alpha val="43137"/>
                    </a:srgbClr>
                  </a:outerShdw>
                </a:effectLst>
              </a:rPr>
              <a:t>D-Day Tests</a:t>
            </a:r>
          </a:p>
        </p:txBody>
      </p:sp>
      <p:pic>
        <p:nvPicPr>
          <p:cNvPr id="29" name="Picture 28"/>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718017" y="2912600"/>
            <a:ext cx="2808802" cy="1113544"/>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bevelB/>
          </a:sp3d>
        </p:spPr>
      </p:pic>
      <p:sp>
        <p:nvSpPr>
          <p:cNvPr id="30" name="TextBox 29"/>
          <p:cNvSpPr txBox="1"/>
          <p:nvPr/>
        </p:nvSpPr>
        <p:spPr>
          <a:xfrm>
            <a:off x="3818632" y="3741723"/>
            <a:ext cx="2664118" cy="338554"/>
          </a:xfrm>
          <a:prstGeom prst="rect">
            <a:avLst/>
          </a:prstGeom>
          <a:solidFill>
            <a:schemeClr val="bg1">
              <a:alpha val="39000"/>
            </a:schemeClr>
          </a:solidFill>
          <a:ln>
            <a:noFill/>
          </a:ln>
        </p:spPr>
        <p:txBody>
          <a:bodyPr wrap="square">
            <a:spAutoFit/>
          </a:bodyPr>
          <a:lstStyle>
            <a:defPPr>
              <a:defRPr lang="en-US"/>
            </a:defPPr>
            <a:lvl1pPr algn="ctr">
              <a:defRPr sz="1400" b="0">
                <a:solidFill>
                  <a:schemeClr val="tx2"/>
                </a:solidFill>
                <a:latin typeface="Century Gothic" panose="020B0502020202020204" pitchFamily="34" charset="0"/>
                <a:ea typeface="MS PGothic" panose="020B0600070205080204" pitchFamily="34" charset="-128"/>
              </a:defRPr>
            </a:lvl1pPr>
            <a:lvl2pPr marL="742950" indent="-285750">
              <a:defRPr sz="2800" b="1">
                <a:solidFill>
                  <a:schemeClr val="tx2"/>
                </a:solidFill>
                <a:latin typeface="Arial" panose="020B0604020202020204" pitchFamily="34" charset="0"/>
                <a:ea typeface="MS PGothic" panose="020B0600070205080204" pitchFamily="34" charset="-128"/>
              </a:defRPr>
            </a:lvl2pPr>
            <a:lvl3pPr marL="1143000" indent="-228600">
              <a:defRPr sz="2800" b="1">
                <a:solidFill>
                  <a:schemeClr val="tx2"/>
                </a:solidFill>
                <a:latin typeface="Arial" panose="020B0604020202020204" pitchFamily="34" charset="0"/>
                <a:ea typeface="MS PGothic" panose="020B0600070205080204" pitchFamily="34" charset="-128"/>
              </a:defRPr>
            </a:lvl3pPr>
            <a:lvl4pPr marL="1600200" indent="-228600">
              <a:defRPr sz="2800" b="1">
                <a:solidFill>
                  <a:schemeClr val="tx2"/>
                </a:solidFill>
                <a:latin typeface="Arial" panose="020B0604020202020204" pitchFamily="34" charset="0"/>
                <a:ea typeface="MS PGothic" panose="020B0600070205080204" pitchFamily="34" charset="-128"/>
              </a:defRPr>
            </a:lvl4pPr>
            <a:lvl5pPr marL="2057400" indent="-228600">
              <a:defRPr sz="2800" b="1">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2"/>
                </a:solidFill>
                <a:latin typeface="Arial" panose="020B0604020202020204" pitchFamily="34" charset="0"/>
                <a:ea typeface="MS PGothic" panose="020B0600070205080204" pitchFamily="34" charset="-128"/>
              </a:defRPr>
            </a:lvl9pPr>
          </a:lstStyle>
          <a:p>
            <a:pPr fontAlgn="auto">
              <a:spcBef>
                <a:spcPts val="0"/>
              </a:spcBef>
              <a:spcAft>
                <a:spcPts val="0"/>
              </a:spcAft>
              <a:defRPr/>
            </a:pPr>
            <a:r>
              <a:rPr lang="en-US" sz="1600" b="1" kern="0" dirty="0">
                <a:solidFill>
                  <a:prstClr val="black"/>
                </a:solidFill>
                <a:effectLst>
                  <a:outerShdw blurRad="38100" dist="38100" dir="2700000" algn="tl">
                    <a:srgbClr val="000000">
                      <a:alpha val="43137"/>
                    </a:srgbClr>
                  </a:outerShdw>
                </a:effectLst>
              </a:rPr>
              <a:t>Pontoon Bridge Model</a:t>
            </a:r>
          </a:p>
        </p:txBody>
      </p:sp>
      <p:sp>
        <p:nvSpPr>
          <p:cNvPr id="31" name="TextBox 30"/>
          <p:cNvSpPr txBox="1"/>
          <p:nvPr/>
        </p:nvSpPr>
        <p:spPr>
          <a:xfrm>
            <a:off x="5460632" y="879771"/>
            <a:ext cx="1181734" cy="584775"/>
          </a:xfrm>
          <a:prstGeom prst="rect">
            <a:avLst/>
          </a:prstGeom>
          <a:noFill/>
        </p:spPr>
        <p:txBody>
          <a:bodyPr wrap="none" rtlCol="0">
            <a:spAutoFit/>
          </a:bodyPr>
          <a:lstStyle/>
          <a:p>
            <a:pPr fontAlgn="auto">
              <a:spcBef>
                <a:spcPts val="0"/>
              </a:spcBef>
              <a:spcAft>
                <a:spcPts val="0"/>
              </a:spcAft>
              <a:defRPr/>
            </a:pPr>
            <a:r>
              <a:rPr lang="en-US" sz="3200" b="1" kern="0" dirty="0">
                <a:solidFill>
                  <a:srgbClr val="FF0000"/>
                </a:solidFill>
                <a:latin typeface="Calibri"/>
              </a:rPr>
              <a:t>1940s</a:t>
            </a:r>
          </a:p>
        </p:txBody>
      </p:sp>
      <p:sp>
        <p:nvSpPr>
          <p:cNvPr id="32" name="TextBox 31"/>
          <p:cNvSpPr txBox="1"/>
          <p:nvPr/>
        </p:nvSpPr>
        <p:spPr>
          <a:xfrm>
            <a:off x="4004814" y="4061664"/>
            <a:ext cx="1181734" cy="584775"/>
          </a:xfrm>
          <a:prstGeom prst="rect">
            <a:avLst/>
          </a:prstGeom>
          <a:noFill/>
        </p:spPr>
        <p:txBody>
          <a:bodyPr wrap="none" rtlCol="0">
            <a:spAutoFit/>
          </a:bodyPr>
          <a:lstStyle/>
          <a:p>
            <a:r>
              <a:rPr lang="en-US" sz="3200" b="1" dirty="0">
                <a:solidFill>
                  <a:srgbClr val="FF0000"/>
                </a:solidFill>
                <a:latin typeface="Calibri"/>
              </a:rPr>
              <a:t>1950s</a:t>
            </a:r>
          </a:p>
        </p:txBody>
      </p:sp>
      <p:sp>
        <p:nvSpPr>
          <p:cNvPr id="33" name="TextBox 32"/>
          <p:cNvSpPr txBox="1"/>
          <p:nvPr/>
        </p:nvSpPr>
        <p:spPr>
          <a:xfrm>
            <a:off x="8245914" y="346466"/>
            <a:ext cx="1181734" cy="584775"/>
          </a:xfrm>
          <a:prstGeom prst="rect">
            <a:avLst/>
          </a:prstGeom>
          <a:noFill/>
        </p:spPr>
        <p:txBody>
          <a:bodyPr wrap="none" rtlCol="0">
            <a:spAutoFit/>
          </a:bodyPr>
          <a:lstStyle/>
          <a:p>
            <a:r>
              <a:rPr lang="en-US" sz="3200" b="1" dirty="0">
                <a:solidFill>
                  <a:srgbClr val="FF0000"/>
                </a:solidFill>
                <a:latin typeface="Calibri"/>
              </a:rPr>
              <a:t>1960s</a:t>
            </a:r>
          </a:p>
        </p:txBody>
      </p:sp>
      <p:sp>
        <p:nvSpPr>
          <p:cNvPr id="34" name="TextBox 33"/>
          <p:cNvSpPr txBox="1"/>
          <p:nvPr/>
        </p:nvSpPr>
        <p:spPr>
          <a:xfrm>
            <a:off x="7111466" y="4704662"/>
            <a:ext cx="1181734" cy="584775"/>
          </a:xfrm>
          <a:prstGeom prst="rect">
            <a:avLst/>
          </a:prstGeom>
          <a:noFill/>
        </p:spPr>
        <p:txBody>
          <a:bodyPr wrap="none" rtlCol="0">
            <a:spAutoFit/>
          </a:bodyPr>
          <a:lstStyle/>
          <a:p>
            <a:r>
              <a:rPr lang="en-US" sz="3200" b="1" dirty="0">
                <a:solidFill>
                  <a:srgbClr val="FF0000"/>
                </a:solidFill>
                <a:latin typeface="Calibri"/>
              </a:rPr>
              <a:t>1970s</a:t>
            </a:r>
          </a:p>
        </p:txBody>
      </p:sp>
      <p:sp>
        <p:nvSpPr>
          <p:cNvPr id="35" name="TextBox 34"/>
          <p:cNvSpPr txBox="1"/>
          <p:nvPr/>
        </p:nvSpPr>
        <p:spPr>
          <a:xfrm>
            <a:off x="10341663" y="346465"/>
            <a:ext cx="1181734" cy="584775"/>
          </a:xfrm>
          <a:prstGeom prst="rect">
            <a:avLst/>
          </a:prstGeom>
          <a:noFill/>
        </p:spPr>
        <p:txBody>
          <a:bodyPr wrap="none" rtlCol="0">
            <a:spAutoFit/>
          </a:bodyPr>
          <a:lstStyle/>
          <a:p>
            <a:r>
              <a:rPr lang="en-US" sz="3200" b="1" dirty="0">
                <a:solidFill>
                  <a:srgbClr val="FF0000"/>
                </a:solidFill>
                <a:latin typeface="Calibri"/>
              </a:rPr>
              <a:t>1980s</a:t>
            </a:r>
          </a:p>
        </p:txBody>
      </p:sp>
      <p:sp>
        <p:nvSpPr>
          <p:cNvPr id="36" name="TextBox 35"/>
          <p:cNvSpPr txBox="1"/>
          <p:nvPr/>
        </p:nvSpPr>
        <p:spPr>
          <a:xfrm>
            <a:off x="10269343" y="1870549"/>
            <a:ext cx="1684142" cy="510909"/>
          </a:xfrm>
          <a:prstGeom prst="rect">
            <a:avLst/>
          </a:prstGeom>
          <a:noFill/>
        </p:spPr>
        <p:txBody>
          <a:bodyPr wrap="square" rtlCol="0">
            <a:spAutoFit/>
          </a:bodyPr>
          <a:lstStyle>
            <a:defPPr>
              <a:defRPr lang="en-US"/>
            </a:defPPr>
            <a:lvl1pPr>
              <a:defRPr sz="800"/>
            </a:lvl1pPr>
          </a:lstStyle>
          <a:p>
            <a:pPr algn="ctr" fontAlgn="auto">
              <a:lnSpc>
                <a:spcPct val="85000"/>
              </a:lnSpc>
              <a:spcBef>
                <a:spcPts val="0"/>
              </a:spcBef>
              <a:spcAft>
                <a:spcPts val="0"/>
              </a:spcAft>
              <a:defRPr/>
            </a:pPr>
            <a:r>
              <a:rPr lang="en-US" sz="1600" b="1" kern="0" dirty="0">
                <a:solidFill>
                  <a:prstClr val="white"/>
                </a:solidFill>
                <a:latin typeface="Calibri"/>
              </a:rPr>
              <a:t>First  Supercomputers</a:t>
            </a:r>
            <a:endParaRPr lang="en-US" sz="1100" b="1" kern="0" dirty="0">
              <a:solidFill>
                <a:prstClr val="white"/>
              </a:solidFill>
              <a:latin typeface="Calibri"/>
            </a:endParaRPr>
          </a:p>
        </p:txBody>
      </p:sp>
      <p:sp>
        <p:nvSpPr>
          <p:cNvPr id="37" name="TextBox 36"/>
          <p:cNvSpPr txBox="1"/>
          <p:nvPr/>
        </p:nvSpPr>
        <p:spPr>
          <a:xfrm>
            <a:off x="10388330" y="2418813"/>
            <a:ext cx="1181734" cy="584775"/>
          </a:xfrm>
          <a:prstGeom prst="rect">
            <a:avLst/>
          </a:prstGeom>
          <a:noFill/>
        </p:spPr>
        <p:txBody>
          <a:bodyPr wrap="none" rtlCol="0">
            <a:spAutoFit/>
          </a:bodyPr>
          <a:lstStyle/>
          <a:p>
            <a:r>
              <a:rPr lang="en-US" sz="3200" b="1" dirty="0">
                <a:solidFill>
                  <a:srgbClr val="FF0000"/>
                </a:solidFill>
                <a:latin typeface="Calibri"/>
              </a:rPr>
              <a:t>1990s</a:t>
            </a:r>
          </a:p>
        </p:txBody>
      </p:sp>
      <p:pic>
        <p:nvPicPr>
          <p:cNvPr id="38" name="Picture 3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329770" y="4507845"/>
            <a:ext cx="1704207" cy="1059669"/>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bevelB/>
          </a:sp3d>
        </p:spPr>
      </p:pic>
      <p:pic>
        <p:nvPicPr>
          <p:cNvPr id="39" name="Picture 3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155117" y="911180"/>
            <a:ext cx="1736097" cy="959369"/>
          </a:xfrm>
          <a:prstGeom prst="rect">
            <a:avLst/>
          </a:prstGeom>
          <a:ln w="38100">
            <a:gradFill>
              <a:gsLst>
                <a:gs pos="77000">
                  <a:srgbClr val="8D8E8A">
                    <a:lumMod val="56000"/>
                    <a:alpha val="86000"/>
                  </a:srgbClr>
                </a:gs>
                <a:gs pos="0">
                  <a:srgbClr val="E4E4E4"/>
                </a:gs>
                <a:gs pos="100000">
                  <a:srgbClr val="EEECE1">
                    <a:lumMod val="25000"/>
                  </a:srgbClr>
                </a:gs>
              </a:gsLst>
              <a:lin ang="5400000" scaled="1"/>
            </a:gradFill>
          </a:ln>
          <a:effectLst/>
          <a:scene3d>
            <a:camera prst="orthographicFront"/>
            <a:lightRig rig="threePt" dir="t"/>
          </a:scene3d>
          <a:sp3d>
            <a:bevelT/>
          </a:sp3d>
        </p:spPr>
      </p:pic>
      <p:sp>
        <p:nvSpPr>
          <p:cNvPr id="40" name="TextBox 39"/>
          <p:cNvSpPr txBox="1"/>
          <p:nvPr/>
        </p:nvSpPr>
        <p:spPr>
          <a:xfrm>
            <a:off x="10380050" y="4626198"/>
            <a:ext cx="1544047" cy="584775"/>
          </a:xfrm>
          <a:prstGeom prst="rect">
            <a:avLst/>
          </a:prstGeom>
          <a:noFill/>
        </p:spPr>
        <p:txBody>
          <a:bodyPr wrap="square" rtlCol="0">
            <a:spAutoFit/>
          </a:bodyPr>
          <a:lstStyle/>
          <a:p>
            <a:r>
              <a:rPr lang="en-US" sz="3200" b="1" dirty="0">
                <a:solidFill>
                  <a:srgbClr val="FF0000"/>
                </a:solidFill>
                <a:latin typeface="Calibri"/>
              </a:rPr>
              <a:t>2000s</a:t>
            </a:r>
          </a:p>
        </p:txBody>
      </p:sp>
      <p:sp>
        <p:nvSpPr>
          <p:cNvPr id="41" name="TextBox 40"/>
          <p:cNvSpPr txBox="1"/>
          <p:nvPr/>
        </p:nvSpPr>
        <p:spPr>
          <a:xfrm>
            <a:off x="11095275" y="5053715"/>
            <a:ext cx="629211" cy="369332"/>
          </a:xfrm>
          <a:prstGeom prst="rect">
            <a:avLst/>
          </a:prstGeom>
          <a:noFill/>
        </p:spPr>
        <p:txBody>
          <a:bodyPr wrap="none" rtlCol="0">
            <a:spAutoFit/>
          </a:bodyPr>
          <a:lstStyle/>
          <a:p>
            <a:r>
              <a:rPr lang="en-US" b="1" i="1" dirty="0">
                <a:solidFill>
                  <a:prstClr val="black"/>
                </a:solidFill>
                <a:effectLst>
                  <a:outerShdw blurRad="38100" dist="38100" dir="2700000" algn="tl">
                    <a:srgbClr val="000000">
                      <a:alpha val="43137"/>
                    </a:srgbClr>
                  </a:outerShdw>
                </a:effectLst>
                <a:latin typeface="Calibri"/>
              </a:rPr>
              <a:t>9-11</a:t>
            </a:r>
          </a:p>
        </p:txBody>
      </p:sp>
      <p:sp>
        <p:nvSpPr>
          <p:cNvPr id="42" name="TextBox 41"/>
          <p:cNvSpPr txBox="1"/>
          <p:nvPr/>
        </p:nvSpPr>
        <p:spPr>
          <a:xfrm>
            <a:off x="1016936" y="2805354"/>
            <a:ext cx="2600964" cy="830997"/>
          </a:xfrm>
          <a:prstGeom prst="rect">
            <a:avLst/>
          </a:prstGeom>
          <a:noFill/>
        </p:spPr>
        <p:txBody>
          <a:bodyPr wrap="square" rtlCol="0">
            <a:spAutoFit/>
          </a:bodyPr>
          <a:lstStyle/>
          <a:p>
            <a:r>
              <a:rPr lang="en-US" sz="1600" b="1" dirty="0">
                <a:solidFill>
                  <a:prstClr val="white"/>
                </a:solidFill>
                <a:latin typeface="Calibri"/>
              </a:rPr>
              <a:t>1929- Corps Established Waterways Experiment Station (WES)</a:t>
            </a:r>
          </a:p>
        </p:txBody>
      </p:sp>
      <p:pic>
        <p:nvPicPr>
          <p:cNvPr id="43" name="Picture 4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555" y="2850385"/>
            <a:ext cx="914400" cy="905256"/>
          </a:xfrm>
          <a:prstGeom prst="ellipse">
            <a:avLst/>
          </a:prstGeom>
        </p:spPr>
      </p:pic>
      <p:sp>
        <p:nvSpPr>
          <p:cNvPr id="44" name="TextBox 43"/>
          <p:cNvSpPr txBox="1"/>
          <p:nvPr/>
        </p:nvSpPr>
        <p:spPr>
          <a:xfrm>
            <a:off x="895119" y="2176687"/>
            <a:ext cx="1863011" cy="338554"/>
          </a:xfrm>
          <a:prstGeom prst="rect">
            <a:avLst/>
          </a:prstGeom>
          <a:noFill/>
        </p:spPr>
        <p:txBody>
          <a:bodyPr wrap="none" rtlCol="0">
            <a:spAutoFit/>
          </a:bodyPr>
          <a:lstStyle/>
          <a:p>
            <a:r>
              <a:rPr lang="en-US" sz="1600" b="1" dirty="0">
                <a:solidFill>
                  <a:prstClr val="black"/>
                </a:solidFill>
                <a:effectLst>
                  <a:outerShdw blurRad="38100" dist="38100" dir="2700000" algn="tl">
                    <a:srgbClr val="000000">
                      <a:alpha val="43137"/>
                    </a:srgbClr>
                  </a:outerShdw>
                </a:effectLst>
              </a:rPr>
              <a:t>Mississippi River</a:t>
            </a:r>
          </a:p>
        </p:txBody>
      </p:sp>
      <p:pic>
        <p:nvPicPr>
          <p:cNvPr id="45" name="Picture 2" descr="https://upload.wikimedia.org/wikipedia/commons/thumb/8/80/AWM_026647_P-40_Milne.jpg/220px-AWM_026647_P-40_Milne.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15150" y="1504921"/>
            <a:ext cx="2095500" cy="1524001"/>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5291822" y="1534775"/>
            <a:ext cx="1394934" cy="584775"/>
          </a:xfrm>
          <a:prstGeom prst="rect">
            <a:avLst/>
          </a:prstGeom>
          <a:solidFill>
            <a:schemeClr val="bg1">
              <a:alpha val="59000"/>
            </a:schemeClr>
          </a:solidFill>
        </p:spPr>
        <p:txBody>
          <a:bodyPr wrap="none" rtlCol="0">
            <a:spAutoFit/>
          </a:bodyPr>
          <a:lstStyle/>
          <a:p>
            <a:pPr algn="ctr"/>
            <a:r>
              <a:rPr lang="en-US" sz="1600" b="1" dirty="0">
                <a:solidFill>
                  <a:prstClr val="black"/>
                </a:solidFill>
              </a:rPr>
              <a:t>Marston Mat</a:t>
            </a:r>
          </a:p>
          <a:p>
            <a:pPr algn="ctr"/>
            <a:r>
              <a:rPr lang="en-US" sz="1600" b="1" dirty="0">
                <a:solidFill>
                  <a:prstClr val="black"/>
                </a:solidFill>
              </a:rPr>
              <a:t>(1942)</a:t>
            </a:r>
            <a:endParaRPr lang="en-US" sz="1600" dirty="0">
              <a:solidFill>
                <a:prstClr val="black"/>
              </a:solidFill>
            </a:endParaRPr>
          </a:p>
        </p:txBody>
      </p:sp>
      <p:pic>
        <p:nvPicPr>
          <p:cNvPr id="47" name="Picture 4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75125" y="3380418"/>
            <a:ext cx="2061716" cy="1098662"/>
          </a:xfrm>
          <a:prstGeom prst="rect">
            <a:avLst/>
          </a:prstGeom>
          <a:scene3d>
            <a:camera prst="orthographicFront"/>
            <a:lightRig rig="threePt" dir="t"/>
          </a:scene3d>
          <a:sp3d>
            <a:bevelT/>
            <a:bevelB/>
          </a:sp3d>
        </p:spPr>
      </p:pic>
      <p:sp>
        <p:nvSpPr>
          <p:cNvPr id="48" name="TextBox 47"/>
          <p:cNvSpPr txBox="1"/>
          <p:nvPr/>
        </p:nvSpPr>
        <p:spPr>
          <a:xfrm>
            <a:off x="7130352" y="4445323"/>
            <a:ext cx="2297296" cy="338554"/>
          </a:xfrm>
          <a:prstGeom prst="rect">
            <a:avLst/>
          </a:prstGeom>
          <a:noFill/>
        </p:spPr>
        <p:txBody>
          <a:bodyPr wrap="none" rtlCol="0">
            <a:spAutoFit/>
          </a:bodyPr>
          <a:lstStyle/>
          <a:p>
            <a:r>
              <a:rPr lang="en-US" sz="1600" b="1" dirty="0">
                <a:solidFill>
                  <a:prstClr val="white"/>
                </a:solidFill>
                <a:effectLst>
                  <a:outerShdw blurRad="38100" dist="38100" dir="2700000" algn="tl">
                    <a:srgbClr val="000000">
                      <a:alpha val="43137"/>
                    </a:srgbClr>
                  </a:outerShdw>
                </a:effectLst>
              </a:rPr>
              <a:t>Vietnam, AM-2, (1966)</a:t>
            </a:r>
          </a:p>
        </p:txBody>
      </p:sp>
      <p:pic>
        <p:nvPicPr>
          <p:cNvPr id="49" name="Picture 48"/>
          <p:cNvPicPr>
            <a:picLocks noChangeAspect="1"/>
          </p:cNvPicPr>
          <p:nvPr/>
        </p:nvPicPr>
        <p:blipFill>
          <a:blip r:embed="rId20"/>
          <a:stretch>
            <a:fillRect/>
          </a:stretch>
        </p:blipFill>
        <p:spPr>
          <a:xfrm>
            <a:off x="10449223" y="4020269"/>
            <a:ext cx="1188823" cy="518205"/>
          </a:xfrm>
          <a:prstGeom prst="rect">
            <a:avLst/>
          </a:prstGeom>
        </p:spPr>
      </p:pic>
    </p:spTree>
    <p:extLst>
      <p:ext uri="{BB962C8B-B14F-4D97-AF65-F5344CB8AC3E}">
        <p14:creationId xmlns:p14="http://schemas.microsoft.com/office/powerpoint/2010/main" val="2735182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prstClr val="black"/>
              <a:srgbClr val="6E8778">
                <a:tint val="45000"/>
                <a:satMod val="400000"/>
              </a:srgbClr>
            </a:duotone>
            <a:extLst>
              <a:ext uri="{28A0092B-C50C-407E-A947-70E740481C1C}">
                <a14:useLocalDpi xmlns:a14="http://schemas.microsoft.com/office/drawing/2010/main" val="0"/>
              </a:ext>
            </a:extLst>
          </a:blip>
          <a:stretch>
            <a:fillRect/>
          </a:stretch>
        </p:blipFill>
        <p:spPr>
          <a:xfrm>
            <a:off x="518748" y="1029282"/>
            <a:ext cx="11000934" cy="4801309"/>
          </a:xfrm>
          <a:prstGeom prst="roundRect">
            <a:avLst>
              <a:gd name="adj" fmla="val 960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633048" y="1029282"/>
            <a:ext cx="6890197" cy="4750237"/>
          </a:xfrm>
          <a:prstGeom prst="roundRect">
            <a:avLst>
              <a:gd name="adj" fmla="val 9034"/>
            </a:avLst>
          </a:prstGeom>
          <a:solidFill>
            <a:srgbClr val="3E6682"/>
          </a:solidFill>
          <a:ln w="38100" cap="flat" cmpd="sng" algn="ctr">
            <a:solidFill>
              <a:srgbClr val="83847A"/>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1978 </a:t>
            </a:r>
            <a:r>
              <a:rPr kumimoji="0" lang="en-US" sz="1300" b="0" i="0" u="none" strike="noStrike" kern="0" cap="none" spc="0" normalizeH="0" baseline="0" noProof="0" dirty="0">
                <a:ln>
                  <a:noFill/>
                </a:ln>
                <a:solidFill>
                  <a:srgbClr val="FFFFFF"/>
                </a:solidFill>
                <a:effectLst/>
                <a:uLnTx/>
                <a:uFillTx/>
                <a:latin typeface="Arial"/>
                <a:ea typeface="+mn-ea"/>
                <a:cs typeface="+mn-cs"/>
              </a:rPr>
              <a:t>Geotechnical Laboratory (GL) formed by merger of Soils and Pavements Laboratory and Mobility and Environmental Systems Laboratory, Structures Laboratory (SL) for by merger of Concrete and Weapons Effects Laboratories with Soil Dynamics Division. </a:t>
            </a: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1983 </a:t>
            </a:r>
            <a:r>
              <a:rPr kumimoji="0" lang="en-US" sz="1300" b="0" i="0" u="none" strike="noStrike" kern="0" cap="none" spc="0" normalizeH="0" baseline="0" noProof="0" dirty="0">
                <a:ln>
                  <a:noFill/>
                </a:ln>
                <a:solidFill>
                  <a:srgbClr val="FFFFFF"/>
                </a:solidFill>
                <a:effectLst/>
                <a:uLnTx/>
                <a:uFillTx/>
                <a:latin typeface="Arial"/>
                <a:ea typeface="+mn-ea"/>
                <a:cs typeface="+mn-cs"/>
              </a:rPr>
              <a:t>Coastal Engineering Research Center (CERC, formed 1963, relocated to WES from Fort Belvoir</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1986 </a:t>
            </a:r>
            <a:r>
              <a:rPr kumimoji="0" lang="en-US" sz="1300" b="0" i="0" u="none" strike="noStrike" kern="0" cap="none" spc="0" normalizeH="0" baseline="0" noProof="0" dirty="0">
                <a:ln>
                  <a:noFill/>
                </a:ln>
                <a:solidFill>
                  <a:srgbClr val="FFFFFF"/>
                </a:solidFill>
                <a:effectLst/>
                <a:uLnTx/>
                <a:uFillTx/>
                <a:latin typeface="Arial"/>
                <a:ea typeface="+mn-ea"/>
                <a:cs typeface="+mn-cs"/>
              </a:rPr>
              <a:t>Information Technology Laboratory (ITL) established at WES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1996 </a:t>
            </a:r>
            <a:r>
              <a:rPr kumimoji="0" lang="en-US" sz="1300" b="0" i="0" u="none" strike="noStrike" kern="0" cap="none" spc="0" normalizeH="0" baseline="0" noProof="0" dirty="0">
                <a:ln>
                  <a:noFill/>
                </a:ln>
                <a:solidFill>
                  <a:srgbClr val="FFFFFF"/>
                </a:solidFill>
                <a:effectLst/>
                <a:uLnTx/>
                <a:uFillTx/>
                <a:latin typeface="Arial"/>
                <a:ea typeface="+mn-ea"/>
                <a:cs typeface="+mn-cs"/>
              </a:rPr>
              <a:t>Hydraulics Laboratory and CERC merged to form Coastal and Hydraulics Laboratory (CHL) at WES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1998 </a:t>
            </a:r>
            <a:r>
              <a:rPr kumimoji="0" lang="en-US" sz="1300" b="0" i="0" u="none" strike="noStrike" kern="0" cap="none" spc="0" normalizeH="0" baseline="0" noProof="0" dirty="0">
                <a:ln>
                  <a:noFill/>
                </a:ln>
                <a:solidFill>
                  <a:srgbClr val="FFFFFF"/>
                </a:solidFill>
                <a:effectLst/>
                <a:uLnTx/>
                <a:uFillTx/>
                <a:latin typeface="Arial"/>
                <a:ea typeface="+mn-ea"/>
                <a:cs typeface="+mn-cs"/>
              </a:rPr>
              <a:t>Corps of Engineers approves “re-engineering” plan to consolidate Corps laboratories under single organization structure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1999 </a:t>
            </a:r>
            <a:r>
              <a:rPr kumimoji="0" lang="en-US" sz="1300" b="0" i="0" u="none" strike="noStrike" kern="0" cap="none" spc="0" normalizeH="0" baseline="0" noProof="0" dirty="0">
                <a:ln>
                  <a:noFill/>
                </a:ln>
                <a:solidFill>
                  <a:srgbClr val="FFFFFF"/>
                </a:solidFill>
                <a:effectLst/>
                <a:uLnTx/>
                <a:uFillTx/>
                <a:latin typeface="Arial"/>
                <a:ea typeface="+mn-ea"/>
                <a:cs typeface="+mn-cs"/>
              </a:rPr>
              <a:t>Engineer Research and Development Center (ERDC), headquartered at WES established by merging WES laboratories (CHL, GL, SL, EL, and ITL) with TEC, CRREL, and CERL</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300" b="1" i="1" u="none" strike="noStrike" kern="0" cap="none" spc="0" normalizeH="0" baseline="0" noProof="0" dirty="0">
              <a:ln>
                <a:noFill/>
              </a:ln>
              <a:solidFill>
                <a:srgbClr val="FFFFFF"/>
              </a:solidFill>
              <a:effectLst/>
              <a:uLnTx/>
              <a:uFillTx/>
              <a:latin typeface="Arial"/>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1" u="none" strike="noStrike" kern="0" cap="none" spc="0" normalizeH="0" baseline="0" noProof="0" dirty="0">
                <a:ln>
                  <a:noFill/>
                </a:ln>
                <a:solidFill>
                  <a:srgbClr val="FFFFFF"/>
                </a:solidFill>
                <a:effectLst/>
                <a:uLnTx/>
                <a:uFillTx/>
                <a:latin typeface="Arial"/>
                <a:ea typeface="+mn-ea"/>
                <a:cs typeface="+mn-cs"/>
              </a:rPr>
              <a:t>2000 </a:t>
            </a:r>
            <a:r>
              <a:rPr kumimoji="0" lang="en-US" sz="1300" b="0" i="0" u="none" strike="noStrike" kern="0" cap="none" spc="0" normalizeH="0" baseline="0" noProof="0" dirty="0">
                <a:ln>
                  <a:noFill/>
                </a:ln>
                <a:solidFill>
                  <a:srgbClr val="FFFFFF"/>
                </a:solidFill>
                <a:effectLst/>
                <a:uLnTx/>
                <a:uFillTx/>
                <a:latin typeface="Arial"/>
                <a:ea typeface="+mn-ea"/>
                <a:cs typeface="+mn-cs"/>
              </a:rPr>
              <a:t>GL and SL merged to form Geotechnical and Structures Laboratory (GSL)</a:t>
            </a:r>
            <a:endParaRPr kumimoji="0" lang="en-US" sz="1400" b="0" i="0" u="none" strike="noStrike" kern="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06403" y="1016582"/>
            <a:ext cx="4009822" cy="4890653"/>
          </a:xfrm>
          <a:prstGeom prst="rect">
            <a:avLst/>
          </a:prstGeom>
        </p:spPr>
      </p:pic>
      <p:sp>
        <p:nvSpPr>
          <p:cNvPr id="6" name="Title 1"/>
          <p:cNvSpPr txBox="1">
            <a:spLocks/>
          </p:cNvSpPr>
          <p:nvPr/>
        </p:nvSpPr>
        <p:spPr>
          <a:xfrm>
            <a:off x="3694227" y="287418"/>
            <a:ext cx="6225086" cy="678518"/>
          </a:xfrm>
          <a:prstGeom prst="rect">
            <a:avLst/>
          </a:prstGeom>
        </p:spPr>
        <p:txBody>
          <a:bodyPr/>
          <a:lstStyle>
            <a:lvl1pPr algn="ctr" rtl="0" eaLnBrk="0" fontAlgn="base" hangingPunct="0">
              <a:spcBef>
                <a:spcPct val="0"/>
              </a:spcBef>
              <a:spcAft>
                <a:spcPct val="0"/>
              </a:spcAft>
              <a:defRPr sz="3600" b="1">
                <a:solidFill>
                  <a:srgbClr val="033C61"/>
                </a:solidFill>
                <a:latin typeface="+mj-lt"/>
                <a:ea typeface="+mj-ea"/>
                <a:cs typeface="+mj-cs"/>
              </a:defRPr>
            </a:lvl1pPr>
            <a:lvl2pPr algn="ctr" rtl="0" eaLnBrk="0" fontAlgn="base" hangingPunct="0">
              <a:spcBef>
                <a:spcPct val="0"/>
              </a:spcBef>
              <a:spcAft>
                <a:spcPct val="0"/>
              </a:spcAft>
              <a:defRPr sz="3600" b="1">
                <a:solidFill>
                  <a:srgbClr val="033C61"/>
                </a:solidFill>
                <a:latin typeface="Arial" charset="0"/>
              </a:defRPr>
            </a:lvl2pPr>
            <a:lvl3pPr algn="ctr" rtl="0" eaLnBrk="0" fontAlgn="base" hangingPunct="0">
              <a:spcBef>
                <a:spcPct val="0"/>
              </a:spcBef>
              <a:spcAft>
                <a:spcPct val="0"/>
              </a:spcAft>
              <a:defRPr sz="3600" b="1">
                <a:solidFill>
                  <a:srgbClr val="033C61"/>
                </a:solidFill>
                <a:latin typeface="Arial" charset="0"/>
              </a:defRPr>
            </a:lvl3pPr>
            <a:lvl4pPr algn="ctr" rtl="0" eaLnBrk="0" fontAlgn="base" hangingPunct="0">
              <a:spcBef>
                <a:spcPct val="0"/>
              </a:spcBef>
              <a:spcAft>
                <a:spcPct val="0"/>
              </a:spcAft>
              <a:defRPr sz="3600" b="1">
                <a:solidFill>
                  <a:srgbClr val="033C61"/>
                </a:solidFill>
                <a:latin typeface="Arial" charset="0"/>
              </a:defRPr>
            </a:lvl4pPr>
            <a:lvl5pPr algn="ctr" rtl="0" eaLnBrk="0" fontAlgn="base" hangingPunct="0">
              <a:spcBef>
                <a:spcPct val="0"/>
              </a:spcBef>
              <a:spcAft>
                <a:spcPct val="0"/>
              </a:spcAft>
              <a:defRPr sz="3600" b="1">
                <a:solidFill>
                  <a:srgbClr val="033C6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solidFill>
                  <a:schemeClr val="tx1"/>
                </a:solidFill>
                <a:latin typeface="Arial" panose="020B0604020202020204" pitchFamily="34" charset="0"/>
                <a:cs typeface="Arial" panose="020B0604020202020204" pitchFamily="34" charset="0"/>
              </a:rPr>
              <a:t> ’s History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4029" y="-383852"/>
            <a:ext cx="2021058" cy="2021058"/>
          </a:xfrm>
          <a:prstGeom prst="rect">
            <a:avLst/>
          </a:prstGeom>
        </p:spPr>
      </p:pic>
    </p:spTree>
    <p:extLst>
      <p:ext uri="{BB962C8B-B14F-4D97-AF65-F5344CB8AC3E}">
        <p14:creationId xmlns:p14="http://schemas.microsoft.com/office/powerpoint/2010/main" val="3082227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8" t="833" r="532" b="695"/>
          <a:stretch/>
        </p:blipFill>
        <p:spPr>
          <a:xfrm>
            <a:off x="266331" y="266329"/>
            <a:ext cx="11659649" cy="6329779"/>
          </a:xfrm>
          <a:prstGeom prst="roundRect">
            <a:avLst>
              <a:gd name="adj" fmla="val 1650"/>
            </a:avLst>
          </a:prstGeom>
          <a:ln w="28575">
            <a:solidFill>
              <a:schemeClr val="tx1"/>
            </a:solidFill>
          </a:ln>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8869" t="51800" r="8511" b="45732"/>
          <a:stretch/>
        </p:blipFill>
        <p:spPr>
          <a:xfrm>
            <a:off x="11244263" y="3471863"/>
            <a:ext cx="228600" cy="152400"/>
          </a:xfrm>
          <a:prstGeom prst="roundRect">
            <a:avLst>
              <a:gd name="adj" fmla="val 1650"/>
            </a:avLst>
          </a:prstGeom>
          <a:ln w="28575">
            <a:noFill/>
          </a:ln>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8869" t="51800" r="8511" b="45732"/>
          <a:stretch/>
        </p:blipFill>
        <p:spPr>
          <a:xfrm>
            <a:off x="11201399" y="3355018"/>
            <a:ext cx="271463" cy="152400"/>
          </a:xfrm>
          <a:prstGeom prst="roundRect">
            <a:avLst>
              <a:gd name="adj" fmla="val 1650"/>
            </a:avLst>
          </a:prstGeom>
          <a:ln w="28575">
            <a:noFill/>
          </a:ln>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8869" t="51800" r="8511" b="45732"/>
          <a:stretch/>
        </p:blipFill>
        <p:spPr>
          <a:xfrm>
            <a:off x="11201399" y="3855080"/>
            <a:ext cx="271463" cy="112083"/>
          </a:xfrm>
          <a:prstGeom prst="roundRect">
            <a:avLst>
              <a:gd name="adj" fmla="val 1650"/>
            </a:avLst>
          </a:prstGeom>
          <a:ln w="28575">
            <a:noFill/>
          </a:ln>
        </p:spPr>
      </p:pic>
      <p:pic>
        <p:nvPicPr>
          <p:cNvPr id="7" name="Picture 6"/>
          <p:cNvPicPr>
            <a:picLocks noChangeAspect="1"/>
          </p:cNvPicPr>
          <p:nvPr/>
        </p:nvPicPr>
        <p:blipFill rotWithShape="1">
          <a:blip r:embed="rId3"/>
          <a:srcRect l="18472" t="19679" r="15813" b="23332"/>
          <a:stretch/>
        </p:blipFill>
        <p:spPr>
          <a:xfrm>
            <a:off x="4089401" y="3823277"/>
            <a:ext cx="187324" cy="143886"/>
          </a:xfrm>
          <a:prstGeom prst="rect">
            <a:avLst/>
          </a:prstGeom>
        </p:spPr>
      </p:pic>
      <p:sp>
        <p:nvSpPr>
          <p:cNvPr id="8" name="TextBox 7"/>
          <p:cNvSpPr txBox="1"/>
          <p:nvPr/>
        </p:nvSpPr>
        <p:spPr>
          <a:xfrm>
            <a:off x="4004054" y="3912566"/>
            <a:ext cx="545342" cy="230832"/>
          </a:xfrm>
          <a:prstGeom prst="rect">
            <a:avLst/>
          </a:prstGeom>
          <a:noFill/>
        </p:spPr>
        <p:txBody>
          <a:bodyPr wrap="none" rtlCol="0">
            <a:spAutoFit/>
          </a:bodyPr>
          <a:lstStyle/>
          <a:p>
            <a:r>
              <a:rPr lang="en-US" sz="875" b="1" dirty="0">
                <a:latin typeface="Bahnschrift" panose="020B0502040204020203" pitchFamily="34" charset="0"/>
              </a:rPr>
              <a:t>Border</a:t>
            </a:r>
          </a:p>
        </p:txBody>
      </p:sp>
    </p:spTree>
    <p:extLst>
      <p:ext uri="{BB962C8B-B14F-4D97-AF65-F5344CB8AC3E}">
        <p14:creationId xmlns:p14="http://schemas.microsoft.com/office/powerpoint/2010/main" val="3082318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sz="3100" dirty="0"/>
              <a:t>US Army Corps of Engineers and its Missions</a:t>
            </a:r>
          </a:p>
        </p:txBody>
      </p:sp>
      <p:graphicFrame>
        <p:nvGraphicFramePr>
          <p:cNvPr id="8" name="Table 7">
            <a:extLst>
              <a:ext uri="{FF2B5EF4-FFF2-40B4-BE49-F238E27FC236}">
                <a16:creationId xmlns:a16="http://schemas.microsoft.com/office/drawing/2014/main" id="{59037AB6-A0E2-B176-B55D-12D5526CCA17}"/>
              </a:ext>
            </a:extLst>
          </p:cNvPr>
          <p:cNvGraphicFramePr>
            <a:graphicFrameLocks noGrp="1"/>
          </p:cNvGraphicFramePr>
          <p:nvPr/>
        </p:nvGraphicFramePr>
        <p:xfrm>
          <a:off x="0" y="-369719"/>
          <a:ext cx="12162537" cy="285750"/>
        </p:xfrm>
        <a:graphic>
          <a:graphicData uri="http://schemas.openxmlformats.org/drawingml/2006/table">
            <a:tbl>
              <a:tblPr firstRow="1" bandRow="1">
                <a:tableStyleId>{5C22544A-7EE6-4342-B048-85BDC9FD1C3A}</a:tableStyleId>
              </a:tblPr>
              <a:tblGrid>
                <a:gridCol w="1351393">
                  <a:extLst>
                    <a:ext uri="{9D8B030D-6E8A-4147-A177-3AD203B41FA5}">
                      <a16:colId xmlns:a16="http://schemas.microsoft.com/office/drawing/2014/main" val="2411722222"/>
                    </a:ext>
                  </a:extLst>
                </a:gridCol>
                <a:gridCol w="1351393">
                  <a:extLst>
                    <a:ext uri="{9D8B030D-6E8A-4147-A177-3AD203B41FA5}">
                      <a16:colId xmlns:a16="http://schemas.microsoft.com/office/drawing/2014/main" val="2259703013"/>
                    </a:ext>
                  </a:extLst>
                </a:gridCol>
                <a:gridCol w="1351393">
                  <a:extLst>
                    <a:ext uri="{9D8B030D-6E8A-4147-A177-3AD203B41FA5}">
                      <a16:colId xmlns:a16="http://schemas.microsoft.com/office/drawing/2014/main" val="165102838"/>
                    </a:ext>
                  </a:extLst>
                </a:gridCol>
                <a:gridCol w="1351393">
                  <a:extLst>
                    <a:ext uri="{9D8B030D-6E8A-4147-A177-3AD203B41FA5}">
                      <a16:colId xmlns:a16="http://schemas.microsoft.com/office/drawing/2014/main" val="3690364126"/>
                    </a:ext>
                  </a:extLst>
                </a:gridCol>
                <a:gridCol w="1351393">
                  <a:extLst>
                    <a:ext uri="{9D8B030D-6E8A-4147-A177-3AD203B41FA5}">
                      <a16:colId xmlns:a16="http://schemas.microsoft.com/office/drawing/2014/main" val="2822112349"/>
                    </a:ext>
                  </a:extLst>
                </a:gridCol>
                <a:gridCol w="1351393">
                  <a:extLst>
                    <a:ext uri="{9D8B030D-6E8A-4147-A177-3AD203B41FA5}">
                      <a16:colId xmlns:a16="http://schemas.microsoft.com/office/drawing/2014/main" val="2520286358"/>
                    </a:ext>
                  </a:extLst>
                </a:gridCol>
                <a:gridCol w="1351393">
                  <a:extLst>
                    <a:ext uri="{9D8B030D-6E8A-4147-A177-3AD203B41FA5}">
                      <a16:colId xmlns:a16="http://schemas.microsoft.com/office/drawing/2014/main" val="298402245"/>
                    </a:ext>
                  </a:extLst>
                </a:gridCol>
                <a:gridCol w="1351393">
                  <a:extLst>
                    <a:ext uri="{9D8B030D-6E8A-4147-A177-3AD203B41FA5}">
                      <a16:colId xmlns:a16="http://schemas.microsoft.com/office/drawing/2014/main" val="994449439"/>
                    </a:ext>
                  </a:extLst>
                </a:gridCol>
                <a:gridCol w="1351393">
                  <a:extLst>
                    <a:ext uri="{9D8B030D-6E8A-4147-A177-3AD203B41FA5}">
                      <a16:colId xmlns:a16="http://schemas.microsoft.com/office/drawing/2014/main" val="3397090940"/>
                    </a:ext>
                  </a:extLst>
                </a:gridCol>
              </a:tblGrid>
              <a:tr h="285750">
                <a:tc>
                  <a:txBody>
                    <a:bodyPr/>
                    <a:lstStyle/>
                    <a:p>
                      <a:r>
                        <a:rPr lang="en-US" sz="1100" dirty="0">
                          <a:solidFill>
                            <a:schemeClr val="bg1"/>
                          </a:solidFill>
                        </a:rPr>
                        <a:t>ARMY BLACK</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21F20"/>
                    </a:solidFill>
                  </a:tcPr>
                </a:tc>
                <a:tc>
                  <a:txBody>
                    <a:bodyPr/>
                    <a:lstStyle/>
                    <a:p>
                      <a:r>
                        <a:rPr lang="en-US" sz="1100" dirty="0">
                          <a:solidFill>
                            <a:schemeClr val="tx1"/>
                          </a:solidFill>
                        </a:rPr>
                        <a:t>ARMY GOLD</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CC01"/>
                    </a:solidFill>
                  </a:tcPr>
                </a:tc>
                <a:tc>
                  <a:txBody>
                    <a:bodyPr/>
                    <a:lstStyle/>
                    <a:p>
                      <a:r>
                        <a:rPr lang="en-US" sz="1100" dirty="0">
                          <a:solidFill>
                            <a:schemeClr val="tx1"/>
                          </a:solidFill>
                        </a:rPr>
                        <a:t>WHITE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FFFFF"/>
                    </a:solidFill>
                  </a:tcPr>
                </a:tc>
                <a:tc>
                  <a:txBody>
                    <a:bodyPr/>
                    <a:lstStyle/>
                    <a:p>
                      <a:r>
                        <a:rPr lang="en-US" sz="1100" dirty="0">
                          <a:solidFill>
                            <a:schemeClr val="bg1"/>
                          </a:solidFill>
                        </a:rPr>
                        <a:t>ARMY GREEN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F372F"/>
                    </a:solidFill>
                  </a:tcPr>
                </a:tc>
                <a:tc>
                  <a:txBody>
                    <a:bodyPr/>
                    <a:lstStyle/>
                    <a:p>
                      <a:r>
                        <a:rPr lang="en-US" sz="1100" dirty="0">
                          <a:solidFill>
                            <a:schemeClr val="tx1"/>
                          </a:solidFill>
                        </a:rPr>
                        <a:t>TAN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1E4C7"/>
                    </a:solidFill>
                  </a:tcPr>
                </a:tc>
                <a:tc>
                  <a:txBody>
                    <a:bodyPr/>
                    <a:lstStyle/>
                    <a:p>
                      <a:r>
                        <a:rPr lang="en-US" sz="1100" dirty="0">
                          <a:solidFill>
                            <a:schemeClr val="bg1"/>
                          </a:solidFill>
                        </a:rPr>
                        <a:t>FIELD 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27365"/>
                    </a:solidFill>
                  </a:tcPr>
                </a:tc>
                <a:tc>
                  <a:txBody>
                    <a:bodyPr/>
                    <a:lstStyle/>
                    <a:p>
                      <a:r>
                        <a:rPr lang="en-US" sz="1100" dirty="0">
                          <a:solidFill>
                            <a:schemeClr val="bg1"/>
                          </a:solidFill>
                        </a:rPr>
                        <a:t>FIELD 02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BFB8A6"/>
                    </a:solidFill>
                  </a:tcPr>
                </a:tc>
                <a:tc>
                  <a:txBody>
                    <a:bodyPr/>
                    <a:lstStyle/>
                    <a:p>
                      <a:r>
                        <a:rPr lang="en-US" sz="1100" dirty="0">
                          <a:solidFill>
                            <a:schemeClr val="bg1"/>
                          </a:solidFill>
                        </a:rPr>
                        <a:t>GRAY 01</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65557"/>
                    </a:solidFill>
                  </a:tcPr>
                </a:tc>
                <a:tc>
                  <a:txBody>
                    <a:bodyPr/>
                    <a:lstStyle/>
                    <a:p>
                      <a:r>
                        <a:rPr lang="en-US" sz="1100" dirty="0">
                          <a:solidFill>
                            <a:schemeClr val="tx1"/>
                          </a:solidFill>
                        </a:rPr>
                        <a:t>GRAY 02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5D5D7"/>
                    </a:solidFill>
                  </a:tcPr>
                </a:tc>
                <a:extLst>
                  <a:ext uri="{0D108BD9-81ED-4DB2-BD59-A6C34878D82A}">
                    <a16:rowId xmlns:a16="http://schemas.microsoft.com/office/drawing/2014/main" val="371371231"/>
                  </a:ext>
                </a:extLst>
              </a:tr>
            </a:tbl>
          </a:graphicData>
        </a:graphic>
      </p:graphicFrame>
      <p:pic>
        <p:nvPicPr>
          <p:cNvPr id="4" name="Picture 3">
            <a:extLst>
              <a:ext uri="{FF2B5EF4-FFF2-40B4-BE49-F238E27FC236}">
                <a16:creationId xmlns:a16="http://schemas.microsoft.com/office/drawing/2014/main" id="{2CEF1E44-B32B-68DE-8065-B1939B4032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351" y="894129"/>
            <a:ext cx="11906250" cy="5738300"/>
          </a:xfrm>
          <a:prstGeom prst="rect">
            <a:avLst/>
          </a:prstGeom>
        </p:spPr>
      </p:pic>
    </p:spTree>
    <p:extLst>
      <p:ext uri="{BB962C8B-B14F-4D97-AF65-F5344CB8AC3E}">
        <p14:creationId xmlns:p14="http://schemas.microsoft.com/office/powerpoint/2010/main" val="2231019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F38E56AB-AE23-4521-94B0-1DE247F7BF2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267971" y="1096226"/>
            <a:ext cx="3594755" cy="5405063"/>
          </a:xfrm>
          <a:prstGeom prst="rect">
            <a:avLst/>
          </a:prstGeom>
          <a:effectLst>
            <a:innerShdw blurRad="63500" dist="50800" dir="13500000">
              <a:prstClr val="black">
                <a:alpha val="50000"/>
              </a:prstClr>
            </a:innerShdw>
          </a:effectLst>
        </p:spPr>
      </p:pic>
      <p:pic>
        <p:nvPicPr>
          <p:cNvPr id="4" name="Picture 3">
            <a:extLst>
              <a:ext uri="{FF2B5EF4-FFF2-40B4-BE49-F238E27FC236}">
                <a16:creationId xmlns:a16="http://schemas.microsoft.com/office/drawing/2014/main" id="{C751A495-A0CE-4982-9F28-3A44A171BA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9180" y="1572808"/>
            <a:ext cx="1717812" cy="800959"/>
          </a:xfrm>
          <a:prstGeom prst="rect">
            <a:avLst/>
          </a:prstGeom>
          <a:ln>
            <a:noFill/>
          </a:ln>
          <a:effectLst>
            <a:innerShdw blurRad="63500" dist="50800" dir="13500000">
              <a:prstClr val="black">
                <a:alpha val="50000"/>
              </a:prstClr>
            </a:innerShdw>
          </a:effectLst>
        </p:spPr>
      </p:pic>
      <p:pic>
        <p:nvPicPr>
          <p:cNvPr id="5" name="Picture 4">
            <a:extLst>
              <a:ext uri="{FF2B5EF4-FFF2-40B4-BE49-F238E27FC236}">
                <a16:creationId xmlns:a16="http://schemas.microsoft.com/office/drawing/2014/main" id="{6364EF2C-BF32-4E03-87D2-1FF60FA291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1539" y="4717162"/>
            <a:ext cx="1942132" cy="1093059"/>
          </a:xfrm>
          <a:prstGeom prst="rect">
            <a:avLst/>
          </a:prstGeom>
          <a:ln w="31750">
            <a:noFill/>
          </a:ln>
          <a:effectLst>
            <a:innerShdw blurRad="63500" dist="50800" dir="13500000">
              <a:prstClr val="black">
                <a:alpha val="50000"/>
              </a:prstClr>
            </a:innerShdw>
          </a:effectLst>
        </p:spPr>
      </p:pic>
      <p:pic>
        <p:nvPicPr>
          <p:cNvPr id="6" name="Picture 5">
            <a:extLst>
              <a:ext uri="{FF2B5EF4-FFF2-40B4-BE49-F238E27FC236}">
                <a16:creationId xmlns:a16="http://schemas.microsoft.com/office/drawing/2014/main" id="{1FDA7569-4580-49DA-8D6E-A24CA2FB46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96717" y="1704896"/>
            <a:ext cx="1703866" cy="1096902"/>
          </a:xfrm>
          <a:prstGeom prst="rect">
            <a:avLst/>
          </a:prstGeom>
          <a:ln w="31750">
            <a:noFill/>
          </a:ln>
          <a:effectLst>
            <a:innerShdw blurRad="63500" dist="50800" dir="13500000">
              <a:prstClr val="black">
                <a:alpha val="50000"/>
              </a:prstClr>
            </a:innerShdw>
          </a:effectLst>
        </p:spPr>
      </p:pic>
      <p:sp>
        <p:nvSpPr>
          <p:cNvPr id="7" name="TextBox 6">
            <a:extLst>
              <a:ext uri="{FF2B5EF4-FFF2-40B4-BE49-F238E27FC236}">
                <a16:creationId xmlns:a16="http://schemas.microsoft.com/office/drawing/2014/main" id="{DB308860-9125-4571-ABEA-AA903D025D41}"/>
              </a:ext>
            </a:extLst>
          </p:cNvPr>
          <p:cNvSpPr txBox="1"/>
          <p:nvPr/>
        </p:nvSpPr>
        <p:spPr>
          <a:xfrm>
            <a:off x="6885524" y="2761939"/>
            <a:ext cx="1927627"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Cold Regions Research and Engineering Laboratory (CRREL)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Hanover, New Hampshire</a:t>
            </a:r>
          </a:p>
        </p:txBody>
      </p:sp>
      <p:sp>
        <p:nvSpPr>
          <p:cNvPr id="8" name="TextBox 7">
            <a:extLst>
              <a:ext uri="{FF2B5EF4-FFF2-40B4-BE49-F238E27FC236}">
                <a16:creationId xmlns:a16="http://schemas.microsoft.com/office/drawing/2014/main" id="{13548B19-B977-4CEF-979B-EB7AAB52512E}"/>
              </a:ext>
            </a:extLst>
          </p:cNvPr>
          <p:cNvSpPr txBox="1"/>
          <p:nvPr/>
        </p:nvSpPr>
        <p:spPr>
          <a:xfrm>
            <a:off x="7626502" y="4638922"/>
            <a:ext cx="1478290"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Construction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Engineering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Research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(CERL)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Champaign, Illinois</a:t>
            </a:r>
          </a:p>
        </p:txBody>
      </p:sp>
      <p:pic>
        <p:nvPicPr>
          <p:cNvPr id="9" name="Picture 8">
            <a:extLst>
              <a:ext uri="{FF2B5EF4-FFF2-40B4-BE49-F238E27FC236}">
                <a16:creationId xmlns:a16="http://schemas.microsoft.com/office/drawing/2014/main" id="{9934EDC9-8577-4ED3-BD8E-329B9F0241C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195405" y="3682772"/>
            <a:ext cx="1535662" cy="905233"/>
          </a:xfrm>
          <a:prstGeom prst="rect">
            <a:avLst/>
          </a:prstGeom>
          <a:ln w="31750">
            <a:noFill/>
          </a:ln>
          <a:effectLst>
            <a:innerShdw blurRad="63500" dist="50800" dir="13500000">
              <a:prstClr val="black">
                <a:alpha val="50000"/>
              </a:prstClr>
            </a:innerShdw>
          </a:effectLst>
        </p:spPr>
      </p:pic>
      <p:sp>
        <p:nvSpPr>
          <p:cNvPr id="10" name="TextBox 9">
            <a:extLst>
              <a:ext uri="{FF2B5EF4-FFF2-40B4-BE49-F238E27FC236}">
                <a16:creationId xmlns:a16="http://schemas.microsoft.com/office/drawing/2014/main" id="{8A529287-8839-41A1-A3A5-282F701B0444}"/>
              </a:ext>
            </a:extLst>
          </p:cNvPr>
          <p:cNvSpPr txBox="1"/>
          <p:nvPr/>
        </p:nvSpPr>
        <p:spPr>
          <a:xfrm>
            <a:off x="7731067" y="3577247"/>
            <a:ext cx="1633296"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Geospatial Research Laboratory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(GRL)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Alexandria, Virginia</a:t>
            </a:r>
          </a:p>
        </p:txBody>
      </p:sp>
      <p:sp>
        <p:nvSpPr>
          <p:cNvPr id="11" name="TextBox 10">
            <a:extLst>
              <a:ext uri="{FF2B5EF4-FFF2-40B4-BE49-F238E27FC236}">
                <a16:creationId xmlns:a16="http://schemas.microsoft.com/office/drawing/2014/main" id="{9F058CF0-91FD-4557-BC2F-101749B769DC}"/>
              </a:ext>
            </a:extLst>
          </p:cNvPr>
          <p:cNvSpPr txBox="1"/>
          <p:nvPr/>
        </p:nvSpPr>
        <p:spPr>
          <a:xfrm>
            <a:off x="216225" y="1532080"/>
            <a:ext cx="1308379" cy="800219"/>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ERDC Headquarters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Vicksburg,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Mississippi</a:t>
            </a:r>
          </a:p>
        </p:txBody>
      </p:sp>
      <p:grpSp>
        <p:nvGrpSpPr>
          <p:cNvPr id="12" name="Group 11">
            <a:extLst>
              <a:ext uri="{FF2B5EF4-FFF2-40B4-BE49-F238E27FC236}">
                <a16:creationId xmlns:a16="http://schemas.microsoft.com/office/drawing/2014/main" id="{69A577B0-2BC2-441F-89C0-56D40CE773D8}"/>
              </a:ext>
            </a:extLst>
          </p:cNvPr>
          <p:cNvGrpSpPr/>
          <p:nvPr/>
        </p:nvGrpSpPr>
        <p:grpSpPr>
          <a:xfrm>
            <a:off x="370632" y="5352305"/>
            <a:ext cx="2831929" cy="769441"/>
            <a:chOff x="332048" y="3371559"/>
            <a:chExt cx="2831929" cy="769441"/>
          </a:xfrm>
        </p:grpSpPr>
        <p:pic>
          <p:nvPicPr>
            <p:cNvPr id="13" name="Picture 12">
              <a:extLst>
                <a:ext uri="{FF2B5EF4-FFF2-40B4-BE49-F238E27FC236}">
                  <a16:creationId xmlns:a16="http://schemas.microsoft.com/office/drawing/2014/main" id="{763311D8-8DFC-425E-9977-02F50E956B3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620"/>
            <a:stretch/>
          </p:blipFill>
          <p:spPr>
            <a:xfrm>
              <a:off x="1435511" y="3459600"/>
              <a:ext cx="1728466" cy="643452"/>
            </a:xfrm>
            <a:prstGeom prst="rect">
              <a:avLst/>
            </a:prstGeom>
            <a:effectLst>
              <a:innerShdw blurRad="63500" dist="50800" dir="13500000">
                <a:prstClr val="black">
                  <a:alpha val="50000"/>
                </a:prstClr>
              </a:innerShdw>
            </a:effectLst>
          </p:spPr>
        </p:pic>
        <p:sp>
          <p:nvSpPr>
            <p:cNvPr id="14" name="TextBox 13">
              <a:extLst>
                <a:ext uri="{FF2B5EF4-FFF2-40B4-BE49-F238E27FC236}">
                  <a16:creationId xmlns:a16="http://schemas.microsoft.com/office/drawing/2014/main" id="{7D13F303-3CCF-4372-A546-54ACC70A8773}"/>
                </a:ext>
              </a:extLst>
            </p:cNvPr>
            <p:cNvSpPr txBox="1"/>
            <p:nvPr/>
          </p:nvSpPr>
          <p:spPr>
            <a:xfrm>
              <a:off x="332048" y="3371559"/>
              <a:ext cx="1138887" cy="76944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Information</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Technology</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Laboratory (ITL)</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grpSp>
      <p:sp>
        <p:nvSpPr>
          <p:cNvPr id="15" name="TextBox 14">
            <a:extLst>
              <a:ext uri="{FF2B5EF4-FFF2-40B4-BE49-F238E27FC236}">
                <a16:creationId xmlns:a16="http://schemas.microsoft.com/office/drawing/2014/main" id="{A0C57913-8125-4221-8392-BB2FB57C212C}"/>
              </a:ext>
            </a:extLst>
          </p:cNvPr>
          <p:cNvSpPr txBox="1"/>
          <p:nvPr/>
        </p:nvSpPr>
        <p:spPr>
          <a:xfrm>
            <a:off x="385717" y="2423121"/>
            <a:ext cx="1138887" cy="76944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Coastal and Hydraulics Laboratory (CHL)</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grpSp>
        <p:nvGrpSpPr>
          <p:cNvPr id="16" name="Group 15">
            <a:extLst>
              <a:ext uri="{FF2B5EF4-FFF2-40B4-BE49-F238E27FC236}">
                <a16:creationId xmlns:a16="http://schemas.microsoft.com/office/drawing/2014/main" id="{7A01FB81-078D-4541-B0BE-75A8FD4DD73C}"/>
              </a:ext>
            </a:extLst>
          </p:cNvPr>
          <p:cNvGrpSpPr/>
          <p:nvPr/>
        </p:nvGrpSpPr>
        <p:grpSpPr>
          <a:xfrm>
            <a:off x="216225" y="3370886"/>
            <a:ext cx="2990767" cy="771342"/>
            <a:chOff x="162556" y="4176787"/>
            <a:chExt cx="2990767" cy="771342"/>
          </a:xfrm>
        </p:grpSpPr>
        <p:pic>
          <p:nvPicPr>
            <p:cNvPr id="17" name="Picture 16">
              <a:extLst>
                <a:ext uri="{FF2B5EF4-FFF2-40B4-BE49-F238E27FC236}">
                  <a16:creationId xmlns:a16="http://schemas.microsoft.com/office/drawing/2014/main" id="{CE2E231F-BEB3-4FB2-9DDB-1BDBC01CD8F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35511" y="4199205"/>
              <a:ext cx="1717812" cy="748924"/>
            </a:xfrm>
            <a:prstGeom prst="rect">
              <a:avLst/>
            </a:prstGeom>
            <a:effectLst>
              <a:innerShdw blurRad="63500" dist="50800" dir="13500000">
                <a:prstClr val="black">
                  <a:alpha val="50000"/>
                </a:prstClr>
              </a:innerShdw>
            </a:effectLst>
          </p:spPr>
        </p:pic>
        <p:sp>
          <p:nvSpPr>
            <p:cNvPr id="18" name="TextBox 17">
              <a:extLst>
                <a:ext uri="{FF2B5EF4-FFF2-40B4-BE49-F238E27FC236}">
                  <a16:creationId xmlns:a16="http://schemas.microsoft.com/office/drawing/2014/main" id="{1ED70AA4-0176-4699-BD33-1C630BA08DCD}"/>
                </a:ext>
              </a:extLst>
            </p:cNvPr>
            <p:cNvSpPr txBox="1"/>
            <p:nvPr/>
          </p:nvSpPr>
          <p:spPr>
            <a:xfrm>
              <a:off x="162556" y="4176787"/>
              <a:ext cx="1308379" cy="615553"/>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Environmental</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Laboratory</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(EL</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grpSp>
      <p:grpSp>
        <p:nvGrpSpPr>
          <p:cNvPr id="19" name="Group 18">
            <a:extLst>
              <a:ext uri="{FF2B5EF4-FFF2-40B4-BE49-F238E27FC236}">
                <a16:creationId xmlns:a16="http://schemas.microsoft.com/office/drawing/2014/main" id="{0E45E0A7-C8EE-4825-AE88-289BEB61C51E}"/>
              </a:ext>
            </a:extLst>
          </p:cNvPr>
          <p:cNvGrpSpPr/>
          <p:nvPr/>
        </p:nvGrpSpPr>
        <p:grpSpPr>
          <a:xfrm>
            <a:off x="230068" y="4142227"/>
            <a:ext cx="2971249" cy="1201711"/>
            <a:chOff x="176399" y="4948129"/>
            <a:chExt cx="2971249" cy="1201711"/>
          </a:xfrm>
        </p:grpSpPr>
        <p:pic>
          <p:nvPicPr>
            <p:cNvPr id="20" name="Picture 19">
              <a:extLst>
                <a:ext uri="{FF2B5EF4-FFF2-40B4-BE49-F238E27FC236}">
                  <a16:creationId xmlns:a16="http://schemas.microsoft.com/office/drawing/2014/main" id="{2A889E97-9EDE-4297-84ED-74821C1B5B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435511" y="5012857"/>
              <a:ext cx="1712137" cy="1136983"/>
            </a:xfrm>
            <a:prstGeom prst="rect">
              <a:avLst/>
            </a:prstGeom>
            <a:effectLst>
              <a:innerShdw blurRad="63500" dist="50800" dir="13500000">
                <a:prstClr val="black">
                  <a:alpha val="50000"/>
                </a:prstClr>
              </a:innerShdw>
            </a:effectLst>
          </p:spPr>
        </p:pic>
        <p:sp>
          <p:nvSpPr>
            <p:cNvPr id="21" name="TextBox 20">
              <a:extLst>
                <a:ext uri="{FF2B5EF4-FFF2-40B4-BE49-F238E27FC236}">
                  <a16:creationId xmlns:a16="http://schemas.microsoft.com/office/drawing/2014/main" id="{4C944762-DFE9-43C5-AC1C-6D15DF8DEAED}"/>
                </a:ext>
              </a:extLst>
            </p:cNvPr>
            <p:cNvSpPr txBox="1"/>
            <p:nvPr/>
          </p:nvSpPr>
          <p:spPr>
            <a:xfrm>
              <a:off x="176399" y="4948129"/>
              <a:ext cx="1308379" cy="769441"/>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Geotechnical and Structures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Laboratory (GSL)</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grpSp>
      <p:cxnSp>
        <p:nvCxnSpPr>
          <p:cNvPr id="22" name="Straight Connector 21">
            <a:extLst>
              <a:ext uri="{FF2B5EF4-FFF2-40B4-BE49-F238E27FC236}">
                <a16:creationId xmlns:a16="http://schemas.microsoft.com/office/drawing/2014/main" id="{42DB8BCD-8DDB-4BBD-A37B-B69C1E917975}"/>
              </a:ext>
            </a:extLst>
          </p:cNvPr>
          <p:cNvCxnSpPr>
            <a:cxnSpLocks/>
          </p:cNvCxnSpPr>
          <p:nvPr/>
        </p:nvCxnSpPr>
        <p:spPr>
          <a:xfrm flipH="1">
            <a:off x="3257610" y="1562301"/>
            <a:ext cx="9819" cy="450487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20CC32B-4CC1-4A96-BC62-40F3EF20AB75}"/>
              </a:ext>
            </a:extLst>
          </p:cNvPr>
          <p:cNvCxnSpPr>
            <a:cxnSpLocks/>
          </p:cNvCxnSpPr>
          <p:nvPr/>
        </p:nvCxnSpPr>
        <p:spPr>
          <a:xfrm flipV="1">
            <a:off x="3267429" y="5090432"/>
            <a:ext cx="286672" cy="646593"/>
          </a:xfrm>
          <a:prstGeom prst="line">
            <a:avLst/>
          </a:prstGeom>
          <a:ln w="25400">
            <a:solidFill>
              <a:schemeClr val="accent2"/>
            </a:solidFill>
            <a:prstDash val="sysDash"/>
          </a:ln>
          <a:effectLst/>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C6850C44-66DE-4E01-A5E4-20B41E394CBB}"/>
              </a:ext>
            </a:extLst>
          </p:cNvPr>
          <p:cNvSpPr/>
          <p:nvPr/>
        </p:nvSpPr>
        <p:spPr>
          <a:xfrm>
            <a:off x="3488876" y="5019251"/>
            <a:ext cx="130450" cy="13045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45D8E08B-09A7-4572-9DEE-72F2748C656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2" r="-530"/>
          <a:stretch/>
        </p:blipFill>
        <p:spPr>
          <a:xfrm>
            <a:off x="1494911" y="2457879"/>
            <a:ext cx="1716069" cy="825537"/>
          </a:xfrm>
          <a:prstGeom prst="rect">
            <a:avLst/>
          </a:prstGeom>
          <a:effectLst>
            <a:innerShdw blurRad="63500" dist="50800" dir="13500000">
              <a:prstClr val="black">
                <a:alpha val="50000"/>
              </a:prstClr>
            </a:innerShdw>
          </a:effectLst>
        </p:spPr>
      </p:pic>
      <p:pic>
        <p:nvPicPr>
          <p:cNvPr id="26" name="Picture 25">
            <a:extLst>
              <a:ext uri="{FF2B5EF4-FFF2-40B4-BE49-F238E27FC236}">
                <a16:creationId xmlns:a16="http://schemas.microsoft.com/office/drawing/2014/main" id="{46FB6B7F-6FA6-4209-B847-115423E7F794}"/>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830" b="90583" l="5502" r="92557">
                        <a14:foregroundMark x1="11974" y1="7623" x2="11974" y2="9865"/>
                        <a14:foregroundMark x1="18770" y1="6278" x2="18770" y2="6278"/>
                        <a14:foregroundMark x1="11003" y1="78475" x2="67638" y2="80717"/>
                        <a14:foregroundMark x1="67638" y1="80717" x2="85761" y2="78924"/>
                        <a14:foregroundMark x1="5502" y1="79372" x2="19417" y2="79372"/>
                        <a14:foregroundMark x1="92880" y1="79821" x2="81877" y2="79821"/>
                        <a14:foregroundMark x1="21036" y1="89686" x2="25890" y2="88789"/>
                        <a14:foregroundMark x1="13916" y1="86099" x2="17314" y2="89238"/>
                        <a14:foregroundMark x1="70227" y1="86547" x2="85113" y2="86547"/>
                        <a14:backgroundMark x1="77670" y1="95067" x2="77670" y2="95067"/>
                        <a14:backgroundMark x1="78317" y1="94619" x2="78317" y2="94619"/>
                        <a14:backgroundMark x1="77994" y1="94170" x2="77994" y2="95516"/>
                        <a14:backgroundMark x1="15210" y1="89238" x2="15210" y2="91480"/>
                        <a14:backgroundMark x1="15534" y1="89686" x2="15534" y2="89686"/>
                      </a14:backgroundRemoval>
                    </a14:imgEffect>
                  </a14:imgLayer>
                </a14:imgProps>
              </a:ext>
              <a:ext uri="{28A0092B-C50C-407E-A947-70E740481C1C}">
                <a14:useLocalDpi xmlns:a14="http://schemas.microsoft.com/office/drawing/2010/main"/>
              </a:ext>
            </a:extLst>
          </a:blip>
          <a:stretch>
            <a:fillRect/>
          </a:stretch>
        </p:blipFill>
        <p:spPr>
          <a:xfrm>
            <a:off x="10372487" y="5455657"/>
            <a:ext cx="1448881" cy="1045632"/>
          </a:xfrm>
          <a:prstGeom prst="rect">
            <a:avLst/>
          </a:prstGeom>
          <a:effectLst>
            <a:outerShdw blurRad="101600" dist="63500" dir="2700000" sx="102000" sy="102000" algn="tl" rotWithShape="0">
              <a:prstClr val="black">
                <a:alpha val="40000"/>
              </a:prstClr>
            </a:outerShdw>
          </a:effectLst>
        </p:spPr>
      </p:pic>
      <p:cxnSp>
        <p:nvCxnSpPr>
          <p:cNvPr id="27" name="Straight Connector 26">
            <a:extLst>
              <a:ext uri="{FF2B5EF4-FFF2-40B4-BE49-F238E27FC236}">
                <a16:creationId xmlns:a16="http://schemas.microsoft.com/office/drawing/2014/main" id="{1FE3AA11-2D46-447A-9D5D-08D8C3EE275B}"/>
              </a:ext>
            </a:extLst>
          </p:cNvPr>
          <p:cNvCxnSpPr>
            <a:cxnSpLocks/>
          </p:cNvCxnSpPr>
          <p:nvPr/>
        </p:nvCxnSpPr>
        <p:spPr>
          <a:xfrm flipH="1">
            <a:off x="6900572" y="1704896"/>
            <a:ext cx="39" cy="1780681"/>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9CAC82-2F62-43DF-ADC7-D175843717A7}"/>
              </a:ext>
            </a:extLst>
          </p:cNvPr>
          <p:cNvCxnSpPr>
            <a:cxnSpLocks/>
          </p:cNvCxnSpPr>
          <p:nvPr/>
        </p:nvCxnSpPr>
        <p:spPr>
          <a:xfrm flipV="1">
            <a:off x="6115293" y="3682773"/>
            <a:ext cx="2985" cy="905232"/>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8CE55F2D-4CF0-4ECE-990F-F67B0D2D47ED}"/>
              </a:ext>
            </a:extLst>
          </p:cNvPr>
          <p:cNvSpPr/>
          <p:nvPr/>
        </p:nvSpPr>
        <p:spPr>
          <a:xfrm>
            <a:off x="3774715" y="3515451"/>
            <a:ext cx="130450" cy="13045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F9B2E32-3752-4FE0-BBF1-53CDAD09D7C8}"/>
              </a:ext>
            </a:extLst>
          </p:cNvPr>
          <p:cNvCxnSpPr>
            <a:cxnSpLocks/>
          </p:cNvCxnSpPr>
          <p:nvPr/>
        </p:nvCxnSpPr>
        <p:spPr>
          <a:xfrm flipV="1">
            <a:off x="5625836" y="4697085"/>
            <a:ext cx="0" cy="1113136"/>
          </a:xfrm>
          <a:prstGeom prst="line">
            <a:avLst/>
          </a:prstGeom>
          <a:ln w="25400">
            <a:solidFill>
              <a:schemeClr val="accent2"/>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5ED3A6-5C32-422E-BF7E-05BBC960448A}"/>
              </a:ext>
            </a:extLst>
          </p:cNvPr>
          <p:cNvCxnSpPr/>
          <p:nvPr/>
        </p:nvCxnSpPr>
        <p:spPr>
          <a:xfrm>
            <a:off x="9245600" y="1585499"/>
            <a:ext cx="0" cy="4584749"/>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C4DE120-31FA-4B3F-8DD8-98EB50B534FC}"/>
              </a:ext>
            </a:extLst>
          </p:cNvPr>
          <p:cNvSpPr txBox="1"/>
          <p:nvPr/>
        </p:nvSpPr>
        <p:spPr>
          <a:xfrm>
            <a:off x="3347137" y="1572111"/>
            <a:ext cx="2115609"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ＭＳ Ｐゴシック" pitchFamily="34" charset="-128"/>
                <a:cs typeface="Arial" panose="020B0604020202020204" pitchFamily="34" charset="0"/>
              </a:rPr>
              <a:t>ERDC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D7D31"/>
                </a:solidFill>
                <a:effectLst/>
                <a:uLnTx/>
                <a:uFillTx/>
                <a:latin typeface="Arial" panose="020B0604020202020204" pitchFamily="34" charset="0"/>
                <a:ea typeface="ＭＳ Ｐゴシック" pitchFamily="34" charset="-128"/>
                <a:cs typeface="Arial" panose="020B0604020202020204" pitchFamily="34" charset="0"/>
              </a:rPr>
              <a:t>Laboratories</a:t>
            </a:r>
          </a:p>
        </p:txBody>
      </p:sp>
      <p:cxnSp>
        <p:nvCxnSpPr>
          <p:cNvPr id="33" name="Straight Connector 32">
            <a:extLst>
              <a:ext uri="{FF2B5EF4-FFF2-40B4-BE49-F238E27FC236}">
                <a16:creationId xmlns:a16="http://schemas.microsoft.com/office/drawing/2014/main" id="{BA538D90-9AE3-4F10-991A-B931EA7B25A2}"/>
              </a:ext>
            </a:extLst>
          </p:cNvPr>
          <p:cNvCxnSpPr>
            <a:cxnSpLocks/>
            <a:endCxn id="29" idx="5"/>
          </p:cNvCxnSpPr>
          <p:nvPr/>
        </p:nvCxnSpPr>
        <p:spPr>
          <a:xfrm flipH="1" flipV="1">
            <a:off x="3886061" y="3626797"/>
            <a:ext cx="1730264" cy="2062288"/>
          </a:xfrm>
          <a:prstGeom prst="line">
            <a:avLst/>
          </a:prstGeom>
          <a:ln w="25400">
            <a:solidFill>
              <a:schemeClr val="accent2"/>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3044F71-DEDE-481F-B16A-365ADC32D4CD}"/>
              </a:ext>
            </a:extLst>
          </p:cNvPr>
          <p:cNvCxnSpPr>
            <a:cxnSpLocks/>
            <a:endCxn id="37" idx="5"/>
          </p:cNvCxnSpPr>
          <p:nvPr/>
        </p:nvCxnSpPr>
        <p:spPr>
          <a:xfrm flipH="1" flipV="1">
            <a:off x="5755256" y="3465509"/>
            <a:ext cx="371632" cy="361242"/>
          </a:xfrm>
          <a:prstGeom prst="line">
            <a:avLst/>
          </a:prstGeom>
          <a:ln w="25400">
            <a:solidFill>
              <a:schemeClr val="accent2"/>
            </a:solidFill>
            <a:prstDash val="sysDash"/>
          </a:ln>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FE4F54-F2C2-4FDF-A97D-60B378916B9C}"/>
              </a:ext>
            </a:extLst>
          </p:cNvPr>
          <p:cNvCxnSpPr>
            <a:cxnSpLocks/>
          </p:cNvCxnSpPr>
          <p:nvPr/>
        </p:nvCxnSpPr>
        <p:spPr>
          <a:xfrm flipH="1" flipV="1">
            <a:off x="6229516" y="2211499"/>
            <a:ext cx="671056" cy="830075"/>
          </a:xfrm>
          <a:prstGeom prst="line">
            <a:avLst/>
          </a:prstGeom>
          <a:ln w="25400">
            <a:solidFill>
              <a:schemeClr val="accent2"/>
            </a:solidFill>
            <a:prstDash val="sysDash"/>
          </a:ln>
          <a:effectLst/>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F2881A9F-E2C0-465D-92B4-BAE2A6D833C5}"/>
              </a:ext>
            </a:extLst>
          </p:cNvPr>
          <p:cNvSpPr/>
          <p:nvPr/>
        </p:nvSpPr>
        <p:spPr>
          <a:xfrm>
            <a:off x="6150747" y="2134632"/>
            <a:ext cx="130450" cy="13045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CA7F0B9D-6982-496C-A163-C6F46107E74B}"/>
              </a:ext>
            </a:extLst>
          </p:cNvPr>
          <p:cNvSpPr/>
          <p:nvPr/>
        </p:nvSpPr>
        <p:spPr>
          <a:xfrm>
            <a:off x="5643910" y="3354163"/>
            <a:ext cx="130450" cy="13045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5829C894-D590-476F-83D2-FFE2CE5EC85B}"/>
              </a:ext>
            </a:extLst>
          </p:cNvPr>
          <p:cNvSpPr txBox="1"/>
          <p:nvPr/>
        </p:nvSpPr>
        <p:spPr>
          <a:xfrm>
            <a:off x="9262602" y="1853022"/>
            <a:ext cx="2446743" cy="37394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Permafrost Tunnel Research Facility</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Fox, Alaska</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Alaska Research Office</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Fairbanks, Alaska</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Lewisville Aquatic Ecosystem Research Facility</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Lewisville, Texas</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Contingency Base Integration Technology Evaluation Center (CBITEC)</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Fort Leonard Wood, Missouri</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Field Research Facility</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Duck, North Carolina</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Corbin Field Station</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Woodford, Virginia</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Extreme Exposure Station</a:t>
            </a:r>
          </a:p>
          <a:p>
            <a:pPr marL="0" marR="0" lvl="0" indent="0" algn="l" defTabSz="914400" rtl="0" eaLnBrk="1" fontAlgn="base" latinLnBrk="0" hangingPunct="1">
              <a:lnSpc>
                <a:spcPct val="100000"/>
              </a:lnSpc>
              <a:spcBef>
                <a:spcPct val="0"/>
              </a:spcBef>
              <a:spcAft>
                <a:spcPts val="60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Treat Island, Maine</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ERDC International Research Office</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London, England</a:t>
            </a:r>
          </a:p>
          <a:p>
            <a:pPr marL="0" marR="0" lvl="0" indent="0" algn="l" defTabSz="914400" rtl="0" eaLnBrk="1" fontAlgn="base" latinLnBrk="0" hangingPunct="1">
              <a:lnSpc>
                <a:spcPct val="100000"/>
              </a:lnSpc>
              <a:spcBef>
                <a:spcPct val="0"/>
              </a:spcBef>
              <a:spcAft>
                <a:spcPct val="0"/>
              </a:spcAft>
              <a:buClr>
                <a:srgbClr val="FFFF00"/>
              </a:buClr>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9" name="TextBox 38">
            <a:extLst>
              <a:ext uri="{FF2B5EF4-FFF2-40B4-BE49-F238E27FC236}">
                <a16:creationId xmlns:a16="http://schemas.microsoft.com/office/drawing/2014/main" id="{2ED774C7-8766-475F-A7C8-98B555164C07}"/>
              </a:ext>
            </a:extLst>
          </p:cNvPr>
          <p:cNvSpPr txBox="1"/>
          <p:nvPr/>
        </p:nvSpPr>
        <p:spPr>
          <a:xfrm>
            <a:off x="9255112" y="1536743"/>
            <a:ext cx="211560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Field Offices</a:t>
            </a:r>
          </a:p>
        </p:txBody>
      </p:sp>
      <p:sp>
        <p:nvSpPr>
          <p:cNvPr id="42" name="Text Placeholder 14">
            <a:extLst>
              <a:ext uri="{FF2B5EF4-FFF2-40B4-BE49-F238E27FC236}">
                <a16:creationId xmlns:a16="http://schemas.microsoft.com/office/drawing/2014/main" id="{1C77CAB9-7607-4D7B-8152-A754601C5C8F}"/>
              </a:ext>
            </a:extLst>
          </p:cNvPr>
          <p:cNvSpPr txBox="1">
            <a:spLocks/>
          </p:cNvSpPr>
          <p:nvPr/>
        </p:nvSpPr>
        <p:spPr>
          <a:xfrm>
            <a:off x="264732" y="892552"/>
            <a:ext cx="11637755" cy="374650"/>
          </a:xfrm>
          <a:prstGeom prst="rect">
            <a:avLst/>
          </a:prstGeom>
        </p:spPr>
        <p:txBody>
          <a:bodyPr/>
          <a:lstStyle>
            <a:lvl1pPr marL="0" indent="0" algn="l" defTabSz="914400" rtl="0" eaLnBrk="1" latinLnBrk="0" hangingPunct="1">
              <a:lnSpc>
                <a:spcPct val="90000"/>
              </a:lnSpc>
              <a:spcBef>
                <a:spcPts val="1000"/>
              </a:spcBef>
              <a:buFontTx/>
              <a:buNone/>
              <a:defRPr sz="2400" b="1" i="0" kern="1200">
                <a:solidFill>
                  <a:schemeClr val="bg1">
                    <a:lumMod val="75000"/>
                  </a:schemeClr>
                </a:solidFill>
                <a:effectLst>
                  <a:outerShdw blurRad="38100" dist="38100" dir="2700000" algn="tl">
                    <a:srgbClr val="000000">
                      <a:alpha val="43137"/>
                    </a:srgbClr>
                  </a:outerShdw>
                </a:effectLst>
                <a:latin typeface="Franklin Gothic Demi Cond"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Medium Cond" panose="020B0606030402020204" pitchFamily="34" charset="0"/>
                <a:ea typeface="+mn-ea"/>
                <a:cs typeface="+mn-cs"/>
              </a:rPr>
              <a:t>SEVEN LABORATORIES MAKING AN IMPACT ON THE NATION AND WARFIGHTERS</a:t>
            </a:r>
          </a:p>
        </p:txBody>
      </p:sp>
      <p:grpSp>
        <p:nvGrpSpPr>
          <p:cNvPr id="44" name="Group 43">
            <a:extLst>
              <a:ext uri="{FF2B5EF4-FFF2-40B4-BE49-F238E27FC236}">
                <a16:creationId xmlns:a16="http://schemas.microsoft.com/office/drawing/2014/main" id="{A10174CF-1E94-4F90-B4D2-D3968C4D85E5}"/>
              </a:ext>
            </a:extLst>
          </p:cNvPr>
          <p:cNvGrpSpPr/>
          <p:nvPr/>
        </p:nvGrpSpPr>
        <p:grpSpPr>
          <a:xfrm>
            <a:off x="3746705" y="214046"/>
            <a:ext cx="6225086" cy="768404"/>
            <a:chOff x="3678859" y="207469"/>
            <a:chExt cx="6225086" cy="768404"/>
          </a:xfrm>
        </p:grpSpPr>
        <p:pic>
          <p:nvPicPr>
            <p:cNvPr id="41" name="Picture 40">
              <a:extLst>
                <a:ext uri="{FF2B5EF4-FFF2-40B4-BE49-F238E27FC236}">
                  <a16:creationId xmlns:a16="http://schemas.microsoft.com/office/drawing/2014/main" id="{FE973354-AED9-4C75-B9BD-DB8827F82948}"/>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934029" y="207469"/>
              <a:ext cx="2021058" cy="768404"/>
            </a:xfrm>
            <a:prstGeom prst="rect">
              <a:avLst/>
            </a:prstGeom>
          </p:spPr>
        </p:pic>
        <p:sp>
          <p:nvSpPr>
            <p:cNvPr id="43" name="Title 1">
              <a:extLst>
                <a:ext uri="{FF2B5EF4-FFF2-40B4-BE49-F238E27FC236}">
                  <a16:creationId xmlns:a16="http://schemas.microsoft.com/office/drawing/2014/main" id="{FDB1E9C1-EAEF-4A21-BAFB-14B48B8C4702}"/>
                </a:ext>
              </a:extLst>
            </p:cNvPr>
            <p:cNvSpPr txBox="1">
              <a:spLocks/>
            </p:cNvSpPr>
            <p:nvPr/>
          </p:nvSpPr>
          <p:spPr>
            <a:xfrm>
              <a:off x="3678859" y="272050"/>
              <a:ext cx="6225086" cy="678518"/>
            </a:xfrm>
            <a:prstGeom prst="rect">
              <a:avLst/>
            </a:prstGeom>
          </p:spPr>
          <p:txBody>
            <a:bodyPr/>
            <a:lstStyle>
              <a:lvl1pPr algn="ctr" rtl="0" eaLnBrk="0" fontAlgn="base" hangingPunct="0">
                <a:spcBef>
                  <a:spcPct val="0"/>
                </a:spcBef>
                <a:spcAft>
                  <a:spcPct val="0"/>
                </a:spcAft>
                <a:defRPr sz="3600" b="1">
                  <a:solidFill>
                    <a:srgbClr val="033C61"/>
                  </a:solidFill>
                  <a:latin typeface="+mj-lt"/>
                  <a:ea typeface="+mj-ea"/>
                  <a:cs typeface="+mj-cs"/>
                </a:defRPr>
              </a:lvl1pPr>
              <a:lvl2pPr algn="ctr" rtl="0" eaLnBrk="0" fontAlgn="base" hangingPunct="0">
                <a:spcBef>
                  <a:spcPct val="0"/>
                </a:spcBef>
                <a:spcAft>
                  <a:spcPct val="0"/>
                </a:spcAft>
                <a:defRPr sz="3600" b="1">
                  <a:solidFill>
                    <a:srgbClr val="033C61"/>
                  </a:solidFill>
                  <a:latin typeface="Arial" charset="0"/>
                </a:defRPr>
              </a:lvl2pPr>
              <a:lvl3pPr algn="ctr" rtl="0" eaLnBrk="0" fontAlgn="base" hangingPunct="0">
                <a:spcBef>
                  <a:spcPct val="0"/>
                </a:spcBef>
                <a:spcAft>
                  <a:spcPct val="0"/>
                </a:spcAft>
                <a:defRPr sz="3600" b="1">
                  <a:solidFill>
                    <a:srgbClr val="033C61"/>
                  </a:solidFill>
                  <a:latin typeface="Arial" charset="0"/>
                </a:defRPr>
              </a:lvl3pPr>
              <a:lvl4pPr algn="ctr" rtl="0" eaLnBrk="0" fontAlgn="base" hangingPunct="0">
                <a:spcBef>
                  <a:spcPct val="0"/>
                </a:spcBef>
                <a:spcAft>
                  <a:spcPct val="0"/>
                </a:spcAft>
                <a:defRPr sz="3600" b="1">
                  <a:solidFill>
                    <a:srgbClr val="033C61"/>
                  </a:solidFill>
                  <a:latin typeface="Arial" charset="0"/>
                </a:defRPr>
              </a:lvl4pPr>
              <a:lvl5pPr algn="ctr" rtl="0" eaLnBrk="0" fontAlgn="base" hangingPunct="0">
                <a:spcBef>
                  <a:spcPct val="0"/>
                </a:spcBef>
                <a:spcAft>
                  <a:spcPct val="0"/>
                </a:spcAft>
                <a:defRPr sz="3600" b="1">
                  <a:solidFill>
                    <a:srgbClr val="033C6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Locations</a:t>
              </a:r>
            </a:p>
          </p:txBody>
        </p:sp>
      </p:grpSp>
    </p:spTree>
    <p:extLst>
      <p:ext uri="{BB962C8B-B14F-4D97-AF65-F5344CB8AC3E}">
        <p14:creationId xmlns:p14="http://schemas.microsoft.com/office/powerpoint/2010/main" val="3223444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p:cNvCxnSpPr/>
          <p:nvPr/>
        </p:nvCxnSpPr>
        <p:spPr>
          <a:xfrm>
            <a:off x="5288403" y="3294752"/>
            <a:ext cx="3193" cy="731520"/>
          </a:xfrm>
          <a:prstGeom prst="line">
            <a:avLst/>
          </a:prstGeom>
          <a:ln w="1270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A6414FD7-6302-FE0E-05D9-715925EC6B12}"/>
              </a:ext>
            </a:extLst>
          </p:cNvPr>
          <p:cNvCxnSpPr/>
          <p:nvPr/>
        </p:nvCxnSpPr>
        <p:spPr>
          <a:xfrm flipH="1" flipV="1">
            <a:off x="6492140" y="1292375"/>
            <a:ext cx="2926080" cy="8294"/>
          </a:xfrm>
          <a:prstGeom prst="line">
            <a:avLst/>
          </a:prstGeom>
          <a:ln w="12700"/>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339C71D2-2249-4294-B1F8-94376D844730}"/>
              </a:ext>
            </a:extLst>
          </p:cNvPr>
          <p:cNvSpPr/>
          <p:nvPr/>
        </p:nvSpPr>
        <p:spPr>
          <a:xfrm>
            <a:off x="256759" y="3939070"/>
            <a:ext cx="11663098" cy="2231882"/>
          </a:xfrm>
          <a:prstGeom prst="rect">
            <a:avLst/>
          </a:prstGeom>
          <a:solidFill>
            <a:srgbClr val="3F4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2" name="Straight Connector 61"/>
          <p:cNvCxnSpPr>
            <a:cxnSpLocks/>
          </p:cNvCxnSpPr>
          <p:nvPr/>
        </p:nvCxnSpPr>
        <p:spPr>
          <a:xfrm flipH="1" flipV="1">
            <a:off x="1917441" y="1952551"/>
            <a:ext cx="750905" cy="6610"/>
          </a:xfrm>
          <a:prstGeom prst="line">
            <a:avLst/>
          </a:prstGeom>
          <a:ln w="12700"/>
        </p:spPr>
        <p:style>
          <a:lnRef idx="1">
            <a:schemeClr val="dk1"/>
          </a:lnRef>
          <a:fillRef idx="0">
            <a:schemeClr val="dk1"/>
          </a:fillRef>
          <a:effectRef idx="0">
            <a:schemeClr val="dk1"/>
          </a:effectRef>
          <a:fontRef idx="minor">
            <a:schemeClr val="tx1"/>
          </a:fontRef>
        </p:style>
      </p:cxnSp>
      <p:sp>
        <p:nvSpPr>
          <p:cNvPr id="4" name="Title 1"/>
          <p:cNvSpPr txBox="1">
            <a:spLocks/>
          </p:cNvSpPr>
          <p:nvPr/>
        </p:nvSpPr>
        <p:spPr>
          <a:xfrm>
            <a:off x="3170188" y="287418"/>
            <a:ext cx="4459408" cy="678518"/>
          </a:xfrm>
          <a:prstGeom prst="rect">
            <a:avLst/>
          </a:prstGeom>
        </p:spPr>
        <p:txBody>
          <a:bodyPr/>
          <a:lstStyle>
            <a:lvl1pPr algn="ctr" rtl="0" eaLnBrk="0" fontAlgn="base" hangingPunct="0">
              <a:spcBef>
                <a:spcPct val="0"/>
              </a:spcBef>
              <a:spcAft>
                <a:spcPct val="0"/>
              </a:spcAft>
              <a:defRPr sz="3600" b="1">
                <a:solidFill>
                  <a:srgbClr val="033C61"/>
                </a:solidFill>
                <a:latin typeface="+mj-lt"/>
                <a:ea typeface="+mj-ea"/>
                <a:cs typeface="+mj-cs"/>
              </a:defRPr>
            </a:lvl1pPr>
            <a:lvl2pPr algn="ctr" rtl="0" eaLnBrk="0" fontAlgn="base" hangingPunct="0">
              <a:spcBef>
                <a:spcPct val="0"/>
              </a:spcBef>
              <a:spcAft>
                <a:spcPct val="0"/>
              </a:spcAft>
              <a:defRPr sz="3600" b="1">
                <a:solidFill>
                  <a:srgbClr val="033C61"/>
                </a:solidFill>
                <a:latin typeface="Arial" charset="0"/>
              </a:defRPr>
            </a:lvl2pPr>
            <a:lvl3pPr algn="ctr" rtl="0" eaLnBrk="0" fontAlgn="base" hangingPunct="0">
              <a:spcBef>
                <a:spcPct val="0"/>
              </a:spcBef>
              <a:spcAft>
                <a:spcPct val="0"/>
              </a:spcAft>
              <a:defRPr sz="3600" b="1">
                <a:solidFill>
                  <a:srgbClr val="033C61"/>
                </a:solidFill>
                <a:latin typeface="Arial" charset="0"/>
              </a:defRPr>
            </a:lvl3pPr>
            <a:lvl4pPr algn="ctr" rtl="0" eaLnBrk="0" fontAlgn="base" hangingPunct="0">
              <a:spcBef>
                <a:spcPct val="0"/>
              </a:spcBef>
              <a:spcAft>
                <a:spcPct val="0"/>
              </a:spcAft>
              <a:defRPr sz="3600" b="1">
                <a:solidFill>
                  <a:srgbClr val="033C61"/>
                </a:solidFill>
                <a:latin typeface="Arial" charset="0"/>
              </a:defRPr>
            </a:lvl4pPr>
            <a:lvl5pPr algn="ctr" rtl="0" eaLnBrk="0" fontAlgn="base" hangingPunct="0">
              <a:spcBef>
                <a:spcPct val="0"/>
              </a:spcBef>
              <a:spcAft>
                <a:spcPct val="0"/>
              </a:spcAft>
              <a:defRPr sz="3600" b="1">
                <a:solidFill>
                  <a:srgbClr val="033C6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Leadership Team</a:t>
            </a:r>
          </a:p>
        </p:txBody>
      </p:sp>
      <p:sp>
        <p:nvSpPr>
          <p:cNvPr id="24" name="TextBox 23"/>
          <p:cNvSpPr txBox="1"/>
          <p:nvPr/>
        </p:nvSpPr>
        <p:spPr>
          <a:xfrm>
            <a:off x="9079481" y="2041591"/>
            <a:ext cx="1481047"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Mr. Paul McDonald</a:t>
            </a:r>
          </a:p>
        </p:txBody>
      </p:sp>
      <p:cxnSp>
        <p:nvCxnSpPr>
          <p:cNvPr id="2" name="Straight Connector 1"/>
          <p:cNvCxnSpPr/>
          <p:nvPr/>
        </p:nvCxnSpPr>
        <p:spPr>
          <a:xfrm flipH="1" flipV="1">
            <a:off x="3580354" y="1965051"/>
            <a:ext cx="1164698" cy="3808"/>
          </a:xfrm>
          <a:prstGeom prst="line">
            <a:avLst/>
          </a:prstGeom>
          <a:ln w="12700">
            <a:prstDash val="solid"/>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2484560" y="2619612"/>
            <a:ext cx="1313180"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Commander</a:t>
            </a:r>
          </a:p>
        </p:txBody>
      </p:sp>
      <p:sp>
        <p:nvSpPr>
          <p:cNvPr id="20" name="TextBox 19"/>
          <p:cNvSpPr txBox="1"/>
          <p:nvPr/>
        </p:nvSpPr>
        <p:spPr>
          <a:xfrm>
            <a:off x="2290669" y="2930078"/>
            <a:ext cx="1707519"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COL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Christian Patterson</a:t>
            </a:r>
          </a:p>
        </p:txBody>
      </p:sp>
      <p:cxnSp>
        <p:nvCxnSpPr>
          <p:cNvPr id="59" name="Straight Connector 58"/>
          <p:cNvCxnSpPr/>
          <p:nvPr/>
        </p:nvCxnSpPr>
        <p:spPr>
          <a:xfrm flipH="1" flipV="1">
            <a:off x="5326780" y="1949303"/>
            <a:ext cx="1164698" cy="3808"/>
          </a:xfrm>
          <a:prstGeom prst="line">
            <a:avLst/>
          </a:prstGeom>
          <a:ln w="12700"/>
        </p:spPr>
        <p:style>
          <a:lnRef idx="1">
            <a:schemeClr val="dk1"/>
          </a:lnRef>
          <a:fillRef idx="0">
            <a:schemeClr val="dk1"/>
          </a:fillRef>
          <a:effectRef idx="0">
            <a:schemeClr val="dk1"/>
          </a:effectRef>
          <a:fontRef idx="minor">
            <a:schemeClr val="tx1"/>
          </a:fontRef>
        </p:style>
      </p:cxnSp>
      <p:cxnSp>
        <p:nvCxnSpPr>
          <p:cNvPr id="67" name="Straight Connector 66"/>
          <p:cNvCxnSpPr/>
          <p:nvPr/>
        </p:nvCxnSpPr>
        <p:spPr>
          <a:xfrm>
            <a:off x="6491478" y="1287157"/>
            <a:ext cx="0" cy="1635785"/>
          </a:xfrm>
          <a:prstGeom prst="line">
            <a:avLst/>
          </a:prstGeom>
          <a:ln w="12700"/>
        </p:spPr>
        <p:style>
          <a:lnRef idx="1">
            <a:schemeClr val="dk1"/>
          </a:lnRef>
          <a:fillRef idx="0">
            <a:schemeClr val="dk1"/>
          </a:fillRef>
          <a:effectRef idx="0">
            <a:schemeClr val="dk1"/>
          </a:effectRef>
          <a:fontRef idx="minor">
            <a:schemeClr val="tx1"/>
          </a:fontRef>
        </p:style>
      </p:cxnSp>
      <p:sp>
        <p:nvSpPr>
          <p:cNvPr id="51" name="Rectangle 50"/>
          <p:cNvSpPr/>
          <p:nvPr/>
        </p:nvSpPr>
        <p:spPr>
          <a:xfrm>
            <a:off x="8869002" y="1655830"/>
            <a:ext cx="1848583"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Acting Chief,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Integration &amp; Operations</a:t>
            </a:r>
          </a:p>
        </p:txBody>
      </p:sp>
      <p:grpSp>
        <p:nvGrpSpPr>
          <p:cNvPr id="5" name="Group 4"/>
          <p:cNvGrpSpPr/>
          <p:nvPr/>
        </p:nvGrpSpPr>
        <p:grpSpPr>
          <a:xfrm>
            <a:off x="4327302" y="1137355"/>
            <a:ext cx="2079159" cy="2193009"/>
            <a:chOff x="5293164" y="1753171"/>
            <a:chExt cx="1546522" cy="1537983"/>
          </a:xfrm>
        </p:grpSpPr>
        <p:pic>
          <p:nvPicPr>
            <p:cNvPr id="6" name="Picture 5"/>
            <p:cNvPicPr>
              <a:picLocks noChangeAspect="1"/>
            </p:cNvPicPr>
            <p:nvPr/>
          </p:nvPicPr>
          <p:blipFill>
            <a:blip r:embed="rId3"/>
            <a:stretch>
              <a:fillRect/>
            </a:stretch>
          </p:blipFill>
          <p:spPr>
            <a:xfrm>
              <a:off x="5530272" y="1753171"/>
              <a:ext cx="878204" cy="1097280"/>
            </a:xfrm>
            <a:prstGeom prst="rect">
              <a:avLst/>
            </a:prstGeom>
            <a:effectLst/>
          </p:spPr>
        </p:pic>
        <p:sp>
          <p:nvSpPr>
            <p:cNvPr id="7" name="TextBox 6"/>
            <p:cNvSpPr txBox="1"/>
            <p:nvPr/>
          </p:nvSpPr>
          <p:spPr>
            <a:xfrm>
              <a:off x="5600224" y="2823310"/>
              <a:ext cx="738301" cy="259017"/>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Director</a:t>
              </a:r>
            </a:p>
          </p:txBody>
        </p:sp>
        <p:sp>
          <p:nvSpPr>
            <p:cNvPr id="8" name="TextBox 7"/>
            <p:cNvSpPr txBox="1"/>
            <p:nvPr/>
          </p:nvSpPr>
          <p:spPr>
            <a:xfrm>
              <a:off x="5293164" y="3053722"/>
              <a:ext cx="1546522" cy="2374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Dr. David W. Pittman</a:t>
              </a:r>
            </a:p>
          </p:txBody>
        </p:sp>
      </p:grpSp>
      <p:pic>
        <p:nvPicPr>
          <p:cNvPr id="94" name="Picture 9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138" y="285748"/>
            <a:ext cx="1386605" cy="1118088"/>
          </a:xfrm>
          <a:prstGeom prst="rect">
            <a:avLst/>
          </a:prstGeom>
        </p:spPr>
      </p:pic>
      <p:pic>
        <p:nvPicPr>
          <p:cNvPr id="95" name="Picture 9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98681" y="285748"/>
            <a:ext cx="1484989" cy="1197420"/>
          </a:xfrm>
          <a:prstGeom prst="rect">
            <a:avLst/>
          </a:prstGeom>
        </p:spPr>
      </p:pic>
      <p:grpSp>
        <p:nvGrpSpPr>
          <p:cNvPr id="9" name="Group 8"/>
          <p:cNvGrpSpPr/>
          <p:nvPr/>
        </p:nvGrpSpPr>
        <p:grpSpPr>
          <a:xfrm>
            <a:off x="7047467" y="1786713"/>
            <a:ext cx="1566454" cy="501190"/>
            <a:chOff x="7273330" y="2857165"/>
            <a:chExt cx="1183291" cy="392670"/>
          </a:xfrm>
        </p:grpSpPr>
        <p:sp>
          <p:nvSpPr>
            <p:cNvPr id="11" name="TextBox 10"/>
            <p:cNvSpPr txBox="1"/>
            <p:nvPr/>
          </p:nvSpPr>
          <p:spPr>
            <a:xfrm>
              <a:off x="7346718" y="2857165"/>
              <a:ext cx="1079154" cy="24113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Deputy Director</a:t>
              </a:r>
            </a:p>
          </p:txBody>
        </p:sp>
        <p:sp>
          <p:nvSpPr>
            <p:cNvPr id="12" name="TextBox 11"/>
            <p:cNvSpPr txBox="1"/>
            <p:nvPr/>
          </p:nvSpPr>
          <p:spPr>
            <a:xfrm>
              <a:off x="7273330" y="3032813"/>
              <a:ext cx="1183291" cy="21702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Ms. Patricia Sullivan</a:t>
              </a:r>
            </a:p>
          </p:txBody>
        </p:sp>
      </p:grpSp>
      <p:pic>
        <p:nvPicPr>
          <p:cNvPr id="99" name="Picture 9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72922" y="-378857"/>
            <a:ext cx="2021058" cy="2021058"/>
          </a:xfrm>
          <a:prstGeom prst="rect">
            <a:avLst/>
          </a:prstGeom>
        </p:spPr>
      </p:pic>
      <p:cxnSp>
        <p:nvCxnSpPr>
          <p:cNvPr id="93" name="Straight Connector 92"/>
          <p:cNvCxnSpPr/>
          <p:nvPr/>
        </p:nvCxnSpPr>
        <p:spPr>
          <a:xfrm flipH="1" flipV="1">
            <a:off x="6495854" y="2916731"/>
            <a:ext cx="2468880" cy="8294"/>
          </a:xfrm>
          <a:prstGeom prst="line">
            <a:avLst/>
          </a:prstGeom>
          <a:ln w="12700"/>
        </p:spPr>
        <p:style>
          <a:lnRef idx="1">
            <a:schemeClr val="dk1"/>
          </a:lnRef>
          <a:fillRef idx="0">
            <a:schemeClr val="dk1"/>
          </a:fillRef>
          <a:effectRef idx="0">
            <a:schemeClr val="dk1"/>
          </a:effectRef>
          <a:fontRef idx="minor">
            <a:schemeClr val="tx1"/>
          </a:fontRef>
        </p:style>
      </p:cxnSp>
      <p:grpSp>
        <p:nvGrpSpPr>
          <p:cNvPr id="13" name="Group 12"/>
          <p:cNvGrpSpPr/>
          <p:nvPr/>
        </p:nvGrpSpPr>
        <p:grpSpPr>
          <a:xfrm>
            <a:off x="6167292" y="3425151"/>
            <a:ext cx="2217017" cy="501539"/>
            <a:chOff x="8353424" y="2667343"/>
            <a:chExt cx="1865169" cy="392701"/>
          </a:xfrm>
        </p:grpSpPr>
        <p:sp>
          <p:nvSpPr>
            <p:cNvPr id="15" name="TextBox 14"/>
            <p:cNvSpPr txBox="1"/>
            <p:nvPr/>
          </p:nvSpPr>
          <p:spPr>
            <a:xfrm>
              <a:off x="8353424" y="2667343"/>
              <a:ext cx="1865169" cy="2409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Acting Associate Director</a:t>
              </a:r>
            </a:p>
          </p:txBody>
        </p:sp>
        <p:sp>
          <p:nvSpPr>
            <p:cNvPr id="16" name="TextBox 15"/>
            <p:cNvSpPr txBox="1"/>
            <p:nvPr/>
          </p:nvSpPr>
          <p:spPr>
            <a:xfrm>
              <a:off x="8783886" y="2843156"/>
              <a:ext cx="1031573" cy="21688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Dr. Lucy Priddy</a:t>
              </a:r>
            </a:p>
          </p:txBody>
        </p:sp>
      </p:grpSp>
      <p:sp>
        <p:nvSpPr>
          <p:cNvPr id="101" name="TextBox 100"/>
          <p:cNvSpPr txBox="1"/>
          <p:nvPr/>
        </p:nvSpPr>
        <p:spPr>
          <a:xfrm>
            <a:off x="8770479" y="3427258"/>
            <a:ext cx="1216936"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Chief of Staff</a:t>
            </a:r>
          </a:p>
        </p:txBody>
      </p:sp>
      <p:sp>
        <p:nvSpPr>
          <p:cNvPr id="102" name="TextBox 101"/>
          <p:cNvSpPr txBox="1"/>
          <p:nvPr/>
        </p:nvSpPr>
        <p:spPr>
          <a:xfrm>
            <a:off x="8711297" y="3652391"/>
            <a:ext cx="1311578"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Mr. Jeff Eckstein</a:t>
            </a:r>
          </a:p>
        </p:txBody>
      </p:sp>
      <p:pic>
        <p:nvPicPr>
          <p:cNvPr id="55" name="Picture 5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944148" y="2312406"/>
            <a:ext cx="1021198" cy="1178943"/>
          </a:xfrm>
          <a:prstGeom prst="rect">
            <a:avLst/>
          </a:prstGeom>
        </p:spPr>
      </p:pic>
      <p:grpSp>
        <p:nvGrpSpPr>
          <p:cNvPr id="61" name="Group 60">
            <a:extLst>
              <a:ext uri="{FF2B5EF4-FFF2-40B4-BE49-F238E27FC236}">
                <a16:creationId xmlns:a16="http://schemas.microsoft.com/office/drawing/2014/main" id="{2B7A9ED0-02DD-4724-98BE-E1131D824D1A}"/>
              </a:ext>
            </a:extLst>
          </p:cNvPr>
          <p:cNvGrpSpPr/>
          <p:nvPr/>
        </p:nvGrpSpPr>
        <p:grpSpPr>
          <a:xfrm>
            <a:off x="292826" y="2637867"/>
            <a:ext cx="1864580" cy="1082362"/>
            <a:chOff x="1253863" y="3398390"/>
            <a:chExt cx="1925964" cy="1082362"/>
          </a:xfrm>
        </p:grpSpPr>
        <p:sp>
          <p:nvSpPr>
            <p:cNvPr id="27" name="TextBox 26"/>
            <p:cNvSpPr txBox="1"/>
            <p:nvPr/>
          </p:nvSpPr>
          <p:spPr>
            <a:xfrm>
              <a:off x="1587700" y="3398390"/>
              <a:ext cx="1168910" cy="52322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Deputy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Arial" pitchFamily="34" charset="0"/>
                  <a:ea typeface="ＭＳ Ｐゴシック" pitchFamily="34" charset="-128"/>
                  <a:cs typeface="Arial" panose="020B0604020202020204" pitchFamily="34" charset="0"/>
                </a:rPr>
                <a:t>Commander</a:t>
              </a:r>
            </a:p>
          </p:txBody>
        </p:sp>
        <p:sp>
          <p:nvSpPr>
            <p:cNvPr id="28" name="TextBox 27"/>
            <p:cNvSpPr txBox="1"/>
            <p:nvPr/>
          </p:nvSpPr>
          <p:spPr>
            <a:xfrm>
              <a:off x="1253863" y="3834421"/>
              <a:ext cx="1925964"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lumMod val="50000"/>
                      <a:lumOff val="50000"/>
                    </a:prstClr>
                  </a:solidFill>
                  <a:effectLst/>
                  <a:uLnTx/>
                  <a:uFillTx/>
                  <a:latin typeface="Arial" pitchFamily="34" charset="0"/>
                  <a:ea typeface="ＭＳ Ｐゴシック" pitchFamily="34" charset="-128"/>
                  <a:cs typeface="Arial" panose="020B0604020202020204" pitchFamily="34" charset="0"/>
                </a:rPr>
                <a:t>MAJ Mark Pollak &amp; MAJ Joseph Henderson</a:t>
              </a:r>
            </a:p>
          </p:txBody>
        </p:sp>
      </p:grpSp>
      <p:sp>
        <p:nvSpPr>
          <p:cNvPr id="85" name="TextBox 84">
            <a:extLst>
              <a:ext uri="{FF2B5EF4-FFF2-40B4-BE49-F238E27FC236}">
                <a16:creationId xmlns:a16="http://schemas.microsoft.com/office/drawing/2014/main" id="{925C1DA2-6C00-44F6-8DE0-21DD928F3AF2}"/>
              </a:ext>
            </a:extLst>
          </p:cNvPr>
          <p:cNvSpPr txBox="1"/>
          <p:nvPr/>
        </p:nvSpPr>
        <p:spPr>
          <a:xfrm>
            <a:off x="11719" y="3985909"/>
            <a:ext cx="1219199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LAB DIRECTORS</a:t>
            </a:r>
          </a:p>
        </p:txBody>
      </p:sp>
      <p:sp>
        <p:nvSpPr>
          <p:cNvPr id="86" name="TextBox 85">
            <a:extLst>
              <a:ext uri="{FF2B5EF4-FFF2-40B4-BE49-F238E27FC236}">
                <a16:creationId xmlns:a16="http://schemas.microsoft.com/office/drawing/2014/main" id="{425A4893-B13A-4D5E-A901-ED49D1D5D93D}"/>
              </a:ext>
            </a:extLst>
          </p:cNvPr>
          <p:cNvSpPr txBox="1"/>
          <p:nvPr/>
        </p:nvSpPr>
        <p:spPr>
          <a:xfrm>
            <a:off x="834799" y="5607212"/>
            <a:ext cx="1377045" cy="446276"/>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DR. ANDY NELSON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Construction Engineering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Research Laboratory</a:t>
            </a:r>
          </a:p>
        </p:txBody>
      </p:sp>
      <p:pic>
        <p:nvPicPr>
          <p:cNvPr id="96" name="Picture 95">
            <a:extLst>
              <a:ext uri="{FF2B5EF4-FFF2-40B4-BE49-F238E27FC236}">
                <a16:creationId xmlns:a16="http://schemas.microsoft.com/office/drawing/2014/main" id="{69EBE6C1-A604-405F-B6E9-D64A7FB944C6}"/>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12000"/>
                    </a14:imgEffect>
                  </a14:imgLayer>
                </a14:imgProps>
              </a:ext>
              <a:ext uri="{28A0092B-C50C-407E-A947-70E740481C1C}">
                <a14:useLocalDpi xmlns:a14="http://schemas.microsoft.com/office/drawing/2010/main"/>
              </a:ext>
            </a:extLst>
          </a:blip>
          <a:srcRect/>
          <a:stretch/>
        </p:blipFill>
        <p:spPr>
          <a:xfrm>
            <a:off x="834800" y="4482990"/>
            <a:ext cx="1374809" cy="1096673"/>
          </a:xfrm>
          <a:prstGeom prst="rect">
            <a:avLst/>
          </a:prstGeom>
          <a:ln>
            <a:solidFill>
              <a:schemeClr val="bg1"/>
            </a:solidFill>
          </a:ln>
          <a:effectLst>
            <a:innerShdw blurRad="63500" dist="50800" dir="13500000">
              <a:prstClr val="black">
                <a:alpha val="50000"/>
              </a:prstClr>
            </a:innerShdw>
          </a:effectLst>
        </p:spPr>
      </p:pic>
      <p:sp>
        <p:nvSpPr>
          <p:cNvPr id="97" name="TextBox 96">
            <a:extLst>
              <a:ext uri="{FF2B5EF4-FFF2-40B4-BE49-F238E27FC236}">
                <a16:creationId xmlns:a16="http://schemas.microsoft.com/office/drawing/2014/main" id="{483753B8-C1A9-4DB9-BF49-1CA4E8BBA119}"/>
              </a:ext>
            </a:extLst>
          </p:cNvPr>
          <p:cNvSpPr txBox="1"/>
          <p:nvPr/>
        </p:nvSpPr>
        <p:spPr>
          <a:xfrm>
            <a:off x="1850010" y="5270007"/>
            <a:ext cx="364677" cy="140879"/>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NWD</a:t>
            </a:r>
          </a:p>
        </p:txBody>
      </p:sp>
      <p:sp>
        <p:nvSpPr>
          <p:cNvPr id="98" name="TextBox 97">
            <a:extLst>
              <a:ext uri="{FF2B5EF4-FFF2-40B4-BE49-F238E27FC236}">
                <a16:creationId xmlns:a16="http://schemas.microsoft.com/office/drawing/2014/main" id="{49469949-4254-484F-A679-372136F34B69}"/>
              </a:ext>
            </a:extLst>
          </p:cNvPr>
          <p:cNvSpPr txBox="1"/>
          <p:nvPr/>
        </p:nvSpPr>
        <p:spPr>
          <a:xfrm>
            <a:off x="1847168" y="5432381"/>
            <a:ext cx="364677" cy="140656"/>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HNC</a:t>
            </a:r>
          </a:p>
        </p:txBody>
      </p:sp>
      <p:sp>
        <p:nvSpPr>
          <p:cNvPr id="100" name="TextBox 99">
            <a:extLst>
              <a:ext uri="{FF2B5EF4-FFF2-40B4-BE49-F238E27FC236}">
                <a16:creationId xmlns:a16="http://schemas.microsoft.com/office/drawing/2014/main" id="{594CC11D-0A64-4D7B-9BD2-DC0C4C93BCB8}"/>
              </a:ext>
            </a:extLst>
          </p:cNvPr>
          <p:cNvSpPr txBox="1"/>
          <p:nvPr/>
        </p:nvSpPr>
        <p:spPr>
          <a:xfrm>
            <a:off x="3855477" y="5607212"/>
            <a:ext cx="1485605" cy="438582"/>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DR. JOE CORRIVEAU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Cold Regions Research and Engineering Laboratory</a:t>
            </a:r>
          </a:p>
        </p:txBody>
      </p:sp>
      <p:pic>
        <p:nvPicPr>
          <p:cNvPr id="103" name="Picture 102">
            <a:extLst>
              <a:ext uri="{FF2B5EF4-FFF2-40B4-BE49-F238E27FC236}">
                <a16:creationId xmlns:a16="http://schemas.microsoft.com/office/drawing/2014/main" id="{60D86151-4348-4838-B3FE-C439A94878A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449"/>
          <a:stretch/>
        </p:blipFill>
        <p:spPr>
          <a:xfrm>
            <a:off x="3900337" y="4482990"/>
            <a:ext cx="1485605" cy="1064127"/>
          </a:xfrm>
          <a:prstGeom prst="rect">
            <a:avLst/>
          </a:prstGeom>
          <a:ln>
            <a:solidFill>
              <a:schemeClr val="bg1"/>
            </a:solidFill>
          </a:ln>
          <a:effectLst>
            <a:innerShdw blurRad="63500" dist="50800" dir="13500000">
              <a:prstClr val="black">
                <a:alpha val="50000"/>
              </a:prstClr>
            </a:innerShdw>
          </a:effectLst>
        </p:spPr>
      </p:pic>
      <p:sp>
        <p:nvSpPr>
          <p:cNvPr id="104" name="TextBox 103">
            <a:extLst>
              <a:ext uri="{FF2B5EF4-FFF2-40B4-BE49-F238E27FC236}">
                <a16:creationId xmlns:a16="http://schemas.microsoft.com/office/drawing/2014/main" id="{C00DB0C6-1D31-47AA-AFA8-234511389E84}"/>
              </a:ext>
            </a:extLst>
          </p:cNvPr>
          <p:cNvSpPr txBox="1"/>
          <p:nvPr/>
        </p:nvSpPr>
        <p:spPr>
          <a:xfrm>
            <a:off x="5407341" y="5607212"/>
            <a:ext cx="1485605" cy="438582"/>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DR. EDMOND RUSSO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Environmental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Laboratory</a:t>
            </a:r>
          </a:p>
        </p:txBody>
      </p:sp>
      <p:pic>
        <p:nvPicPr>
          <p:cNvPr id="105" name="Picture 104">
            <a:extLst>
              <a:ext uri="{FF2B5EF4-FFF2-40B4-BE49-F238E27FC236}">
                <a16:creationId xmlns:a16="http://schemas.microsoft.com/office/drawing/2014/main" id="{08ECAA84-0AEC-4781-9173-C5ACD92189C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792"/>
          <a:stretch/>
        </p:blipFill>
        <p:spPr>
          <a:xfrm>
            <a:off x="5488504" y="4482990"/>
            <a:ext cx="1376246" cy="1092458"/>
          </a:xfrm>
          <a:prstGeom prst="rect">
            <a:avLst/>
          </a:prstGeom>
          <a:ln>
            <a:solidFill>
              <a:schemeClr val="bg1"/>
            </a:solidFill>
          </a:ln>
          <a:effectLst>
            <a:innerShdw blurRad="63500" dist="50800" dir="13500000">
              <a:prstClr val="black">
                <a:alpha val="50000"/>
              </a:prstClr>
            </a:innerShdw>
          </a:effectLst>
        </p:spPr>
      </p:pic>
      <p:sp>
        <p:nvSpPr>
          <p:cNvPr id="106" name="TextBox 105">
            <a:extLst>
              <a:ext uri="{FF2B5EF4-FFF2-40B4-BE49-F238E27FC236}">
                <a16:creationId xmlns:a16="http://schemas.microsoft.com/office/drawing/2014/main" id="{6A2CDA46-85CB-44FA-A840-8793C391DE5E}"/>
              </a:ext>
            </a:extLst>
          </p:cNvPr>
          <p:cNvSpPr txBox="1"/>
          <p:nvPr/>
        </p:nvSpPr>
        <p:spPr>
          <a:xfrm>
            <a:off x="8553819" y="5607212"/>
            <a:ext cx="1388572" cy="438582"/>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MR. BART DURST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Geotechnical and Structures Laboratory</a:t>
            </a:r>
          </a:p>
        </p:txBody>
      </p:sp>
      <p:pic>
        <p:nvPicPr>
          <p:cNvPr id="107" name="Picture 106">
            <a:extLst>
              <a:ext uri="{FF2B5EF4-FFF2-40B4-BE49-F238E27FC236}">
                <a16:creationId xmlns:a16="http://schemas.microsoft.com/office/drawing/2014/main" id="{923404AA-5203-4292-BE3E-744335840910}"/>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10000" contrast="7000"/>
                    </a14:imgEffect>
                  </a14:imgLayer>
                </a14:imgProps>
              </a:ext>
              <a:ext uri="{28A0092B-C50C-407E-A947-70E740481C1C}">
                <a14:useLocalDpi xmlns:a14="http://schemas.microsoft.com/office/drawing/2010/main"/>
              </a:ext>
            </a:extLst>
          </a:blip>
          <a:srcRect r="-632"/>
          <a:stretch/>
        </p:blipFill>
        <p:spPr>
          <a:xfrm>
            <a:off x="8553819" y="4482990"/>
            <a:ext cx="1388572" cy="1102247"/>
          </a:xfrm>
          <a:prstGeom prst="rect">
            <a:avLst/>
          </a:prstGeom>
          <a:ln>
            <a:solidFill>
              <a:schemeClr val="bg1"/>
            </a:solidFill>
          </a:ln>
          <a:effectLst>
            <a:innerShdw blurRad="63500" dist="50800" dir="13500000">
              <a:prstClr val="black">
                <a:alpha val="50000"/>
              </a:prstClr>
            </a:innerShdw>
          </a:effectLst>
        </p:spPr>
      </p:pic>
      <p:sp>
        <p:nvSpPr>
          <p:cNvPr id="108" name="TextBox 107">
            <a:extLst>
              <a:ext uri="{FF2B5EF4-FFF2-40B4-BE49-F238E27FC236}">
                <a16:creationId xmlns:a16="http://schemas.microsoft.com/office/drawing/2014/main" id="{8176B0E8-C71C-419F-9279-90268E5BCD3D}"/>
              </a:ext>
            </a:extLst>
          </p:cNvPr>
          <p:cNvSpPr txBox="1"/>
          <p:nvPr/>
        </p:nvSpPr>
        <p:spPr>
          <a:xfrm>
            <a:off x="10048304" y="5607212"/>
            <a:ext cx="1475444" cy="438582"/>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DR. DAVID HORNER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Information Technology Laboratory</a:t>
            </a:r>
          </a:p>
        </p:txBody>
      </p:sp>
      <p:pic>
        <p:nvPicPr>
          <p:cNvPr id="109" name="Picture 108">
            <a:extLst>
              <a:ext uri="{FF2B5EF4-FFF2-40B4-BE49-F238E27FC236}">
                <a16:creationId xmlns:a16="http://schemas.microsoft.com/office/drawing/2014/main" id="{8D3A30A8-E5CB-4D5D-8C15-340D1B4E2BDD}"/>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10000"/>
                    </a14:imgEffect>
                  </a14:imgLayer>
                </a14:imgProps>
              </a:ext>
              <a:ext uri="{28A0092B-C50C-407E-A947-70E740481C1C}">
                <a14:useLocalDpi xmlns:a14="http://schemas.microsoft.com/office/drawing/2010/main"/>
              </a:ext>
            </a:extLst>
          </a:blip>
          <a:srcRect r="-719"/>
          <a:stretch/>
        </p:blipFill>
        <p:spPr>
          <a:xfrm>
            <a:off x="10044952" y="4482990"/>
            <a:ext cx="1441964" cy="1105658"/>
          </a:xfrm>
          <a:prstGeom prst="rect">
            <a:avLst/>
          </a:prstGeom>
          <a:ln>
            <a:solidFill>
              <a:schemeClr val="bg1"/>
            </a:solidFill>
          </a:ln>
          <a:effectLst>
            <a:innerShdw blurRad="63500" dist="50800" dir="13500000">
              <a:prstClr val="black">
                <a:alpha val="50000"/>
              </a:prstClr>
            </a:innerShdw>
          </a:effectLst>
        </p:spPr>
      </p:pic>
      <p:sp>
        <p:nvSpPr>
          <p:cNvPr id="110" name="TextBox 109">
            <a:extLst>
              <a:ext uri="{FF2B5EF4-FFF2-40B4-BE49-F238E27FC236}">
                <a16:creationId xmlns:a16="http://schemas.microsoft.com/office/drawing/2014/main" id="{46404423-4B4C-43BB-90A8-851D185131A7}"/>
              </a:ext>
            </a:extLst>
          </p:cNvPr>
          <p:cNvSpPr txBox="1"/>
          <p:nvPr/>
        </p:nvSpPr>
        <p:spPr>
          <a:xfrm>
            <a:off x="2310928" y="5607212"/>
            <a:ext cx="1485605" cy="438582"/>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DR. TY WAMSLEY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Coastal and Hydraulics Laboratory</a:t>
            </a:r>
          </a:p>
        </p:txBody>
      </p:sp>
      <p:pic>
        <p:nvPicPr>
          <p:cNvPr id="111" name="Picture 110">
            <a:extLst>
              <a:ext uri="{FF2B5EF4-FFF2-40B4-BE49-F238E27FC236}">
                <a16:creationId xmlns:a16="http://schemas.microsoft.com/office/drawing/2014/main" id="{73AAA791-EC59-48C2-BE24-38D12D267321}"/>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rightnessContrast bright="6000"/>
                    </a14:imgEffect>
                  </a14:imgLayer>
                </a14:imgProps>
              </a:ext>
              <a:ext uri="{28A0092B-C50C-407E-A947-70E740481C1C}">
                <a14:useLocalDpi xmlns:a14="http://schemas.microsoft.com/office/drawing/2010/main"/>
              </a:ext>
            </a:extLst>
          </a:blip>
          <a:srcRect r="-14"/>
          <a:stretch/>
        </p:blipFill>
        <p:spPr>
          <a:xfrm>
            <a:off x="2312170" y="4482990"/>
            <a:ext cx="1485605" cy="1082723"/>
          </a:xfrm>
          <a:prstGeom prst="rect">
            <a:avLst/>
          </a:prstGeom>
          <a:ln>
            <a:solidFill>
              <a:schemeClr val="bg1"/>
            </a:solidFill>
          </a:ln>
          <a:effectLst>
            <a:innerShdw blurRad="63500" dist="50800" dir="13500000">
              <a:prstClr val="black">
                <a:alpha val="50000"/>
              </a:prstClr>
            </a:innerShdw>
          </a:effectLst>
        </p:spPr>
      </p:pic>
      <p:sp>
        <p:nvSpPr>
          <p:cNvPr id="112" name="TextBox 111">
            <a:extLst>
              <a:ext uri="{FF2B5EF4-FFF2-40B4-BE49-F238E27FC236}">
                <a16:creationId xmlns:a16="http://schemas.microsoft.com/office/drawing/2014/main" id="{82122A03-0D61-4D03-8E2C-FD93A186782A}"/>
              </a:ext>
            </a:extLst>
          </p:cNvPr>
          <p:cNvSpPr txBox="1"/>
          <p:nvPr/>
        </p:nvSpPr>
        <p:spPr>
          <a:xfrm>
            <a:off x="6970620" y="5607212"/>
            <a:ext cx="1485605" cy="438582"/>
          </a:xfrm>
          <a:prstGeom prst="rect">
            <a:avLst/>
          </a:prstGeom>
          <a:noFill/>
        </p:spPr>
        <p:txBody>
          <a:bodyPr wrap="square" lIns="0" tIns="0" rIns="0" bIns="0" rtlCol="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70AD47">
                    <a:lumMod val="40000"/>
                    <a:lumOff val="60000"/>
                  </a:srgbClr>
                </a:solidFill>
                <a:effectLst/>
                <a:uLnTx/>
                <a:uFillTx/>
                <a:latin typeface="Arial Narrow" panose="020B0604020202020204" pitchFamily="34" charset="0"/>
                <a:ea typeface="ＭＳ Ｐゴシック" pitchFamily="34" charset="-128"/>
                <a:cs typeface="Arial Narrow" panose="020B0604020202020204" pitchFamily="34" charset="0"/>
              </a:rPr>
              <a:t>MR.DAVID HIBNER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Geospatial Research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rPr>
              <a:t>Laboratory</a:t>
            </a:r>
            <a:endParaRPr kumimoji="0" lang="en-US" sz="900" b="1" i="1" u="none" strike="noStrike" kern="1200" cap="none" spc="0" normalizeH="0" baseline="0" noProof="0" dirty="0">
              <a:ln>
                <a:noFill/>
              </a:ln>
              <a:solidFill>
                <a:prstClr val="white"/>
              </a:solidFill>
              <a:effectLst/>
              <a:uLnTx/>
              <a:uFillTx/>
              <a:latin typeface="Arial Narrow" panose="020B0604020202020204" pitchFamily="34" charset="0"/>
              <a:ea typeface="ＭＳ Ｐゴシック" pitchFamily="34" charset="-128"/>
              <a:cs typeface="Arial Narrow" panose="020B0604020202020204" pitchFamily="34" charset="0"/>
            </a:endParaRPr>
          </a:p>
        </p:txBody>
      </p:sp>
      <p:sp>
        <p:nvSpPr>
          <p:cNvPr id="113" name="TextBox 112">
            <a:extLst>
              <a:ext uri="{FF2B5EF4-FFF2-40B4-BE49-F238E27FC236}">
                <a16:creationId xmlns:a16="http://schemas.microsoft.com/office/drawing/2014/main" id="{39060817-480F-4F23-9C65-4808E98DFD87}"/>
              </a:ext>
            </a:extLst>
          </p:cNvPr>
          <p:cNvSpPr txBox="1"/>
          <p:nvPr/>
        </p:nvSpPr>
        <p:spPr>
          <a:xfrm>
            <a:off x="6490939" y="5251804"/>
            <a:ext cx="371476" cy="152330"/>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LRD</a:t>
            </a:r>
          </a:p>
        </p:txBody>
      </p:sp>
      <p:sp>
        <p:nvSpPr>
          <p:cNvPr id="114" name="TextBox 113">
            <a:extLst>
              <a:ext uri="{FF2B5EF4-FFF2-40B4-BE49-F238E27FC236}">
                <a16:creationId xmlns:a16="http://schemas.microsoft.com/office/drawing/2014/main" id="{B364724E-449A-48A5-BF9D-E09E7D863F58}"/>
              </a:ext>
            </a:extLst>
          </p:cNvPr>
          <p:cNvSpPr txBox="1"/>
          <p:nvPr/>
        </p:nvSpPr>
        <p:spPr>
          <a:xfrm>
            <a:off x="3447177" y="5251623"/>
            <a:ext cx="348638" cy="142013"/>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MVD</a:t>
            </a:r>
          </a:p>
        </p:txBody>
      </p:sp>
      <p:sp>
        <p:nvSpPr>
          <p:cNvPr id="115" name="TextBox 114">
            <a:extLst>
              <a:ext uri="{FF2B5EF4-FFF2-40B4-BE49-F238E27FC236}">
                <a16:creationId xmlns:a16="http://schemas.microsoft.com/office/drawing/2014/main" id="{5098A138-1250-4B53-A029-1EA372D7FA1C}"/>
              </a:ext>
            </a:extLst>
          </p:cNvPr>
          <p:cNvSpPr txBox="1"/>
          <p:nvPr/>
        </p:nvSpPr>
        <p:spPr>
          <a:xfrm>
            <a:off x="5039872" y="5398108"/>
            <a:ext cx="343664" cy="152985"/>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NAD</a:t>
            </a:r>
          </a:p>
        </p:txBody>
      </p:sp>
      <p:sp>
        <p:nvSpPr>
          <p:cNvPr id="116" name="TextBox 115">
            <a:extLst>
              <a:ext uri="{FF2B5EF4-FFF2-40B4-BE49-F238E27FC236}">
                <a16:creationId xmlns:a16="http://schemas.microsoft.com/office/drawing/2014/main" id="{24C8AD43-7465-48BC-AC19-E0E6815A30FC}"/>
              </a:ext>
            </a:extLst>
          </p:cNvPr>
          <p:cNvSpPr txBox="1"/>
          <p:nvPr/>
        </p:nvSpPr>
        <p:spPr>
          <a:xfrm>
            <a:off x="9599579" y="5291206"/>
            <a:ext cx="342812" cy="125799"/>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POD</a:t>
            </a:r>
          </a:p>
        </p:txBody>
      </p:sp>
      <p:sp>
        <p:nvSpPr>
          <p:cNvPr id="117" name="TextBox 116">
            <a:extLst>
              <a:ext uri="{FF2B5EF4-FFF2-40B4-BE49-F238E27FC236}">
                <a16:creationId xmlns:a16="http://schemas.microsoft.com/office/drawing/2014/main" id="{5816488A-10EF-406F-B39B-259BA8B5723F}"/>
              </a:ext>
            </a:extLst>
          </p:cNvPr>
          <p:cNvSpPr txBox="1"/>
          <p:nvPr/>
        </p:nvSpPr>
        <p:spPr>
          <a:xfrm>
            <a:off x="3446654" y="5425101"/>
            <a:ext cx="349161" cy="142013"/>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SAD</a:t>
            </a:r>
          </a:p>
        </p:txBody>
      </p:sp>
      <p:sp>
        <p:nvSpPr>
          <p:cNvPr id="118" name="TextBox 117">
            <a:extLst>
              <a:ext uri="{FF2B5EF4-FFF2-40B4-BE49-F238E27FC236}">
                <a16:creationId xmlns:a16="http://schemas.microsoft.com/office/drawing/2014/main" id="{792C8BC0-69E5-4624-804F-FFDB5A0FE01A}"/>
              </a:ext>
            </a:extLst>
          </p:cNvPr>
          <p:cNvSpPr txBox="1"/>
          <p:nvPr/>
        </p:nvSpPr>
        <p:spPr>
          <a:xfrm>
            <a:off x="11158812" y="5450315"/>
            <a:ext cx="328104" cy="133162"/>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SPD</a:t>
            </a:r>
          </a:p>
        </p:txBody>
      </p:sp>
      <p:sp>
        <p:nvSpPr>
          <p:cNvPr id="119" name="TextBox 118">
            <a:extLst>
              <a:ext uri="{FF2B5EF4-FFF2-40B4-BE49-F238E27FC236}">
                <a16:creationId xmlns:a16="http://schemas.microsoft.com/office/drawing/2014/main" id="{AD72CF5B-EBE1-4A71-B52E-E0FE07032E6E}"/>
              </a:ext>
            </a:extLst>
          </p:cNvPr>
          <p:cNvSpPr txBox="1"/>
          <p:nvPr/>
        </p:nvSpPr>
        <p:spPr>
          <a:xfrm>
            <a:off x="6490939" y="5429335"/>
            <a:ext cx="371476" cy="150328"/>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SWD</a:t>
            </a:r>
          </a:p>
        </p:txBody>
      </p:sp>
      <p:sp>
        <p:nvSpPr>
          <p:cNvPr id="120" name="TextBox 119">
            <a:extLst>
              <a:ext uri="{FF2B5EF4-FFF2-40B4-BE49-F238E27FC236}">
                <a16:creationId xmlns:a16="http://schemas.microsoft.com/office/drawing/2014/main" id="{AFCC2044-DC9D-4982-AE99-7E45E3376955}"/>
              </a:ext>
            </a:extLst>
          </p:cNvPr>
          <p:cNvSpPr txBox="1"/>
          <p:nvPr/>
        </p:nvSpPr>
        <p:spPr>
          <a:xfrm>
            <a:off x="9608727" y="5458193"/>
            <a:ext cx="333576" cy="125800"/>
          </a:xfrm>
          <a:prstGeom prst="rect">
            <a:avLst/>
          </a:prstGeom>
          <a:solidFill>
            <a:srgbClr val="FF0000"/>
          </a:solidFill>
          <a:ln>
            <a:solidFill>
              <a:schemeClr val="bg1"/>
            </a:solidFill>
          </a:ln>
        </p:spPr>
        <p:txBody>
          <a:bodyPr wrap="square" lIns="45720" rIns="45720" rtlCol="0" anchor="ctr" anchorCtr="1">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TAD</a:t>
            </a:r>
          </a:p>
        </p:txBody>
      </p:sp>
      <p:pic>
        <p:nvPicPr>
          <p:cNvPr id="17" name="Picture 16" descr="A person wearing a military uniform&#10;&#10;Description automatically generated">
            <a:extLst>
              <a:ext uri="{FF2B5EF4-FFF2-40B4-BE49-F238E27FC236}">
                <a16:creationId xmlns:a16="http://schemas.microsoft.com/office/drawing/2014/main" id="{233DB30E-9572-42B7-B630-B400460BD795}"/>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629955" y="1326956"/>
            <a:ext cx="1023671" cy="1280160"/>
          </a:xfrm>
          <a:prstGeom prst="rect">
            <a:avLst/>
          </a:prstGeom>
        </p:spPr>
      </p:pic>
      <p:pic>
        <p:nvPicPr>
          <p:cNvPr id="10" name="Picture 9">
            <a:extLst>
              <a:ext uri="{FF2B5EF4-FFF2-40B4-BE49-F238E27FC236}">
                <a16:creationId xmlns:a16="http://schemas.microsoft.com/office/drawing/2014/main" id="{208FFA54-670B-5981-59EC-609E6642DB54}"/>
              </a:ext>
            </a:extLst>
          </p:cNvPr>
          <p:cNvPicPr>
            <a:picLocks noChangeAspect="1"/>
          </p:cNvPicPr>
          <p:nvPr/>
        </p:nvPicPr>
        <p:blipFill rotWithShape="1">
          <a:blip r:embed="rId19"/>
          <a:srcRect r="531"/>
          <a:stretch/>
        </p:blipFill>
        <p:spPr>
          <a:xfrm>
            <a:off x="9351990" y="602220"/>
            <a:ext cx="899818" cy="1097280"/>
          </a:xfrm>
          <a:prstGeom prst="rect">
            <a:avLst/>
          </a:prstGeom>
        </p:spPr>
      </p:pic>
      <p:pic>
        <p:nvPicPr>
          <p:cNvPr id="1026" name="Picture 2" descr="AGC GRL Director">
            <a:extLst>
              <a:ext uri="{FF2B5EF4-FFF2-40B4-BE49-F238E27FC236}">
                <a16:creationId xmlns:a16="http://schemas.microsoft.com/office/drawing/2014/main" id="{6662ED7F-5BB4-4C0E-9ED0-1E6A4413F120}"/>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6967652" y="4476762"/>
            <a:ext cx="1486031" cy="1088136"/>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4052CE-4851-EB93-6F36-6437BC71FCC9}"/>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7489651" y="646808"/>
            <a:ext cx="972748" cy="1171651"/>
          </a:xfrm>
          <a:prstGeom prst="rect">
            <a:avLst/>
          </a:prstGeom>
        </p:spPr>
      </p:pic>
      <p:pic>
        <p:nvPicPr>
          <p:cNvPr id="23" name="Picture 2" descr="Speakers | MSU's Institute of Transportation Engineers">
            <a:extLst>
              <a:ext uri="{FF2B5EF4-FFF2-40B4-BE49-F238E27FC236}">
                <a16:creationId xmlns:a16="http://schemas.microsoft.com/office/drawing/2014/main" id="{7AFC335C-F5B2-E5A0-8765-A27FB71B13BA}"/>
              </a:ext>
            </a:extLst>
          </p:cNvPr>
          <p:cNvPicPr>
            <a:picLocks noChangeAspect="1" noChangeArrowheads="1"/>
          </p:cNvPicPr>
          <p:nvPr/>
        </p:nvPicPr>
        <p:blipFill rotWithShape="1">
          <a:blip r:embed="rId22" cstate="screen">
            <a:extLst>
              <a:ext uri="{28A0092B-C50C-407E-A947-70E740481C1C}">
                <a14:useLocalDpi xmlns:a14="http://schemas.microsoft.com/office/drawing/2010/main" val="0"/>
              </a:ext>
            </a:extLst>
          </a:blip>
          <a:srcRect l="10164" r="9605"/>
          <a:stretch/>
        </p:blipFill>
        <p:spPr bwMode="auto">
          <a:xfrm>
            <a:off x="6837587" y="2350261"/>
            <a:ext cx="88033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6EC928C2-1084-A806-9961-4F63F8224C05}"/>
              </a:ext>
            </a:extLst>
          </p:cNvPr>
          <p:cNvPicPr>
            <a:picLocks noChangeAspect="1"/>
          </p:cNvPicPr>
          <p:nvPr/>
        </p:nvPicPr>
        <p:blipFill>
          <a:blip r:embed="rId23"/>
          <a:stretch>
            <a:fillRect/>
          </a:stretch>
        </p:blipFill>
        <p:spPr>
          <a:xfrm>
            <a:off x="418178" y="1516553"/>
            <a:ext cx="806938" cy="1118088"/>
          </a:xfrm>
          <a:prstGeom prst="rect">
            <a:avLst/>
          </a:prstGeom>
        </p:spPr>
      </p:pic>
      <p:pic>
        <p:nvPicPr>
          <p:cNvPr id="30" name="Picture 29">
            <a:extLst>
              <a:ext uri="{FF2B5EF4-FFF2-40B4-BE49-F238E27FC236}">
                <a16:creationId xmlns:a16="http://schemas.microsoft.com/office/drawing/2014/main" id="{37AB0C8B-BB94-759D-F20C-059FD02029E0}"/>
              </a:ext>
            </a:extLst>
          </p:cNvPr>
          <p:cNvPicPr>
            <a:picLocks noChangeAspect="1"/>
          </p:cNvPicPr>
          <p:nvPr/>
        </p:nvPicPr>
        <p:blipFill>
          <a:blip r:embed="rId24"/>
          <a:stretch>
            <a:fillRect/>
          </a:stretch>
        </p:blipFill>
        <p:spPr>
          <a:xfrm>
            <a:off x="1229910" y="1516553"/>
            <a:ext cx="810742" cy="1118088"/>
          </a:xfrm>
          <a:prstGeom prst="rect">
            <a:avLst/>
          </a:prstGeom>
        </p:spPr>
      </p:pic>
    </p:spTree>
    <p:extLst>
      <p:ext uri="{BB962C8B-B14F-4D97-AF65-F5344CB8AC3E}">
        <p14:creationId xmlns:p14="http://schemas.microsoft.com/office/powerpoint/2010/main" val="3628690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en-US" dirty="0"/>
              <a:t>Delivering solutions</a:t>
            </a:r>
          </a:p>
        </p:txBody>
      </p:sp>
      <p:sp>
        <p:nvSpPr>
          <p:cNvPr id="2" name="Text Placeholder 14">
            <a:extLst>
              <a:ext uri="{FF2B5EF4-FFF2-40B4-BE49-F238E27FC236}">
                <a16:creationId xmlns:a16="http://schemas.microsoft.com/office/drawing/2014/main" id="{A1CB36F7-14C2-5E24-DD1C-E8106620FDFD}"/>
              </a:ext>
            </a:extLst>
          </p:cNvPr>
          <p:cNvSpPr txBox="1">
            <a:spLocks/>
          </p:cNvSpPr>
          <p:nvPr/>
        </p:nvSpPr>
        <p:spPr>
          <a:xfrm>
            <a:off x="-87" y="757912"/>
            <a:ext cx="12180557" cy="374650"/>
          </a:xfrm>
          <a:prstGeom prst="rect">
            <a:avLst/>
          </a:prstGeom>
        </p:spPr>
        <p:txBody>
          <a:bodyPr/>
          <a:lstStyle>
            <a:lvl1pPr marL="0" indent="0" algn="l" defTabSz="914400" rtl="0" eaLnBrk="1" latinLnBrk="0" hangingPunct="1">
              <a:lnSpc>
                <a:spcPct val="90000"/>
              </a:lnSpc>
              <a:spcBef>
                <a:spcPts val="1000"/>
              </a:spcBef>
              <a:buFontTx/>
              <a:buNone/>
              <a:defRPr sz="2400" b="1" i="0" kern="1200">
                <a:solidFill>
                  <a:schemeClr val="bg1">
                    <a:lumMod val="75000"/>
                  </a:schemeClr>
                </a:solidFill>
                <a:effectLst>
                  <a:outerShdw blurRad="38100" dist="38100" dir="2700000" algn="tl">
                    <a:srgbClr val="000000">
                      <a:alpha val="43137"/>
                    </a:srgbClr>
                  </a:outerShdw>
                </a:effectLst>
                <a:latin typeface="Franklin Gothic Demi Cond"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2F372F"/>
                </a:solidFill>
                <a:effectLst/>
                <a:uLnTx/>
                <a:uFillTx/>
                <a:latin typeface="Arial"/>
                <a:ea typeface="+mn-ea"/>
                <a:cs typeface="+mn-cs"/>
              </a:rPr>
              <a:t>ERDC’s Research And Development Areas (RDAs)</a:t>
            </a:r>
          </a:p>
        </p:txBody>
      </p:sp>
      <p:sp>
        <p:nvSpPr>
          <p:cNvPr id="4" name="Rectangle 3">
            <a:extLst>
              <a:ext uri="{FF2B5EF4-FFF2-40B4-BE49-F238E27FC236}">
                <a16:creationId xmlns:a16="http://schemas.microsoft.com/office/drawing/2014/main" id="{F289CCC8-5712-034B-6963-F637E34833F2}"/>
              </a:ext>
            </a:extLst>
          </p:cNvPr>
          <p:cNvSpPr/>
          <p:nvPr/>
        </p:nvSpPr>
        <p:spPr>
          <a:xfrm>
            <a:off x="114300" y="1132562"/>
            <a:ext cx="11963400" cy="5465100"/>
          </a:xfrm>
          <a:prstGeom prst="rect">
            <a:avLst/>
          </a:prstGeom>
          <a:solidFill>
            <a:srgbClr val="2F37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557"/>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EB8FD86E-1BC4-AA3E-1F84-24FD735E79A9}"/>
              </a:ext>
            </a:extLst>
          </p:cNvPr>
          <p:cNvSpPr/>
          <p:nvPr/>
        </p:nvSpPr>
        <p:spPr>
          <a:xfrm>
            <a:off x="253230" y="1254487"/>
            <a:ext cx="11685531" cy="2464264"/>
          </a:xfrm>
          <a:prstGeom prst="rect">
            <a:avLst/>
          </a:prstGeom>
          <a:solidFill>
            <a:srgbClr val="FFCC01"/>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pic>
        <p:nvPicPr>
          <p:cNvPr id="87" name="Picture 86">
            <a:extLst>
              <a:ext uri="{FF2B5EF4-FFF2-40B4-BE49-F238E27FC236}">
                <a16:creationId xmlns:a16="http://schemas.microsoft.com/office/drawing/2014/main" id="{097C6A1E-8DE0-DF0A-4B4F-6C6F3F388C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0421" y="1754605"/>
            <a:ext cx="2217586" cy="966072"/>
          </a:xfrm>
          <a:prstGeom prst="rect">
            <a:avLst/>
          </a:prstGeom>
          <a:effectLst>
            <a:innerShdw blurRad="63500" dist="50800" dir="13500000">
              <a:prstClr val="black">
                <a:alpha val="50000"/>
              </a:prstClr>
            </a:innerShdw>
          </a:effectLst>
        </p:spPr>
      </p:pic>
      <p:pic>
        <p:nvPicPr>
          <p:cNvPr id="88" name="Picture 87">
            <a:extLst>
              <a:ext uri="{FF2B5EF4-FFF2-40B4-BE49-F238E27FC236}">
                <a16:creationId xmlns:a16="http://schemas.microsoft.com/office/drawing/2014/main" id="{B6D4A268-4A10-ED23-DED5-AE4B2571B02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15656" y="1726376"/>
            <a:ext cx="2201492" cy="927287"/>
          </a:xfrm>
          <a:prstGeom prst="rect">
            <a:avLst/>
          </a:prstGeom>
          <a:effectLst>
            <a:innerShdw blurRad="63500" dist="50800" dir="13500000">
              <a:prstClr val="black">
                <a:alpha val="50000"/>
              </a:prstClr>
            </a:innerShdw>
          </a:effectLst>
        </p:spPr>
      </p:pic>
      <p:sp>
        <p:nvSpPr>
          <p:cNvPr id="89" name="Rectangle 88">
            <a:extLst>
              <a:ext uri="{FF2B5EF4-FFF2-40B4-BE49-F238E27FC236}">
                <a16:creationId xmlns:a16="http://schemas.microsoft.com/office/drawing/2014/main" id="{1C52C1AD-F8F5-8073-BEB3-F79B60398E85}"/>
              </a:ext>
            </a:extLst>
          </p:cNvPr>
          <p:cNvSpPr/>
          <p:nvPr/>
        </p:nvSpPr>
        <p:spPr>
          <a:xfrm>
            <a:off x="360422" y="2665502"/>
            <a:ext cx="2222259" cy="858292"/>
          </a:xfrm>
          <a:prstGeom prst="rect">
            <a:avLst/>
          </a:prstGeom>
          <a:solidFill>
            <a:srgbClr val="565557"/>
          </a:solidFill>
          <a:ln w="19050" cap="flat" cmpd="sng" algn="ctr">
            <a:noFill/>
            <a:prstDash val="solid"/>
          </a:ln>
          <a:effectLst>
            <a:innerShdw blurRad="63500" dist="50800" dir="13500000">
              <a:prstClr val="black">
                <a:alpha val="50000"/>
              </a:prstClr>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0" name="Rectangle 89">
            <a:extLst>
              <a:ext uri="{FF2B5EF4-FFF2-40B4-BE49-F238E27FC236}">
                <a16:creationId xmlns:a16="http://schemas.microsoft.com/office/drawing/2014/main" id="{4AF13A1C-8652-E5EA-CFE7-137167971533}"/>
              </a:ext>
            </a:extLst>
          </p:cNvPr>
          <p:cNvSpPr/>
          <p:nvPr/>
        </p:nvSpPr>
        <p:spPr>
          <a:xfrm>
            <a:off x="2686004" y="2655454"/>
            <a:ext cx="2222259" cy="858292"/>
          </a:xfrm>
          <a:prstGeom prst="rect">
            <a:avLst/>
          </a:prstGeom>
          <a:solidFill>
            <a:srgbClr val="565557"/>
          </a:solidFill>
          <a:ln w="19050" cap="flat" cmpd="sng" algn="ctr">
            <a:noFill/>
            <a:prstDash val="solid"/>
          </a:ln>
          <a:effectLst>
            <a:innerShdw blurRad="63500" dist="50800" dir="13500000">
              <a:prstClr val="black">
                <a:alpha val="50000"/>
              </a:prstClr>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1" name="Rectangle 90">
            <a:extLst>
              <a:ext uri="{FF2B5EF4-FFF2-40B4-BE49-F238E27FC236}">
                <a16:creationId xmlns:a16="http://schemas.microsoft.com/office/drawing/2014/main" id="{E36FE1D7-D241-7453-DE4A-9E02126A6542}"/>
              </a:ext>
            </a:extLst>
          </p:cNvPr>
          <p:cNvSpPr/>
          <p:nvPr/>
        </p:nvSpPr>
        <p:spPr>
          <a:xfrm>
            <a:off x="4998540" y="2645406"/>
            <a:ext cx="2222259" cy="858292"/>
          </a:xfrm>
          <a:prstGeom prst="rect">
            <a:avLst/>
          </a:prstGeom>
          <a:solidFill>
            <a:srgbClr val="565557"/>
          </a:solidFill>
          <a:ln w="19050" cap="flat" cmpd="sng" algn="ctr">
            <a:noFill/>
            <a:prstDash val="solid"/>
          </a:ln>
          <a:effectLst>
            <a:innerShdw blurRad="63500" dist="50800" dir="13500000">
              <a:prstClr val="black">
                <a:alpha val="50000"/>
              </a:prstClr>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2" name="Rectangle 91">
            <a:extLst>
              <a:ext uri="{FF2B5EF4-FFF2-40B4-BE49-F238E27FC236}">
                <a16:creationId xmlns:a16="http://schemas.microsoft.com/office/drawing/2014/main" id="{8039C05B-A5BB-FC90-F752-47A4B63F2EC5}"/>
              </a:ext>
            </a:extLst>
          </p:cNvPr>
          <p:cNvSpPr/>
          <p:nvPr/>
        </p:nvSpPr>
        <p:spPr>
          <a:xfrm>
            <a:off x="7309128" y="2635358"/>
            <a:ext cx="2222259" cy="865918"/>
          </a:xfrm>
          <a:prstGeom prst="rect">
            <a:avLst/>
          </a:prstGeom>
          <a:solidFill>
            <a:srgbClr val="565557"/>
          </a:solidFill>
          <a:ln w="19050" cap="flat" cmpd="sng" algn="ctr">
            <a:noFill/>
            <a:prstDash val="solid"/>
          </a:ln>
          <a:effectLst>
            <a:innerShdw blurRad="63500" dist="50800" dir="13500000">
              <a:prstClr val="black">
                <a:alpha val="50000"/>
              </a:prstClr>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3" name="Rectangle 92">
            <a:extLst>
              <a:ext uri="{FF2B5EF4-FFF2-40B4-BE49-F238E27FC236}">
                <a16:creationId xmlns:a16="http://schemas.microsoft.com/office/drawing/2014/main" id="{49680176-3297-207C-CEA8-04E38A01FFB0}"/>
              </a:ext>
            </a:extLst>
          </p:cNvPr>
          <p:cNvSpPr/>
          <p:nvPr/>
        </p:nvSpPr>
        <p:spPr>
          <a:xfrm>
            <a:off x="9611232" y="2625310"/>
            <a:ext cx="2222259" cy="865918"/>
          </a:xfrm>
          <a:prstGeom prst="rect">
            <a:avLst/>
          </a:prstGeom>
          <a:solidFill>
            <a:srgbClr val="565557"/>
          </a:solidFill>
          <a:ln w="19050" cap="flat" cmpd="sng" algn="ctr">
            <a:noFill/>
            <a:prstDash val="solid"/>
          </a:ln>
          <a:effectLst>
            <a:innerShdw blurRad="63500" dist="50800" dir="13500000">
              <a:prstClr val="black">
                <a:alpha val="50000"/>
              </a:prstClr>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4" name="Freeform 47">
            <a:extLst>
              <a:ext uri="{FF2B5EF4-FFF2-40B4-BE49-F238E27FC236}">
                <a16:creationId xmlns:a16="http://schemas.microsoft.com/office/drawing/2014/main" id="{8681561E-9E5E-A965-1DB9-F80C87C1A229}"/>
              </a:ext>
            </a:extLst>
          </p:cNvPr>
          <p:cNvSpPr/>
          <p:nvPr/>
        </p:nvSpPr>
        <p:spPr>
          <a:xfrm rot="10800000">
            <a:off x="253228" y="3561189"/>
            <a:ext cx="11685531" cy="2952810"/>
          </a:xfrm>
          <a:custGeom>
            <a:avLst/>
            <a:gdLst>
              <a:gd name="connsiteX0" fmla="*/ 0 w 11071414"/>
              <a:gd name="connsiteY0" fmla="*/ 0 h 2809615"/>
              <a:gd name="connsiteX1" fmla="*/ 11071414 w 11071414"/>
              <a:gd name="connsiteY1" fmla="*/ 0 h 2809615"/>
              <a:gd name="connsiteX2" fmla="*/ 11071414 w 11071414"/>
              <a:gd name="connsiteY2" fmla="*/ 2414008 h 2809615"/>
              <a:gd name="connsiteX3" fmla="*/ 7287473 w 11071414"/>
              <a:gd name="connsiteY3" fmla="*/ 2414008 h 2809615"/>
              <a:gd name="connsiteX4" fmla="*/ 7287473 w 11071414"/>
              <a:gd name="connsiteY4" fmla="*/ 2545213 h 2809615"/>
              <a:gd name="connsiteX5" fmla="*/ 9105247 w 11071414"/>
              <a:gd name="connsiteY5" fmla="*/ 2545213 h 2809615"/>
              <a:gd name="connsiteX6" fmla="*/ 5469699 w 11071414"/>
              <a:gd name="connsiteY6" fmla="*/ 2809615 h 2809615"/>
              <a:gd name="connsiteX7" fmla="*/ 1834151 w 11071414"/>
              <a:gd name="connsiteY7" fmla="*/ 2545213 h 2809615"/>
              <a:gd name="connsiteX8" fmla="*/ 3651925 w 11071414"/>
              <a:gd name="connsiteY8" fmla="*/ 2545213 h 2809615"/>
              <a:gd name="connsiteX9" fmla="*/ 3651925 w 11071414"/>
              <a:gd name="connsiteY9" fmla="*/ 2414008 h 2809615"/>
              <a:gd name="connsiteX10" fmla="*/ 0 w 11071414"/>
              <a:gd name="connsiteY10" fmla="*/ 2414008 h 28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71414" h="2809615">
                <a:moveTo>
                  <a:pt x="0" y="0"/>
                </a:moveTo>
                <a:lnTo>
                  <a:pt x="11071414" y="0"/>
                </a:lnTo>
                <a:lnTo>
                  <a:pt x="11071414" y="2414008"/>
                </a:lnTo>
                <a:lnTo>
                  <a:pt x="7287473" y="2414008"/>
                </a:lnTo>
                <a:lnTo>
                  <a:pt x="7287473" y="2545213"/>
                </a:lnTo>
                <a:lnTo>
                  <a:pt x="9105247" y="2545213"/>
                </a:lnTo>
                <a:lnTo>
                  <a:pt x="5469699" y="2809615"/>
                </a:lnTo>
                <a:lnTo>
                  <a:pt x="1834151" y="2545213"/>
                </a:lnTo>
                <a:lnTo>
                  <a:pt x="3651925" y="2545213"/>
                </a:lnTo>
                <a:lnTo>
                  <a:pt x="3651925" y="2414008"/>
                </a:lnTo>
                <a:lnTo>
                  <a:pt x="0" y="2414008"/>
                </a:lnTo>
                <a:close/>
              </a:path>
            </a:pathLst>
          </a:custGeom>
          <a:solidFill>
            <a:srgbClr val="F1E4C7"/>
          </a:solidFill>
          <a:ln w="19050" cap="flat" cmpd="sng" algn="ctr">
            <a:noFill/>
            <a:prstDash val="solid"/>
          </a:ln>
          <a:effectLst>
            <a:innerShdw blurRad="63500" dist="50800" dir="13500000">
              <a:prstClr val="black">
                <a:alpha val="50000"/>
              </a:prstClr>
            </a:innerShdw>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EBEBD"/>
              </a:solidFill>
              <a:effectLst/>
              <a:uLnTx/>
              <a:uFillTx/>
              <a:latin typeface="Arial" panose="020B0604020202020204"/>
              <a:ea typeface="+mn-ea"/>
              <a:cs typeface="+mn-cs"/>
            </a:endParaRPr>
          </a:p>
        </p:txBody>
      </p:sp>
      <p:sp>
        <p:nvSpPr>
          <p:cNvPr id="95" name="TextBox 94">
            <a:extLst>
              <a:ext uri="{FF2B5EF4-FFF2-40B4-BE49-F238E27FC236}">
                <a16:creationId xmlns:a16="http://schemas.microsoft.com/office/drawing/2014/main" id="{DF453990-722B-7236-5405-270EA43D18B4}"/>
              </a:ext>
            </a:extLst>
          </p:cNvPr>
          <p:cNvSpPr txBox="1"/>
          <p:nvPr/>
        </p:nvSpPr>
        <p:spPr>
          <a:xfrm>
            <a:off x="0" y="3901070"/>
            <a:ext cx="12192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F372F"/>
                </a:solidFill>
                <a:effectLst/>
                <a:uLnTx/>
                <a:uFillTx/>
                <a:latin typeface="Arial Black" panose="020B0604020202020204" pitchFamily="34" charset="0"/>
                <a:ea typeface="+mn-ea"/>
                <a:cs typeface="Arial Black" panose="020B0604020202020204" pitchFamily="34" charset="0"/>
              </a:rPr>
              <a:t>CORE COMPETENCIES</a:t>
            </a:r>
          </a:p>
        </p:txBody>
      </p:sp>
      <p:grpSp>
        <p:nvGrpSpPr>
          <p:cNvPr id="96" name="Group 95">
            <a:extLst>
              <a:ext uri="{FF2B5EF4-FFF2-40B4-BE49-F238E27FC236}">
                <a16:creationId xmlns:a16="http://schemas.microsoft.com/office/drawing/2014/main" id="{90A47059-314E-C160-6BA9-D06E4F7F44BC}"/>
              </a:ext>
            </a:extLst>
          </p:cNvPr>
          <p:cNvGrpSpPr/>
          <p:nvPr/>
        </p:nvGrpSpPr>
        <p:grpSpPr>
          <a:xfrm>
            <a:off x="347627" y="4607314"/>
            <a:ext cx="11426854" cy="1818763"/>
            <a:chOff x="347627" y="4588264"/>
            <a:chExt cx="11426854" cy="778055"/>
          </a:xfrm>
        </p:grpSpPr>
        <p:sp>
          <p:nvSpPr>
            <p:cNvPr id="97" name="Rectangle 96">
              <a:extLst>
                <a:ext uri="{FF2B5EF4-FFF2-40B4-BE49-F238E27FC236}">
                  <a16:creationId xmlns:a16="http://schemas.microsoft.com/office/drawing/2014/main" id="{F5B1254C-E69F-7997-A166-E5205B90DC9F}"/>
                </a:ext>
              </a:extLst>
            </p:cNvPr>
            <p:cNvSpPr/>
            <p:nvPr/>
          </p:nvSpPr>
          <p:spPr>
            <a:xfrm>
              <a:off x="347627"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8" name="Rectangle 97">
              <a:extLst>
                <a:ext uri="{FF2B5EF4-FFF2-40B4-BE49-F238E27FC236}">
                  <a16:creationId xmlns:a16="http://schemas.microsoft.com/office/drawing/2014/main" id="{0E0E3F42-5D3B-6C70-DE2F-1BC62B25561F}"/>
                </a:ext>
              </a:extLst>
            </p:cNvPr>
            <p:cNvSpPr/>
            <p:nvPr/>
          </p:nvSpPr>
          <p:spPr>
            <a:xfrm>
              <a:off x="1991463"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99" name="Rectangle 98">
              <a:extLst>
                <a:ext uri="{FF2B5EF4-FFF2-40B4-BE49-F238E27FC236}">
                  <a16:creationId xmlns:a16="http://schemas.microsoft.com/office/drawing/2014/main" id="{ACBA7169-4BF3-EA45-565B-D76B6F0B1566}"/>
                </a:ext>
              </a:extLst>
            </p:cNvPr>
            <p:cNvSpPr/>
            <p:nvPr/>
          </p:nvSpPr>
          <p:spPr>
            <a:xfrm>
              <a:off x="3635299"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100" name="Rectangle 99">
              <a:extLst>
                <a:ext uri="{FF2B5EF4-FFF2-40B4-BE49-F238E27FC236}">
                  <a16:creationId xmlns:a16="http://schemas.microsoft.com/office/drawing/2014/main" id="{F1BFFB16-6A64-FB16-C138-755F5502AD55}"/>
                </a:ext>
              </a:extLst>
            </p:cNvPr>
            <p:cNvSpPr/>
            <p:nvPr/>
          </p:nvSpPr>
          <p:spPr>
            <a:xfrm>
              <a:off x="5279135"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30B248E1-74B5-D234-4279-AD303107860D}"/>
                </a:ext>
              </a:extLst>
            </p:cNvPr>
            <p:cNvSpPr/>
            <p:nvPr/>
          </p:nvSpPr>
          <p:spPr>
            <a:xfrm>
              <a:off x="6922972"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102" name="Rectangle 101">
              <a:extLst>
                <a:ext uri="{FF2B5EF4-FFF2-40B4-BE49-F238E27FC236}">
                  <a16:creationId xmlns:a16="http://schemas.microsoft.com/office/drawing/2014/main" id="{CCA66DBE-E237-3653-A44C-86FFF7BE5B34}"/>
                </a:ext>
              </a:extLst>
            </p:cNvPr>
            <p:cNvSpPr/>
            <p:nvPr/>
          </p:nvSpPr>
          <p:spPr>
            <a:xfrm>
              <a:off x="8566808"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sp>
          <p:nvSpPr>
            <p:cNvPr id="103" name="Rectangle 102">
              <a:extLst>
                <a:ext uri="{FF2B5EF4-FFF2-40B4-BE49-F238E27FC236}">
                  <a16:creationId xmlns:a16="http://schemas.microsoft.com/office/drawing/2014/main" id="{5FEC0BF3-BB68-66F2-42DB-C4FCD7178480}"/>
                </a:ext>
              </a:extLst>
            </p:cNvPr>
            <p:cNvSpPr/>
            <p:nvPr/>
          </p:nvSpPr>
          <p:spPr>
            <a:xfrm>
              <a:off x="10210644" y="4588264"/>
              <a:ext cx="1563837" cy="778055"/>
            </a:xfrm>
            <a:prstGeom prst="rect">
              <a:avLst/>
            </a:prstGeom>
            <a:solidFill>
              <a:srgbClr val="221F20"/>
            </a:solidFill>
            <a:ln w="1905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C01"/>
                </a:solidFill>
                <a:effectLst/>
                <a:uLnTx/>
                <a:uFillTx/>
                <a:latin typeface="Arial" panose="020B0604020202020204"/>
                <a:ea typeface="+mn-ea"/>
                <a:cs typeface="+mn-cs"/>
              </a:endParaRPr>
            </a:p>
          </p:txBody>
        </p:sp>
      </p:grpSp>
      <p:sp>
        <p:nvSpPr>
          <p:cNvPr id="104" name="TextBox 103">
            <a:extLst>
              <a:ext uri="{FF2B5EF4-FFF2-40B4-BE49-F238E27FC236}">
                <a16:creationId xmlns:a16="http://schemas.microsoft.com/office/drawing/2014/main" id="{257D7124-1F6E-9BBA-24DB-D59F4507E156}"/>
              </a:ext>
            </a:extLst>
          </p:cNvPr>
          <p:cNvSpPr txBox="1"/>
          <p:nvPr/>
        </p:nvSpPr>
        <p:spPr>
          <a:xfrm>
            <a:off x="9624331" y="2670309"/>
            <a:ext cx="2207247" cy="829102"/>
          </a:xfrm>
          <a:prstGeom prst="rect">
            <a:avLst/>
          </a:prstGeom>
          <a:noFill/>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MILITARY ENGINEERING</a:t>
            </a:r>
          </a:p>
        </p:txBody>
      </p:sp>
      <p:sp>
        <p:nvSpPr>
          <p:cNvPr id="105" name="TextBox 104">
            <a:extLst>
              <a:ext uri="{FF2B5EF4-FFF2-40B4-BE49-F238E27FC236}">
                <a16:creationId xmlns:a16="http://schemas.microsoft.com/office/drawing/2014/main" id="{8170EE7F-EFAE-8936-B158-A7286B0AF205}"/>
              </a:ext>
            </a:extLst>
          </p:cNvPr>
          <p:cNvSpPr txBox="1"/>
          <p:nvPr/>
        </p:nvSpPr>
        <p:spPr>
          <a:xfrm>
            <a:off x="2697149" y="2670309"/>
            <a:ext cx="2198810" cy="830997"/>
          </a:xfrm>
          <a:prstGeom prst="rect">
            <a:avLst/>
          </a:prstGeom>
          <a:noFill/>
          <a:effectLst/>
        </p:spPr>
        <p:txBody>
          <a:bodyPr wrap="square" rtlCol="0" anchor="ctr" anchorCtr="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     ENGINEERED</a:t>
            </a:r>
          </a:p>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RESILIENT SYSTEMS</a:t>
            </a:r>
          </a:p>
        </p:txBody>
      </p:sp>
      <p:sp>
        <p:nvSpPr>
          <p:cNvPr id="106" name="TextBox 105">
            <a:extLst>
              <a:ext uri="{FF2B5EF4-FFF2-40B4-BE49-F238E27FC236}">
                <a16:creationId xmlns:a16="http://schemas.microsoft.com/office/drawing/2014/main" id="{9AF95467-F440-9DE2-BB42-C10B35EC6953}"/>
              </a:ext>
            </a:extLst>
          </p:cNvPr>
          <p:cNvSpPr txBox="1"/>
          <p:nvPr/>
        </p:nvSpPr>
        <p:spPr>
          <a:xfrm>
            <a:off x="315063" y="2670309"/>
            <a:ext cx="2274141" cy="844206"/>
          </a:xfrm>
          <a:prstGeom prst="rect">
            <a:avLst/>
          </a:prstGeom>
          <a:noFill/>
          <a:effectLst/>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CIVIL WORKS</a:t>
            </a:r>
          </a:p>
        </p:txBody>
      </p:sp>
      <p:sp>
        <p:nvSpPr>
          <p:cNvPr id="107" name="TextBox 106">
            <a:extLst>
              <a:ext uri="{FF2B5EF4-FFF2-40B4-BE49-F238E27FC236}">
                <a16:creationId xmlns:a16="http://schemas.microsoft.com/office/drawing/2014/main" id="{53422438-F956-1FA8-114E-C5AAB209921F}"/>
              </a:ext>
            </a:extLst>
          </p:cNvPr>
          <p:cNvSpPr txBox="1"/>
          <p:nvPr/>
        </p:nvSpPr>
        <p:spPr>
          <a:xfrm>
            <a:off x="7315656" y="2670309"/>
            <a:ext cx="2203410" cy="815893"/>
          </a:xfrm>
          <a:prstGeom prst="rect">
            <a:avLst/>
          </a:prstGeom>
          <a:noFill/>
          <a:effectLst/>
        </p:spPr>
        <p:txBody>
          <a:bodyPr wrap="square" rtlCol="0" anchor="ctr" anchorCtr="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  INSTALLATION</a:t>
            </a:r>
          </a:p>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AND OPERATIONAL ENVIRONMENTS</a:t>
            </a:r>
          </a:p>
        </p:txBody>
      </p:sp>
      <p:sp>
        <p:nvSpPr>
          <p:cNvPr id="108" name="TextBox 107">
            <a:extLst>
              <a:ext uri="{FF2B5EF4-FFF2-40B4-BE49-F238E27FC236}">
                <a16:creationId xmlns:a16="http://schemas.microsoft.com/office/drawing/2014/main" id="{A55ADE0D-D129-012E-2825-E3E4466F2D0E}"/>
              </a:ext>
            </a:extLst>
          </p:cNvPr>
          <p:cNvSpPr txBox="1"/>
          <p:nvPr/>
        </p:nvSpPr>
        <p:spPr>
          <a:xfrm>
            <a:off x="5003144" y="2670309"/>
            <a:ext cx="2205328" cy="829103"/>
          </a:xfrm>
          <a:prstGeom prst="rect">
            <a:avLst/>
          </a:prstGeom>
          <a:noFill/>
          <a:effectLst/>
        </p:spPr>
        <p:txBody>
          <a:bodyPr wrap="square" rtlCol="0" anchor="ctr" anchorCtr="0">
            <a:no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      GEOSPATIAL</a:t>
            </a:r>
          </a:p>
          <a:p>
            <a:pPr marL="0" marR="0" lvl="0" indent="0" algn="ctr" defTabSz="914400" rtl="0" eaLnBrk="1" fontAlgn="auto" latinLnBrk="0" hangingPunct="1">
              <a:lnSpc>
                <a:spcPct val="100000"/>
              </a:lnSpc>
              <a:spcBef>
                <a:spcPts val="0"/>
              </a:spcBef>
              <a:spcAft>
                <a:spcPts val="1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 Arial"/>
                <a:ea typeface="+mn-ea"/>
                <a:cs typeface="+mn-cs"/>
              </a:rPr>
              <a:t>RESEARCH AND ENGINEERING</a:t>
            </a:r>
          </a:p>
        </p:txBody>
      </p:sp>
      <p:sp>
        <p:nvSpPr>
          <p:cNvPr id="109" name="TextBox 108">
            <a:extLst>
              <a:ext uri="{FF2B5EF4-FFF2-40B4-BE49-F238E27FC236}">
                <a16:creationId xmlns:a16="http://schemas.microsoft.com/office/drawing/2014/main" id="{B4644B9F-A8B7-C9EA-DA55-1D1FED1BBEBA}"/>
              </a:ext>
            </a:extLst>
          </p:cNvPr>
          <p:cNvSpPr txBox="1"/>
          <p:nvPr/>
        </p:nvSpPr>
        <p:spPr>
          <a:xfrm>
            <a:off x="-6113" y="4339244"/>
            <a:ext cx="1218667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1F20"/>
                </a:solidFill>
                <a:effectLst/>
                <a:uLnTx/>
                <a:uFillTx/>
                <a:latin typeface="Arial"/>
                <a:ea typeface="+mn-ea"/>
                <a:cs typeface="Arial" panose="020B0604020202020204" pitchFamily="34" charset="0"/>
              </a:rPr>
              <a:t>SPECIALIZED ERDC KNOWLEDGE THAT ENABLES OUR RESEARCH AND DEVELOPMENT AREAS</a:t>
            </a:r>
          </a:p>
        </p:txBody>
      </p:sp>
      <p:sp>
        <p:nvSpPr>
          <p:cNvPr id="110" name="TextBox 109">
            <a:extLst>
              <a:ext uri="{FF2B5EF4-FFF2-40B4-BE49-F238E27FC236}">
                <a16:creationId xmlns:a16="http://schemas.microsoft.com/office/drawing/2014/main" id="{91719051-89BC-F1AA-5F13-AF17AE61F890}"/>
              </a:ext>
            </a:extLst>
          </p:cNvPr>
          <p:cNvSpPr txBox="1"/>
          <p:nvPr/>
        </p:nvSpPr>
        <p:spPr>
          <a:xfrm>
            <a:off x="0" y="1184819"/>
            <a:ext cx="1218055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27365"/>
                </a:solidFill>
                <a:effectLst/>
                <a:uLnTx/>
                <a:uFillTx/>
                <a:latin typeface="Arial Black" panose="020B0604020202020204" pitchFamily="34" charset="0"/>
                <a:ea typeface="+mn-ea"/>
                <a:cs typeface="Arial Black" panose="020B0604020202020204" pitchFamily="34" charset="0"/>
              </a:rPr>
              <a:t>RESEARCH &amp; DEVELOPMENT AREAS</a:t>
            </a:r>
          </a:p>
        </p:txBody>
      </p:sp>
      <p:grpSp>
        <p:nvGrpSpPr>
          <p:cNvPr id="111" name="Group 110">
            <a:extLst>
              <a:ext uri="{FF2B5EF4-FFF2-40B4-BE49-F238E27FC236}">
                <a16:creationId xmlns:a16="http://schemas.microsoft.com/office/drawing/2014/main" id="{B635741F-9008-2D5A-CC60-B0776B6CFB67}"/>
              </a:ext>
            </a:extLst>
          </p:cNvPr>
          <p:cNvGrpSpPr/>
          <p:nvPr/>
        </p:nvGrpSpPr>
        <p:grpSpPr>
          <a:xfrm>
            <a:off x="3697798" y="4662093"/>
            <a:ext cx="1440476" cy="990984"/>
            <a:chOff x="3545191" y="4679016"/>
            <a:chExt cx="1401052" cy="984229"/>
          </a:xfrm>
          <a:effectLst/>
        </p:grpSpPr>
        <p:pic>
          <p:nvPicPr>
            <p:cNvPr id="112" name="Picture 111">
              <a:extLst>
                <a:ext uri="{FF2B5EF4-FFF2-40B4-BE49-F238E27FC236}">
                  <a16:creationId xmlns:a16="http://schemas.microsoft.com/office/drawing/2014/main" id="{F9D92545-3B6C-1551-0C76-5FECE432AE3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45191" y="4680579"/>
              <a:ext cx="679735" cy="982666"/>
            </a:xfrm>
            <a:prstGeom prst="rect">
              <a:avLst/>
            </a:prstGeom>
            <a:ln w="9525">
              <a:solidFill>
                <a:srgbClr val="221F20"/>
              </a:solidFill>
            </a:ln>
            <a:effectLst/>
          </p:spPr>
        </p:pic>
        <p:pic>
          <p:nvPicPr>
            <p:cNvPr id="113" name="Picture 3" descr="2side_small">
              <a:extLst>
                <a:ext uri="{FF2B5EF4-FFF2-40B4-BE49-F238E27FC236}">
                  <a16:creationId xmlns:a16="http://schemas.microsoft.com/office/drawing/2014/main" id="{670FEF6C-4573-5FA2-F814-8D1925CB17C1}"/>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bwMode="auto">
            <a:xfrm>
              <a:off x="4212126" y="4679016"/>
              <a:ext cx="734117" cy="982666"/>
            </a:xfrm>
            <a:prstGeom prst="rect">
              <a:avLst/>
            </a:prstGeom>
            <a:noFill/>
            <a:ln>
              <a:solidFill>
                <a:srgbClr val="221F20"/>
              </a:solidFill>
            </a:ln>
            <a:effectLst/>
            <a:extLst>
              <a:ext uri="{909E8E84-426E-40DD-AFC4-6F175D3DCCD1}">
                <a14:hiddenFill xmlns:a14="http://schemas.microsoft.com/office/drawing/2010/main">
                  <a:solidFill>
                    <a:srgbClr val="FFFFFF"/>
                  </a:solidFill>
                </a14:hiddenFill>
              </a:ext>
            </a:extLst>
          </p:spPr>
        </p:pic>
      </p:grpSp>
      <p:sp>
        <p:nvSpPr>
          <p:cNvPr id="114" name="TextBox 113">
            <a:extLst>
              <a:ext uri="{FF2B5EF4-FFF2-40B4-BE49-F238E27FC236}">
                <a16:creationId xmlns:a16="http://schemas.microsoft.com/office/drawing/2014/main" id="{C4F6F135-D139-28FE-A5AA-C8E0A1F6CF89}"/>
              </a:ext>
            </a:extLst>
          </p:cNvPr>
          <p:cNvSpPr txBox="1"/>
          <p:nvPr/>
        </p:nvSpPr>
        <p:spPr>
          <a:xfrm>
            <a:off x="3633256" y="5666115"/>
            <a:ext cx="1563837" cy="905376"/>
          </a:xfrm>
          <a:prstGeom prst="rect">
            <a:avLst/>
          </a:prstGeom>
          <a:noFill/>
          <a:effectLst>
            <a:innerShdw blurRad="63500" dist="50800" dir="13500000">
              <a:prstClr val="black">
                <a:alpha val="50000"/>
              </a:prstClr>
            </a:innerShdw>
          </a:effectLst>
        </p:spPr>
        <p:txBody>
          <a:bodyPr wrap="square" tIns="9144"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CIVIL AND MILITARY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ENGINEERING</a:t>
            </a:r>
          </a:p>
        </p:txBody>
      </p:sp>
      <p:sp>
        <p:nvSpPr>
          <p:cNvPr id="115" name="Rectangle 114">
            <a:extLst>
              <a:ext uri="{FF2B5EF4-FFF2-40B4-BE49-F238E27FC236}">
                <a16:creationId xmlns:a16="http://schemas.microsoft.com/office/drawing/2014/main" id="{35524B3A-BE30-6038-47B4-7A8886CCA01F}"/>
              </a:ext>
            </a:extLst>
          </p:cNvPr>
          <p:cNvSpPr/>
          <p:nvPr/>
        </p:nvSpPr>
        <p:spPr>
          <a:xfrm>
            <a:off x="2049178" y="4669475"/>
            <a:ext cx="1443144" cy="983755"/>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w="12700" cap="flat" cmpd="sng" algn="ctr">
            <a:solidFill>
              <a:srgbClr val="221F20"/>
            </a:solidFill>
            <a:prstDash val="solid"/>
          </a:ln>
          <a:effectLst>
            <a:innerShdw blurRad="63500" dist="50800" dir="135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D1901A5C-325C-975C-97B1-C74CAED3BAAB}"/>
              </a:ext>
            </a:extLst>
          </p:cNvPr>
          <p:cNvSpPr txBox="1"/>
          <p:nvPr/>
        </p:nvSpPr>
        <p:spPr>
          <a:xfrm>
            <a:off x="1989421" y="5657806"/>
            <a:ext cx="1565878" cy="696601"/>
          </a:xfrm>
          <a:prstGeom prst="rect">
            <a:avLst/>
          </a:prstGeom>
          <a:noFill/>
          <a:effectLst>
            <a:innerShdw blurRad="63500" dist="50800" dir="13500000">
              <a:prstClr val="black">
                <a:alpha val="50000"/>
              </a:prstClr>
            </a:innerShdw>
          </a:effectLst>
        </p:spPr>
        <p:txBody>
          <a:bodyPr wrap="square" lIns="0" tIns="9144" rIns="0" rtlCol="0" anchor="t" anchorCtr="0">
            <a:spAutoFit/>
          </a:bodyPr>
          <a:lstStyle/>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BLAST AND WEAPONS EFFECTS</a:t>
            </a:r>
          </a:p>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 Arial"/>
                <a:ea typeface="+mn-ea"/>
                <a:cs typeface="+mn-cs"/>
              </a:rPr>
              <a:t>ON STRUCTURES AND</a:t>
            </a:r>
          </a:p>
          <a:p>
            <a:pPr marL="0" marR="0" lvl="0" indent="0" algn="ctr" defTabSz="457200" rtl="0" eaLnBrk="1" fontAlgn="auto" latinLnBrk="0" hangingPunct="1">
              <a:lnSpc>
                <a:spcPct val="100000"/>
              </a:lnSpc>
              <a:spcBef>
                <a:spcPts val="0"/>
              </a:spcBef>
              <a:spcAft>
                <a:spcPts val="10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 Arial"/>
                <a:ea typeface="+mn-ea"/>
                <a:cs typeface="+mn-cs"/>
              </a:rPr>
              <a:t>GEO-MATERIALS</a:t>
            </a:r>
          </a:p>
        </p:txBody>
      </p:sp>
      <p:pic>
        <p:nvPicPr>
          <p:cNvPr id="117" name="Picture 116">
            <a:extLst>
              <a:ext uri="{FF2B5EF4-FFF2-40B4-BE49-F238E27FC236}">
                <a16:creationId xmlns:a16="http://schemas.microsoft.com/office/drawing/2014/main" id="{1455FE0F-B5BF-76E0-466A-CCCAF467F11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6393" y="4647750"/>
            <a:ext cx="1453066" cy="1005327"/>
          </a:xfrm>
          <a:prstGeom prst="rect">
            <a:avLst/>
          </a:prstGeom>
          <a:effectLst>
            <a:innerShdw blurRad="63500" dist="50800" dir="13500000">
              <a:prstClr val="black">
                <a:alpha val="50000"/>
              </a:prstClr>
            </a:innerShdw>
          </a:effectLst>
        </p:spPr>
      </p:pic>
      <p:sp>
        <p:nvSpPr>
          <p:cNvPr id="118" name="TextBox 117">
            <a:extLst>
              <a:ext uri="{FF2B5EF4-FFF2-40B4-BE49-F238E27FC236}">
                <a16:creationId xmlns:a16="http://schemas.microsoft.com/office/drawing/2014/main" id="{19449713-1D08-3BC2-9BDE-FB78E0256286}"/>
              </a:ext>
            </a:extLst>
          </p:cNvPr>
          <p:cNvSpPr txBox="1"/>
          <p:nvPr/>
        </p:nvSpPr>
        <p:spPr>
          <a:xfrm>
            <a:off x="353567" y="5675202"/>
            <a:ext cx="1557896" cy="905376"/>
          </a:xfrm>
          <a:prstGeom prst="rect">
            <a:avLst/>
          </a:prstGeom>
          <a:noFill/>
          <a:effectLst>
            <a:innerShdw blurRad="63500" dist="50800" dir="13500000">
              <a:prstClr val="black">
                <a:alpha val="50000"/>
              </a:prstClr>
            </a:innerShdw>
          </a:effectLst>
        </p:spPr>
        <p:txBody>
          <a:bodyPr wrap="square" tIns="9144"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BATTLESPACE </a:t>
            </a:r>
            <a:r>
              <a:rPr kumimoji="0" lang="en-US" sz="800" b="1" i="0" u="none" strike="noStrike" kern="1200" cap="none" spc="0" normalizeH="0" baseline="0" noProof="0" dirty="0">
                <a:ln>
                  <a:noFill/>
                </a:ln>
                <a:solidFill>
                  <a:prstClr val="white"/>
                </a:solidFill>
                <a:effectLst/>
                <a:uLnTx/>
                <a:uFillTx/>
                <a:latin typeface=" Arial"/>
                <a:ea typeface="+mn-ea"/>
                <a:cs typeface="+mn-cs"/>
              </a:rPr>
              <a:t>TERRAIN MAPPING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 Arial"/>
                <a:ea typeface="+mn-ea"/>
                <a:cs typeface="+mn-cs"/>
              </a:rPr>
              <a:t>CHARACTERIZATION</a:t>
            </a:r>
          </a:p>
        </p:txBody>
      </p:sp>
      <p:pic>
        <p:nvPicPr>
          <p:cNvPr id="119" name="Picture 118">
            <a:extLst>
              <a:ext uri="{FF2B5EF4-FFF2-40B4-BE49-F238E27FC236}">
                <a16:creationId xmlns:a16="http://schemas.microsoft.com/office/drawing/2014/main" id="{E5DC1BCF-4729-E55D-A686-0ED4DA4E3A7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32725" y="4647021"/>
            <a:ext cx="1458506" cy="1004482"/>
          </a:xfrm>
          <a:prstGeom prst="rect">
            <a:avLst/>
          </a:prstGeom>
          <a:effectLst/>
        </p:spPr>
      </p:pic>
      <p:sp>
        <p:nvSpPr>
          <p:cNvPr id="120" name="TextBox 119">
            <a:extLst>
              <a:ext uri="{FF2B5EF4-FFF2-40B4-BE49-F238E27FC236}">
                <a16:creationId xmlns:a16="http://schemas.microsoft.com/office/drawing/2014/main" id="{42B870E6-F037-55A6-0F33-2A346EFA90CA}"/>
              </a:ext>
            </a:extLst>
          </p:cNvPr>
          <p:cNvSpPr txBox="1"/>
          <p:nvPr/>
        </p:nvSpPr>
        <p:spPr>
          <a:xfrm>
            <a:off x="5275049" y="5656068"/>
            <a:ext cx="1563836" cy="905375"/>
          </a:xfrm>
          <a:prstGeom prst="rect">
            <a:avLst/>
          </a:prstGeom>
          <a:noFill/>
          <a:effectLst>
            <a:innerShdw blurRad="63500" dist="50800" dir="13500000">
              <a:prstClr val="black">
                <a:alpha val="50000"/>
              </a:prstClr>
            </a:innerShdw>
          </a:effectLst>
        </p:spPr>
        <p:txBody>
          <a:bodyPr wrap="square" tIns="9144"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COLD REGIONS SCIENCE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AND ENGINEERING</a:t>
            </a:r>
          </a:p>
        </p:txBody>
      </p:sp>
      <p:pic>
        <p:nvPicPr>
          <p:cNvPr id="121" name="Picture 120">
            <a:extLst>
              <a:ext uri="{FF2B5EF4-FFF2-40B4-BE49-F238E27FC236}">
                <a16:creationId xmlns:a16="http://schemas.microsoft.com/office/drawing/2014/main" id="{0CE8B317-3D60-C299-B390-6BE463FF2C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66415" y="4669475"/>
            <a:ext cx="1448515" cy="976544"/>
          </a:xfrm>
          <a:prstGeom prst="rect">
            <a:avLst/>
          </a:prstGeom>
          <a:effectLst>
            <a:innerShdw blurRad="63500" dist="50800" dir="13500000">
              <a:prstClr val="black">
                <a:alpha val="50000"/>
              </a:prstClr>
            </a:innerShdw>
          </a:effectLst>
        </p:spPr>
      </p:pic>
      <p:sp>
        <p:nvSpPr>
          <p:cNvPr id="122" name="TextBox 121">
            <a:extLst>
              <a:ext uri="{FF2B5EF4-FFF2-40B4-BE49-F238E27FC236}">
                <a16:creationId xmlns:a16="http://schemas.microsoft.com/office/drawing/2014/main" id="{46840C96-4A48-F5D6-ADE2-0923913BFEDB}"/>
              </a:ext>
            </a:extLst>
          </p:cNvPr>
          <p:cNvSpPr txBox="1"/>
          <p:nvPr/>
        </p:nvSpPr>
        <p:spPr>
          <a:xfrm>
            <a:off x="10200537" y="5651043"/>
            <a:ext cx="1575986" cy="882555"/>
          </a:xfrm>
          <a:prstGeom prst="rect">
            <a:avLst/>
          </a:prstGeom>
          <a:noFill/>
          <a:effectLst>
            <a:innerShdw blurRad="63500" dist="50800" dir="13500000">
              <a:prstClr val="black">
                <a:alpha val="50000"/>
              </a:prstClr>
            </a:innerShdw>
          </a:effectLst>
        </p:spPr>
        <p:txBody>
          <a:bodyPr wrap="square" lIns="0" tIns="9144" rIns="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MILITARY INSTALLATIONS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AND INFRASTRUCTURE</a:t>
            </a:r>
          </a:p>
        </p:txBody>
      </p:sp>
      <p:pic>
        <p:nvPicPr>
          <p:cNvPr id="123" name="Picture 122">
            <a:extLst>
              <a:ext uri="{FF2B5EF4-FFF2-40B4-BE49-F238E27FC236}">
                <a16:creationId xmlns:a16="http://schemas.microsoft.com/office/drawing/2014/main" id="{ADB427D2-7FBC-82C8-D0EA-521E18491D82}"/>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8623512" y="4647021"/>
            <a:ext cx="1441613" cy="1006056"/>
          </a:xfrm>
          <a:prstGeom prst="rect">
            <a:avLst/>
          </a:prstGeom>
          <a:effectLst>
            <a:innerShdw blurRad="63500" dist="50800" dir="13500000">
              <a:prstClr val="black">
                <a:alpha val="50000"/>
              </a:prstClr>
            </a:innerShdw>
          </a:effectLst>
        </p:spPr>
      </p:pic>
      <p:sp>
        <p:nvSpPr>
          <p:cNvPr id="124" name="TextBox 123">
            <a:extLst>
              <a:ext uri="{FF2B5EF4-FFF2-40B4-BE49-F238E27FC236}">
                <a16:creationId xmlns:a16="http://schemas.microsoft.com/office/drawing/2014/main" id="{9D3818D4-7DB5-F131-37F4-9DAF3ECFC5AC}"/>
              </a:ext>
            </a:extLst>
          </p:cNvPr>
          <p:cNvSpPr txBox="1"/>
          <p:nvPr/>
        </p:nvSpPr>
        <p:spPr>
          <a:xfrm>
            <a:off x="8566806" y="5646019"/>
            <a:ext cx="1563839" cy="905376"/>
          </a:xfrm>
          <a:prstGeom prst="rect">
            <a:avLst/>
          </a:prstGeom>
          <a:noFill/>
          <a:effectLst>
            <a:innerShdw blurRad="63500" dist="50800" dir="13500000">
              <a:prstClr val="black">
                <a:alpha val="50000"/>
              </a:prstClr>
            </a:innerShdw>
          </a:effectLst>
        </p:spPr>
        <p:txBody>
          <a:bodyPr wrap="square" tIns="9144"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COMPUTATIONAL PROTOTYPING OF MILITARY PLATFORMS</a:t>
            </a:r>
          </a:p>
        </p:txBody>
      </p:sp>
      <p:pic>
        <p:nvPicPr>
          <p:cNvPr id="125" name="Picture 124">
            <a:extLst>
              <a:ext uri="{FF2B5EF4-FFF2-40B4-BE49-F238E27FC236}">
                <a16:creationId xmlns:a16="http://schemas.microsoft.com/office/drawing/2014/main" id="{21B2776F-1E4B-5F40-3D2E-6274FF11C71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977619" y="4651417"/>
            <a:ext cx="1446473" cy="1000086"/>
          </a:xfrm>
          <a:prstGeom prst="rect">
            <a:avLst/>
          </a:prstGeom>
          <a:effectLst>
            <a:innerShdw blurRad="63500" dist="50800" dir="13500000">
              <a:prstClr val="black">
                <a:alpha val="50000"/>
              </a:prstClr>
            </a:innerShdw>
          </a:effectLst>
        </p:spPr>
      </p:pic>
      <p:sp>
        <p:nvSpPr>
          <p:cNvPr id="126" name="TextBox 125">
            <a:extLst>
              <a:ext uri="{FF2B5EF4-FFF2-40B4-BE49-F238E27FC236}">
                <a16:creationId xmlns:a16="http://schemas.microsoft.com/office/drawing/2014/main" id="{55D2235F-0FCA-0E54-3397-A1EE70D976DF}"/>
              </a:ext>
            </a:extLst>
          </p:cNvPr>
          <p:cNvSpPr txBox="1"/>
          <p:nvPr/>
        </p:nvSpPr>
        <p:spPr>
          <a:xfrm>
            <a:off x="6914798" y="5651040"/>
            <a:ext cx="1572010" cy="882556"/>
          </a:xfrm>
          <a:prstGeom prst="rect">
            <a:avLst/>
          </a:prstGeom>
          <a:noFill/>
          <a:effectLst>
            <a:innerShdw blurRad="63500" dist="50800" dir="13500000">
              <a:prstClr val="black">
                <a:alpha val="50000"/>
              </a:prstClr>
            </a:innerShdw>
          </a:effectLst>
        </p:spPr>
        <p:txBody>
          <a:bodyPr wrap="square" tIns="9144"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 Arial"/>
                <a:ea typeface="+mn-ea"/>
                <a:cs typeface="+mn-cs"/>
              </a:rPr>
              <a:t>COASTAL, RIVER AND ENVIRONMENTAL ENGINEERING </a:t>
            </a:r>
          </a:p>
        </p:txBody>
      </p:sp>
      <p:pic>
        <p:nvPicPr>
          <p:cNvPr id="127" name="Picture 126">
            <a:extLst>
              <a:ext uri="{FF2B5EF4-FFF2-40B4-BE49-F238E27FC236}">
                <a16:creationId xmlns:a16="http://schemas.microsoft.com/office/drawing/2014/main" id="{C614348A-1D5B-A136-291D-A47ED1396831}"/>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2679480" y="1712921"/>
            <a:ext cx="2222273" cy="966072"/>
          </a:xfrm>
          <a:prstGeom prst="rect">
            <a:avLst/>
          </a:prstGeom>
          <a:ln w="19050">
            <a:noFill/>
          </a:ln>
          <a:effectLst>
            <a:innerShdw blurRad="63500" dist="50800" dir="13500000">
              <a:prstClr val="black">
                <a:alpha val="50000"/>
              </a:prstClr>
            </a:innerShdw>
          </a:effectLst>
        </p:spPr>
      </p:pic>
      <p:pic>
        <p:nvPicPr>
          <p:cNvPr id="128" name="Picture 127">
            <a:extLst>
              <a:ext uri="{FF2B5EF4-FFF2-40B4-BE49-F238E27FC236}">
                <a16:creationId xmlns:a16="http://schemas.microsoft.com/office/drawing/2014/main" id="{86B17E6B-1C6C-CF19-4145-C3C38DF23437}"/>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605476" y="1702673"/>
            <a:ext cx="2221991" cy="942733"/>
          </a:xfrm>
          <a:prstGeom prst="rect">
            <a:avLst/>
          </a:prstGeom>
          <a:effectLst>
            <a:innerShdw blurRad="63500" dist="50800" dir="13500000">
              <a:prstClr val="black">
                <a:alpha val="50000"/>
              </a:prstClr>
            </a:innerShdw>
          </a:effectLst>
        </p:spPr>
      </p:pic>
      <p:pic>
        <p:nvPicPr>
          <p:cNvPr id="129" name="Picture 128">
            <a:extLst>
              <a:ext uri="{FF2B5EF4-FFF2-40B4-BE49-F238E27FC236}">
                <a16:creationId xmlns:a16="http://schemas.microsoft.com/office/drawing/2014/main" id="{5BFC2144-537E-6483-B02A-9CADAC4E056E}"/>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saturation sat="14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001207" y="1726376"/>
            <a:ext cx="2219593" cy="966073"/>
          </a:xfrm>
          <a:prstGeom prst="rect">
            <a:avLst/>
          </a:prstGeom>
          <a:ln w="19050">
            <a:noFill/>
          </a:ln>
          <a:effectLst>
            <a:innerShdw blurRad="63500" dist="50800" dir="13500000">
              <a:prstClr val="black">
                <a:alpha val="50000"/>
              </a:prstClr>
            </a:innerShdw>
          </a:effectLst>
        </p:spPr>
      </p:pic>
      <p:grpSp>
        <p:nvGrpSpPr>
          <p:cNvPr id="137" name="Group 136">
            <a:extLst>
              <a:ext uri="{FF2B5EF4-FFF2-40B4-BE49-F238E27FC236}">
                <a16:creationId xmlns:a16="http://schemas.microsoft.com/office/drawing/2014/main" id="{08C4AB19-9D78-764F-4E99-3C57C9922C73}"/>
              </a:ext>
            </a:extLst>
          </p:cNvPr>
          <p:cNvGrpSpPr/>
          <p:nvPr/>
        </p:nvGrpSpPr>
        <p:grpSpPr>
          <a:xfrm>
            <a:off x="1983783" y="2362656"/>
            <a:ext cx="9844866" cy="559555"/>
            <a:chOff x="250233" y="2362656"/>
            <a:chExt cx="9844866" cy="559555"/>
          </a:xfrm>
        </p:grpSpPr>
        <p:pic>
          <p:nvPicPr>
            <p:cNvPr id="130" name="Picture 4" descr="USACE Publications - Engineer Standards - Graphics">
              <a:extLst>
                <a:ext uri="{FF2B5EF4-FFF2-40B4-BE49-F238E27FC236}">
                  <a16:creationId xmlns:a16="http://schemas.microsoft.com/office/drawing/2014/main" id="{397FA519-4497-87B2-B0AD-2B796E9564B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50233" y="2362656"/>
              <a:ext cx="679754" cy="46514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31">
              <a:extLst>
                <a:ext uri="{FF2B5EF4-FFF2-40B4-BE49-F238E27FC236}">
                  <a16:creationId xmlns:a16="http://schemas.microsoft.com/office/drawing/2014/main" id="{FE123346-FEF1-7EE9-68B5-9FF711DFF203}"/>
                </a:ext>
              </a:extLst>
            </p:cNvPr>
            <p:cNvPicPr>
              <a:picLocks noChangeAspect="1"/>
            </p:cNvPicPr>
            <p:nvPr/>
          </p:nvPicPr>
          <p:blipFill rotWithShape="1">
            <a:blip r:embed="rId19"/>
            <a:srcRect r="62077"/>
            <a:stretch/>
          </p:blipFill>
          <p:spPr>
            <a:xfrm>
              <a:off x="2683581" y="2362656"/>
              <a:ext cx="479000" cy="559555"/>
            </a:xfrm>
            <a:prstGeom prst="rect">
              <a:avLst/>
            </a:prstGeom>
            <a:solidFill>
              <a:srgbClr val="2F372F"/>
            </a:solidFill>
          </p:spPr>
        </p:pic>
        <p:pic>
          <p:nvPicPr>
            <p:cNvPr id="133" name="Picture 132">
              <a:extLst>
                <a:ext uri="{FF2B5EF4-FFF2-40B4-BE49-F238E27FC236}">
                  <a16:creationId xmlns:a16="http://schemas.microsoft.com/office/drawing/2014/main" id="{9D0DA7E2-03A6-D5FE-0915-D0CA696A0079}"/>
                </a:ext>
              </a:extLst>
            </p:cNvPr>
            <p:cNvPicPr>
              <a:picLocks noChangeAspect="1"/>
            </p:cNvPicPr>
            <p:nvPr/>
          </p:nvPicPr>
          <p:blipFill rotWithShape="1">
            <a:blip r:embed="rId19"/>
            <a:srcRect r="62077"/>
            <a:stretch/>
          </p:blipFill>
          <p:spPr>
            <a:xfrm>
              <a:off x="5005320" y="2362656"/>
              <a:ext cx="479000" cy="559555"/>
            </a:xfrm>
            <a:prstGeom prst="rect">
              <a:avLst/>
            </a:prstGeom>
            <a:solidFill>
              <a:srgbClr val="2F372F"/>
            </a:solidFill>
          </p:spPr>
        </p:pic>
        <p:pic>
          <p:nvPicPr>
            <p:cNvPr id="134" name="Picture 133">
              <a:extLst>
                <a:ext uri="{FF2B5EF4-FFF2-40B4-BE49-F238E27FC236}">
                  <a16:creationId xmlns:a16="http://schemas.microsoft.com/office/drawing/2014/main" id="{9A7A2958-A619-6EDD-C303-EDAAC738D58A}"/>
                </a:ext>
              </a:extLst>
            </p:cNvPr>
            <p:cNvPicPr>
              <a:picLocks noChangeAspect="1"/>
            </p:cNvPicPr>
            <p:nvPr/>
          </p:nvPicPr>
          <p:blipFill rotWithShape="1">
            <a:blip r:embed="rId19"/>
            <a:srcRect r="62077"/>
            <a:stretch/>
          </p:blipFill>
          <p:spPr>
            <a:xfrm>
              <a:off x="7305529" y="2362656"/>
              <a:ext cx="479000" cy="559555"/>
            </a:xfrm>
            <a:prstGeom prst="rect">
              <a:avLst/>
            </a:prstGeom>
            <a:solidFill>
              <a:srgbClr val="2F372F"/>
            </a:solidFill>
          </p:spPr>
        </p:pic>
        <p:pic>
          <p:nvPicPr>
            <p:cNvPr id="135" name="Picture 134">
              <a:extLst>
                <a:ext uri="{FF2B5EF4-FFF2-40B4-BE49-F238E27FC236}">
                  <a16:creationId xmlns:a16="http://schemas.microsoft.com/office/drawing/2014/main" id="{0AEB77FF-390C-9480-C60D-A15477DCFA62}"/>
                </a:ext>
              </a:extLst>
            </p:cNvPr>
            <p:cNvPicPr>
              <a:picLocks noChangeAspect="1"/>
            </p:cNvPicPr>
            <p:nvPr/>
          </p:nvPicPr>
          <p:blipFill rotWithShape="1">
            <a:blip r:embed="rId19"/>
            <a:srcRect r="62077"/>
            <a:stretch/>
          </p:blipFill>
          <p:spPr>
            <a:xfrm>
              <a:off x="9616099" y="2362656"/>
              <a:ext cx="479000" cy="559555"/>
            </a:xfrm>
            <a:prstGeom prst="rect">
              <a:avLst/>
            </a:prstGeom>
            <a:solidFill>
              <a:srgbClr val="2F372F"/>
            </a:solidFill>
          </p:spPr>
        </p:pic>
      </p:grpSp>
    </p:spTree>
    <p:extLst>
      <p:ext uri="{BB962C8B-B14F-4D97-AF65-F5344CB8AC3E}">
        <p14:creationId xmlns:p14="http://schemas.microsoft.com/office/powerpoint/2010/main" val="1862333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89CCC8-5712-034B-6963-F637E34833F2}"/>
              </a:ext>
            </a:extLst>
          </p:cNvPr>
          <p:cNvSpPr/>
          <p:nvPr/>
        </p:nvSpPr>
        <p:spPr>
          <a:xfrm>
            <a:off x="114300" y="1132562"/>
            <a:ext cx="11963400" cy="5465100"/>
          </a:xfrm>
          <a:prstGeom prst="rect">
            <a:avLst/>
          </a:prstGeom>
          <a:solidFill>
            <a:srgbClr val="2F37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65557"/>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EEE1BD4A-AAEF-97CF-525F-E4079ADE87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 r="4471" b="1535"/>
          <a:stretch/>
        </p:blipFill>
        <p:spPr>
          <a:xfrm>
            <a:off x="4279525" y="1255598"/>
            <a:ext cx="3734034" cy="2253903"/>
          </a:xfrm>
          <a:prstGeom prst="rect">
            <a:avLst/>
          </a:prstGeom>
          <a:ln>
            <a:solidFill>
              <a:srgbClr val="FFCC01"/>
            </a:solidFill>
          </a:ln>
          <a:effectLst>
            <a:innerShdw blurRad="63500" dist="50800" dir="13500000">
              <a:prstClr val="black">
                <a:alpha val="50000"/>
              </a:prstClr>
            </a:innerShdw>
          </a:effectLst>
        </p:spPr>
      </p:pic>
      <p:pic>
        <p:nvPicPr>
          <p:cNvPr id="5" name="Picture 4">
            <a:extLst>
              <a:ext uri="{FF2B5EF4-FFF2-40B4-BE49-F238E27FC236}">
                <a16:creationId xmlns:a16="http://schemas.microsoft.com/office/drawing/2014/main" id="{5715D4B5-F218-D8DD-B613-37DAF86B909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294900" y="3809753"/>
            <a:ext cx="3703046" cy="2488949"/>
          </a:xfrm>
          <a:prstGeom prst="rect">
            <a:avLst/>
          </a:prstGeom>
          <a:ln w="12700">
            <a:solidFill>
              <a:srgbClr val="FFCC01"/>
            </a:solidFill>
          </a:ln>
          <a:effectLst>
            <a:innerShdw blurRad="63500" dist="50800" dir="13500000">
              <a:prstClr val="black">
                <a:alpha val="50000"/>
              </a:prstClr>
            </a:innerShdw>
          </a:effectLst>
        </p:spPr>
      </p:pic>
      <p:sp>
        <p:nvSpPr>
          <p:cNvPr id="6" name="TextBox 2">
            <a:extLst>
              <a:ext uri="{FF2B5EF4-FFF2-40B4-BE49-F238E27FC236}">
                <a16:creationId xmlns:a16="http://schemas.microsoft.com/office/drawing/2014/main" id="{91E0315D-DF46-9EDB-0B0E-D4DDC564E031}"/>
              </a:ext>
            </a:extLst>
          </p:cNvPr>
          <p:cNvSpPr txBox="1"/>
          <p:nvPr/>
        </p:nvSpPr>
        <p:spPr>
          <a:xfrm>
            <a:off x="7997945" y="2755105"/>
            <a:ext cx="3484936" cy="261610"/>
          </a:xfrm>
          <a:prstGeom prst="rect">
            <a:avLst/>
          </a:prstGeom>
          <a:noFill/>
          <a:ln>
            <a:noFill/>
          </a:ln>
          <a:effectLst/>
        </p:spPr>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Climatic Cold Chamber / CRREL</a:t>
            </a:r>
          </a:p>
        </p:txBody>
      </p:sp>
      <p:sp>
        <p:nvSpPr>
          <p:cNvPr id="8" name="TextBox 5">
            <a:extLst>
              <a:ext uri="{FF2B5EF4-FFF2-40B4-BE49-F238E27FC236}">
                <a16:creationId xmlns:a16="http://schemas.microsoft.com/office/drawing/2014/main" id="{584FE783-9D08-E75E-023F-BA978DBB9943}"/>
              </a:ext>
            </a:extLst>
          </p:cNvPr>
          <p:cNvSpPr txBox="1"/>
          <p:nvPr/>
        </p:nvSpPr>
        <p:spPr>
          <a:xfrm>
            <a:off x="403010" y="6329132"/>
            <a:ext cx="3769711" cy="169277"/>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Heavy Vehicle Simulator “The Titan” / GSL</a:t>
            </a:r>
          </a:p>
        </p:txBody>
      </p:sp>
      <p:sp>
        <p:nvSpPr>
          <p:cNvPr id="9" name="TextBox 9">
            <a:extLst>
              <a:ext uri="{FF2B5EF4-FFF2-40B4-BE49-F238E27FC236}">
                <a16:creationId xmlns:a16="http://schemas.microsoft.com/office/drawing/2014/main" id="{9D7EF05A-3D05-503F-7EEE-177B1B2DFA99}"/>
              </a:ext>
            </a:extLst>
          </p:cNvPr>
          <p:cNvSpPr txBox="1"/>
          <p:nvPr/>
        </p:nvSpPr>
        <p:spPr>
          <a:xfrm>
            <a:off x="4266966" y="6329132"/>
            <a:ext cx="2983081" cy="169277"/>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Advanced Blast Load Simulator / GSL</a:t>
            </a:r>
            <a:endParaRPr kumimoji="0" lang="en-US" sz="1100" b="0"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endParaRPr>
          </a:p>
        </p:txBody>
      </p:sp>
      <p:sp>
        <p:nvSpPr>
          <p:cNvPr id="10" name="TextBox 10">
            <a:extLst>
              <a:ext uri="{FF2B5EF4-FFF2-40B4-BE49-F238E27FC236}">
                <a16:creationId xmlns:a16="http://schemas.microsoft.com/office/drawing/2014/main" id="{E82A56D2-2EE1-E96E-3365-DD50F712CD87}"/>
              </a:ext>
            </a:extLst>
          </p:cNvPr>
          <p:cNvSpPr txBox="1"/>
          <p:nvPr/>
        </p:nvSpPr>
        <p:spPr>
          <a:xfrm>
            <a:off x="304756" y="2774285"/>
            <a:ext cx="4095794" cy="261610"/>
          </a:xfrm>
          <a:prstGeom prst="rect">
            <a:avLst/>
          </a:prstGeom>
          <a:noFill/>
          <a:ln>
            <a:noFill/>
          </a:ln>
          <a:effectLst/>
        </p:spPr>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Cognitive Ecology &amp; Ecohydraulics Research Facility / EL</a:t>
            </a:r>
          </a:p>
        </p:txBody>
      </p:sp>
      <p:sp>
        <p:nvSpPr>
          <p:cNvPr id="12" name="TextBox 13">
            <a:extLst>
              <a:ext uri="{FF2B5EF4-FFF2-40B4-BE49-F238E27FC236}">
                <a16:creationId xmlns:a16="http://schemas.microsoft.com/office/drawing/2014/main" id="{25299084-3866-5AE7-C0BF-2545E42E2DEB}"/>
              </a:ext>
            </a:extLst>
          </p:cNvPr>
          <p:cNvSpPr txBox="1"/>
          <p:nvPr/>
        </p:nvSpPr>
        <p:spPr>
          <a:xfrm>
            <a:off x="4249145" y="3545935"/>
            <a:ext cx="3070476" cy="169277"/>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Ship Simulator / CHL</a:t>
            </a:r>
          </a:p>
        </p:txBody>
      </p:sp>
      <p:pic>
        <p:nvPicPr>
          <p:cNvPr id="13" name="Picture 12">
            <a:extLst>
              <a:ext uri="{FF2B5EF4-FFF2-40B4-BE49-F238E27FC236}">
                <a16:creationId xmlns:a16="http://schemas.microsoft.com/office/drawing/2014/main" id="{168BDACC-F4B4-0028-542B-C3F62D0A6F7F}"/>
              </a:ext>
            </a:extLst>
          </p:cNvPr>
          <p:cNvPicPr>
            <a:picLocks/>
          </p:cNvPicPr>
          <p:nvPr/>
        </p:nvPicPr>
        <p:blipFill rotWithShape="1">
          <a:blip r:embed="rId5">
            <a:extLst>
              <a:ext uri="{28A0092B-C50C-407E-A947-70E740481C1C}">
                <a14:useLocalDpi xmlns:a14="http://schemas.microsoft.com/office/drawing/2010/main" val="0"/>
              </a:ext>
            </a:extLst>
          </a:blip>
          <a:srcRect t="12152" b="4936"/>
          <a:stretch/>
        </p:blipFill>
        <p:spPr>
          <a:xfrm>
            <a:off x="8105278" y="3031153"/>
            <a:ext cx="3762827" cy="1481065"/>
          </a:xfrm>
          <a:prstGeom prst="rect">
            <a:avLst/>
          </a:prstGeom>
          <a:ln w="9525" cap="sq">
            <a:solidFill>
              <a:srgbClr val="FFCC01"/>
            </a:solidFill>
            <a:prstDash val="solid"/>
            <a:miter lim="800000"/>
          </a:ln>
          <a:effectLst>
            <a:innerShdw blurRad="63500" dist="50800" dir="13500000">
              <a:prstClr val="black">
                <a:alpha val="50000"/>
              </a:prstClr>
            </a:innerShdw>
          </a:effectLst>
        </p:spPr>
      </p:pic>
      <p:sp>
        <p:nvSpPr>
          <p:cNvPr id="14" name="TextBox 2">
            <a:extLst>
              <a:ext uri="{FF2B5EF4-FFF2-40B4-BE49-F238E27FC236}">
                <a16:creationId xmlns:a16="http://schemas.microsoft.com/office/drawing/2014/main" id="{FBC5607F-F4F6-18B8-2A9E-EB36C3D1C8B6}"/>
              </a:ext>
            </a:extLst>
          </p:cNvPr>
          <p:cNvSpPr txBox="1"/>
          <p:nvPr/>
        </p:nvSpPr>
        <p:spPr>
          <a:xfrm>
            <a:off x="323806" y="4531186"/>
            <a:ext cx="3439668" cy="261610"/>
          </a:xfrm>
          <a:prstGeom prst="rect">
            <a:avLst/>
          </a:prstGeom>
          <a:noFill/>
          <a:ln>
            <a:noFill/>
          </a:ln>
          <a:effectLst/>
        </p:spPr>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DoD Supercomputer Resource Center / ITL</a:t>
            </a:r>
          </a:p>
        </p:txBody>
      </p:sp>
      <p:pic>
        <p:nvPicPr>
          <p:cNvPr id="15" name="Picture 14" descr="A close-up of a swimming pool&#10;&#10;Description automatically generated with low confidence">
            <a:extLst>
              <a:ext uri="{FF2B5EF4-FFF2-40B4-BE49-F238E27FC236}">
                <a16:creationId xmlns:a16="http://schemas.microsoft.com/office/drawing/2014/main" id="{C54A938B-7123-C38E-E10A-7475FF6FCD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43" t="14663" r="-415" b="23857"/>
          <a:stretch/>
        </p:blipFill>
        <p:spPr>
          <a:xfrm>
            <a:off x="402393" y="1255598"/>
            <a:ext cx="3756346" cy="1543103"/>
          </a:xfrm>
          <a:prstGeom prst="rect">
            <a:avLst/>
          </a:prstGeom>
          <a:ln>
            <a:solidFill>
              <a:srgbClr val="FFCC01"/>
            </a:solidFill>
          </a:ln>
          <a:effectLst>
            <a:innerShdw blurRad="63500" dist="50800" dir="13500000">
              <a:prstClr val="black">
                <a:alpha val="50000"/>
              </a:prstClr>
            </a:innerShdw>
          </a:effectLst>
        </p:spPr>
      </p:pic>
      <p:pic>
        <p:nvPicPr>
          <p:cNvPr id="16" name="Picture 15">
            <a:extLst>
              <a:ext uri="{FF2B5EF4-FFF2-40B4-BE49-F238E27FC236}">
                <a16:creationId xmlns:a16="http://schemas.microsoft.com/office/drawing/2014/main" id="{7458134A-F287-851D-5D62-7B96E4FC3E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
          <a:stretch/>
        </p:blipFill>
        <p:spPr>
          <a:xfrm>
            <a:off x="409096" y="3045836"/>
            <a:ext cx="3718690" cy="1498286"/>
          </a:xfrm>
          <a:prstGeom prst="rect">
            <a:avLst/>
          </a:prstGeom>
          <a:ln>
            <a:solidFill>
              <a:srgbClr val="FFCC01"/>
            </a:solidFill>
          </a:ln>
          <a:effectLst>
            <a:innerShdw blurRad="63500" dist="50800" dir="13500000">
              <a:prstClr val="black">
                <a:alpha val="50000"/>
              </a:prstClr>
            </a:innerShdw>
          </a:effectLst>
        </p:spPr>
      </p:pic>
      <p:pic>
        <p:nvPicPr>
          <p:cNvPr id="17" name="Picture 16" descr="A picture containing sky, outdoor, road, pulling&#10;&#10;Description automatically generated">
            <a:extLst>
              <a:ext uri="{FF2B5EF4-FFF2-40B4-BE49-F238E27FC236}">
                <a16:creationId xmlns:a16="http://schemas.microsoft.com/office/drawing/2014/main" id="{1AA4DF83-3CE3-4A70-1436-49CD24A5567C}"/>
              </a:ext>
            </a:extLst>
          </p:cNvPr>
          <p:cNvPicPr>
            <a:picLocks noChangeAspect="1"/>
          </p:cNvPicPr>
          <p:nvPr/>
        </p:nvPicPr>
        <p:blipFill rotWithShape="1">
          <a:blip r:embed="rId8">
            <a:extLst>
              <a:ext uri="{28A0092B-C50C-407E-A947-70E740481C1C}">
                <a14:useLocalDpi xmlns:a14="http://schemas.microsoft.com/office/drawing/2010/main" val="0"/>
              </a:ext>
            </a:extLst>
          </a:blip>
          <a:srcRect t="32037" b="8036"/>
          <a:stretch/>
        </p:blipFill>
        <p:spPr>
          <a:xfrm>
            <a:off x="409096" y="4796583"/>
            <a:ext cx="3763626" cy="1502118"/>
          </a:xfrm>
          <a:prstGeom prst="rect">
            <a:avLst/>
          </a:prstGeom>
          <a:ln>
            <a:solidFill>
              <a:srgbClr val="FFCC01"/>
            </a:solidFill>
          </a:ln>
          <a:effectLst>
            <a:innerShdw blurRad="63500" dist="50800" dir="13500000">
              <a:prstClr val="black">
                <a:alpha val="50000"/>
              </a:prstClr>
            </a:innerShdw>
          </a:effectLst>
        </p:spPr>
      </p:pic>
      <p:pic>
        <p:nvPicPr>
          <p:cNvPr id="18" name="Picture 17" descr="A picture containing indoor, building&#10;&#10;Description automatically generated">
            <a:extLst>
              <a:ext uri="{FF2B5EF4-FFF2-40B4-BE49-F238E27FC236}">
                <a16:creationId xmlns:a16="http://schemas.microsoft.com/office/drawing/2014/main" id="{C95E716B-70F8-E23D-9467-7FF96C02A60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 t="24929" r="-208" b="15176"/>
          <a:stretch/>
        </p:blipFill>
        <p:spPr>
          <a:xfrm>
            <a:off x="8105553" y="1255598"/>
            <a:ext cx="3734034" cy="1496997"/>
          </a:xfrm>
          <a:prstGeom prst="rect">
            <a:avLst/>
          </a:prstGeom>
          <a:ln>
            <a:solidFill>
              <a:srgbClr val="FFCC01"/>
            </a:solidFill>
          </a:ln>
          <a:effectLst>
            <a:innerShdw blurRad="63500" dist="50800" dir="13500000">
              <a:prstClr val="black">
                <a:alpha val="50000"/>
              </a:prstClr>
            </a:innerShdw>
          </a:effectLst>
        </p:spPr>
      </p:pic>
      <p:pic>
        <p:nvPicPr>
          <p:cNvPr id="19" name="Picture 18" descr="A person jumping into a pool&#10;&#10;Description automatically generated with low confidence">
            <a:extLst>
              <a:ext uri="{FF2B5EF4-FFF2-40B4-BE49-F238E27FC236}">
                <a16:creationId xmlns:a16="http://schemas.microsoft.com/office/drawing/2014/main" id="{5C3F2CAC-9A7E-D549-645F-316B0DB171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3712" b="25926"/>
          <a:stretch/>
        </p:blipFill>
        <p:spPr>
          <a:xfrm>
            <a:off x="8091570" y="4802619"/>
            <a:ext cx="3776536" cy="1496083"/>
          </a:xfrm>
          <a:prstGeom prst="rect">
            <a:avLst/>
          </a:prstGeom>
          <a:ln>
            <a:solidFill>
              <a:srgbClr val="FFCC01"/>
            </a:solidFill>
          </a:ln>
          <a:effectLst>
            <a:innerShdw blurRad="63500" dist="50800" dir="13500000">
              <a:prstClr val="black">
                <a:alpha val="50000"/>
              </a:prstClr>
            </a:innerShdw>
          </a:effectLst>
        </p:spPr>
      </p:pic>
      <p:sp>
        <p:nvSpPr>
          <p:cNvPr id="20" name="TextBox 13">
            <a:extLst>
              <a:ext uri="{FF2B5EF4-FFF2-40B4-BE49-F238E27FC236}">
                <a16:creationId xmlns:a16="http://schemas.microsoft.com/office/drawing/2014/main" id="{43EB0770-AC3B-E7CD-DEE9-9621FD055C7B}"/>
              </a:ext>
            </a:extLst>
          </p:cNvPr>
          <p:cNvSpPr txBox="1"/>
          <p:nvPr/>
        </p:nvSpPr>
        <p:spPr>
          <a:xfrm>
            <a:off x="8116243" y="4551187"/>
            <a:ext cx="3070476" cy="169277"/>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Robotics Research Facility / CERL</a:t>
            </a:r>
          </a:p>
        </p:txBody>
      </p:sp>
      <p:sp>
        <p:nvSpPr>
          <p:cNvPr id="21" name="TextBox 13">
            <a:extLst>
              <a:ext uri="{FF2B5EF4-FFF2-40B4-BE49-F238E27FC236}">
                <a16:creationId xmlns:a16="http://schemas.microsoft.com/office/drawing/2014/main" id="{D82CC4E2-AFFB-9D56-B78D-BDEC24AB650C}"/>
              </a:ext>
            </a:extLst>
          </p:cNvPr>
          <p:cNvSpPr txBox="1"/>
          <p:nvPr/>
        </p:nvSpPr>
        <p:spPr>
          <a:xfrm>
            <a:off x="8091570" y="6349435"/>
            <a:ext cx="3070476" cy="169277"/>
          </a:xfrm>
          <a:prstGeom prst="rect">
            <a:avLst/>
          </a:prstGeom>
          <a:noFill/>
          <a:ln>
            <a:noFill/>
          </a:ln>
          <a:effectLst/>
        </p:spPr>
        <p:txBody>
          <a:bodyPr wrap="square" lIns="0" tIns="0" rIns="0" bIns="0"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FFFFFF"/>
                </a:solidFill>
                <a:effectLst/>
                <a:uLnTx/>
                <a:uFillTx/>
                <a:latin typeface="Arial" panose="020B0604020202020204"/>
                <a:ea typeface="+mj-ea"/>
                <a:cs typeface="Arial" panose="020B0604020202020204" pitchFamily="34" charset="0"/>
              </a:rPr>
              <a:t>Physical Models / CHL</a:t>
            </a:r>
          </a:p>
        </p:txBody>
      </p:sp>
      <p:sp>
        <p:nvSpPr>
          <p:cNvPr id="7" name="Title 6">
            <a:extLst>
              <a:ext uri="{FF2B5EF4-FFF2-40B4-BE49-F238E27FC236}">
                <a16:creationId xmlns:a16="http://schemas.microsoft.com/office/drawing/2014/main" id="{7235E168-CD9B-CF75-2B74-3124823D5274}"/>
              </a:ext>
            </a:extLst>
          </p:cNvPr>
          <p:cNvSpPr>
            <a:spLocks noGrp="1"/>
          </p:cNvSpPr>
          <p:nvPr>
            <p:ph type="title"/>
          </p:nvPr>
        </p:nvSpPr>
        <p:spPr/>
        <p:txBody>
          <a:bodyPr/>
          <a:lstStyle/>
          <a:p>
            <a:pPr algn="ctr"/>
            <a:r>
              <a:rPr lang="fr-FR" dirty="0" err="1"/>
              <a:t>ERDC’s</a:t>
            </a:r>
            <a:r>
              <a:rPr lang="fr-FR" dirty="0"/>
              <a:t> Premier R&amp;D Facilities</a:t>
            </a:r>
          </a:p>
        </p:txBody>
      </p:sp>
      <p:sp>
        <p:nvSpPr>
          <p:cNvPr id="2" name="Text Placeholder 14">
            <a:extLst>
              <a:ext uri="{FF2B5EF4-FFF2-40B4-BE49-F238E27FC236}">
                <a16:creationId xmlns:a16="http://schemas.microsoft.com/office/drawing/2014/main" id="{A1CB36F7-14C2-5E24-DD1C-E8106620FDFD}"/>
              </a:ext>
            </a:extLst>
          </p:cNvPr>
          <p:cNvSpPr txBox="1">
            <a:spLocks/>
          </p:cNvSpPr>
          <p:nvPr/>
        </p:nvSpPr>
        <p:spPr>
          <a:xfrm>
            <a:off x="-87" y="757912"/>
            <a:ext cx="12192087" cy="374650"/>
          </a:xfrm>
          <a:prstGeom prst="rect">
            <a:avLst/>
          </a:prstGeom>
        </p:spPr>
        <p:txBody>
          <a:bodyPr/>
          <a:lstStyle>
            <a:lvl1pPr marL="0" indent="0" algn="l" defTabSz="914400" rtl="0" eaLnBrk="1" latinLnBrk="0" hangingPunct="1">
              <a:lnSpc>
                <a:spcPct val="90000"/>
              </a:lnSpc>
              <a:spcBef>
                <a:spcPts val="1000"/>
              </a:spcBef>
              <a:buFontTx/>
              <a:buNone/>
              <a:defRPr sz="2400" b="1" i="0" kern="1200">
                <a:solidFill>
                  <a:schemeClr val="bg1">
                    <a:lumMod val="75000"/>
                  </a:schemeClr>
                </a:solidFill>
                <a:effectLst>
                  <a:outerShdw blurRad="38100" dist="38100" dir="2700000" algn="tl">
                    <a:srgbClr val="000000">
                      <a:alpha val="43137"/>
                    </a:srgbClr>
                  </a:outerShdw>
                </a:effectLst>
                <a:latin typeface="Franklin Gothic Demi Cond"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2F372F"/>
                </a:solidFill>
                <a:effectLst/>
                <a:uLnTx/>
                <a:uFillTx/>
                <a:latin typeface="Arial"/>
                <a:ea typeface="+mn-ea"/>
                <a:cs typeface="+mn-cs"/>
              </a:rPr>
              <a:t>Approximately $2 Billion in Infrastructure</a:t>
            </a:r>
          </a:p>
        </p:txBody>
      </p:sp>
    </p:spTree>
    <p:extLst>
      <p:ext uri="{BB962C8B-B14F-4D97-AF65-F5344CB8AC3E}">
        <p14:creationId xmlns:p14="http://schemas.microsoft.com/office/powerpoint/2010/main" val="366288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611" y="1657483"/>
            <a:ext cx="5686003" cy="4033866"/>
          </a:xfrm>
          <a:prstGeom prst="rect">
            <a:avLst/>
          </a:prstGeom>
        </p:spPr>
      </p:pic>
      <p:sp>
        <p:nvSpPr>
          <p:cNvPr id="8" name="TextBox 7"/>
          <p:cNvSpPr txBox="1"/>
          <p:nvPr/>
        </p:nvSpPr>
        <p:spPr>
          <a:xfrm>
            <a:off x="827385" y="978977"/>
            <a:ext cx="2869429" cy="584775"/>
          </a:xfrm>
          <a:prstGeom prst="rect">
            <a:avLst/>
          </a:prstGeom>
          <a:solidFill>
            <a:schemeClr val="accent4">
              <a:lumMod val="60000"/>
              <a:lumOff val="40000"/>
            </a:schemeClr>
          </a:solidFill>
          <a:ln w="28575">
            <a:solidFill>
              <a:schemeClr val="accent4">
                <a:lumMod val="50000"/>
              </a:schemeClr>
            </a:solidFill>
          </a:ln>
        </p:spPr>
        <p:txBody>
          <a:bodyPr wrap="square" rtlCol="0">
            <a:spAutoFit/>
          </a:bodyPr>
          <a:lstStyle/>
          <a:p>
            <a:pPr algn="ctr" fontAlgn="auto">
              <a:spcBef>
                <a:spcPts val="0"/>
              </a:spcBef>
              <a:spcAft>
                <a:spcPts val="0"/>
              </a:spcAft>
            </a:pPr>
            <a:r>
              <a:rPr lang="en-US" sz="1600" dirty="0">
                <a:solidFill>
                  <a:prstClr val="black"/>
                </a:solidFill>
                <a:ea typeface="+mn-ea"/>
                <a:cs typeface="Arial" panose="020B0604020202020204" pitchFamily="34" charset="0"/>
              </a:rPr>
              <a:t>How does ERDC fit into the Army and the DoD?</a:t>
            </a:r>
          </a:p>
        </p:txBody>
      </p:sp>
      <p:sp>
        <p:nvSpPr>
          <p:cNvPr id="10" name="Rectangle 144"/>
          <p:cNvSpPr txBox="1">
            <a:spLocks noChangeArrowheads="1"/>
          </p:cNvSpPr>
          <p:nvPr/>
        </p:nvSpPr>
        <p:spPr>
          <a:xfrm>
            <a:off x="1150884" y="955918"/>
            <a:ext cx="10050516" cy="593332"/>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600" b="1" dirty="0" err="1">
                <a:solidFill>
                  <a:prstClr val="black"/>
                </a:solidFill>
                <a:latin typeface="Arial" panose="020B0604020202020204" pitchFamily="34" charset="0"/>
                <a:cs typeface="Arial" panose="020B0604020202020204" pitchFamily="34" charset="0"/>
              </a:rPr>
              <a:t>DoD</a:t>
            </a:r>
            <a:r>
              <a:rPr lang="en-US" altLang="en-US" sz="3600" b="1" dirty="0">
                <a:solidFill>
                  <a:prstClr val="black"/>
                </a:solidFill>
                <a:latin typeface="Arial" panose="020B0604020202020204" pitchFamily="34" charset="0"/>
                <a:cs typeface="Arial" panose="020B0604020202020204" pitchFamily="34" charset="0"/>
              </a:rPr>
              <a:t> S&amp;T Enterprise</a:t>
            </a:r>
          </a:p>
        </p:txBody>
      </p:sp>
      <p:sp>
        <p:nvSpPr>
          <p:cNvPr id="11" name="Rectangle 144"/>
          <p:cNvSpPr txBox="1">
            <a:spLocks noChangeArrowheads="1"/>
          </p:cNvSpPr>
          <p:nvPr/>
        </p:nvSpPr>
        <p:spPr>
          <a:xfrm>
            <a:off x="638505" y="268014"/>
            <a:ext cx="11075274" cy="701565"/>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600" b="1" dirty="0">
                <a:solidFill>
                  <a:prstClr val="black"/>
                </a:solidFill>
                <a:latin typeface="Arial" panose="020B0604020202020204" pitchFamily="34" charset="0"/>
                <a:cs typeface="Arial" panose="020B0604020202020204" pitchFamily="34" charset="0"/>
              </a:rPr>
              <a:t>How does the ERDC fit into this bigger picture?</a:t>
            </a:r>
          </a:p>
        </p:txBody>
      </p:sp>
      <p:sp>
        <p:nvSpPr>
          <p:cNvPr id="14" name="Rounded Rectangle 13"/>
          <p:cNvSpPr/>
          <p:nvPr/>
        </p:nvSpPr>
        <p:spPr>
          <a:xfrm>
            <a:off x="557708" y="5383867"/>
            <a:ext cx="1585977" cy="1287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TextBox 14"/>
          <p:cNvSpPr txBox="1"/>
          <p:nvPr/>
        </p:nvSpPr>
        <p:spPr>
          <a:xfrm>
            <a:off x="638505" y="5785080"/>
            <a:ext cx="4817207" cy="338554"/>
          </a:xfrm>
          <a:prstGeom prst="rect">
            <a:avLst/>
          </a:prstGeom>
          <a:solidFill>
            <a:schemeClr val="accent4">
              <a:lumMod val="60000"/>
              <a:lumOff val="40000"/>
            </a:schemeClr>
          </a:solidFill>
          <a:ln>
            <a:solidFill>
              <a:schemeClr val="accent4">
                <a:lumMod val="50000"/>
              </a:schemeClr>
            </a:solidFill>
          </a:ln>
        </p:spPr>
        <p:txBody>
          <a:bodyPr wrap="square" rtlCol="0">
            <a:spAutoFit/>
          </a:bodyPr>
          <a:lstStyle/>
          <a:p>
            <a:pPr algn="ctr" fontAlgn="auto">
              <a:spcBef>
                <a:spcPts val="0"/>
              </a:spcBef>
              <a:spcAft>
                <a:spcPts val="0"/>
              </a:spcAft>
            </a:pPr>
            <a:r>
              <a:rPr lang="en-US" sz="1600" dirty="0">
                <a:solidFill>
                  <a:prstClr val="black"/>
                </a:solidFill>
                <a:ea typeface="+mn-ea"/>
                <a:cs typeface="Arial" panose="020B0604020202020204" pitchFamily="34" charset="0"/>
              </a:rPr>
              <a:t>ERDC Performs Enabling Work Across 17 COIs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840" y="1549250"/>
            <a:ext cx="5350301" cy="4584796"/>
          </a:xfrm>
          <a:prstGeom prst="rect">
            <a:avLst/>
          </a:prstGeom>
        </p:spPr>
      </p:pic>
    </p:spTree>
    <p:extLst>
      <p:ext uri="{BB962C8B-B14F-4D97-AF65-F5344CB8AC3E}">
        <p14:creationId xmlns:p14="http://schemas.microsoft.com/office/powerpoint/2010/main" val="4141399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FF44-AB0A-0242-2A91-5C1C495F55DD}"/>
              </a:ext>
            </a:extLst>
          </p:cNvPr>
          <p:cNvSpPr>
            <a:spLocks noGrp="1"/>
          </p:cNvSpPr>
          <p:nvPr>
            <p:ph type="title"/>
          </p:nvPr>
        </p:nvSpPr>
        <p:spPr/>
        <p:txBody>
          <a:bodyPr>
            <a:normAutofit fontScale="90000"/>
          </a:bodyPr>
          <a:lstStyle/>
          <a:p>
            <a:pPr algn="ctr"/>
            <a:br>
              <a:rPr lang="en-US" b="1" dirty="0"/>
            </a:br>
            <a:r>
              <a:rPr lang="en-US" b="1" dirty="0"/>
              <a:t>National Defense Strategy</a:t>
            </a:r>
            <a:br>
              <a:rPr lang="en-US" dirty="0"/>
            </a:br>
            <a:endParaRPr lang="en-US" dirty="0"/>
          </a:p>
        </p:txBody>
      </p:sp>
      <p:sp>
        <p:nvSpPr>
          <p:cNvPr id="3" name="Content Placeholder 2">
            <a:extLst>
              <a:ext uri="{FF2B5EF4-FFF2-40B4-BE49-F238E27FC236}">
                <a16:creationId xmlns:a16="http://schemas.microsoft.com/office/drawing/2014/main" id="{16F45768-3CBE-4D63-0ECA-45F3D366B05F}"/>
              </a:ext>
            </a:extLst>
          </p:cNvPr>
          <p:cNvSpPr>
            <a:spLocks noGrp="1"/>
          </p:cNvSpPr>
          <p:nvPr>
            <p:ph idx="1"/>
          </p:nvPr>
        </p:nvSpPr>
        <p:spPr/>
        <p:txBody>
          <a:bodyPr/>
          <a:lstStyle/>
          <a:p>
            <a:r>
              <a:rPr lang="en-US" sz="2400" b="0" i="0" dirty="0">
                <a:solidFill>
                  <a:srgbClr val="333333"/>
                </a:solidFill>
                <a:effectLst/>
                <a:latin typeface="Lato" panose="020F0502020204030203" pitchFamily="34" charset="0"/>
              </a:rPr>
              <a:t>On October 27, 2022, the Department of Defense publicly released our unclassified National Defense Strategy (NDS), a Congressionally-mandated review. This strategy sets the strategic direction of the Department to support U.S. national security priorities,  and flows directly from President Biden's National Security Strategy. </a:t>
            </a:r>
          </a:p>
          <a:p>
            <a:endParaRPr lang="en-US" dirty="0">
              <a:solidFill>
                <a:srgbClr val="333333"/>
              </a:solidFill>
              <a:latin typeface="Lato" panose="020F0502020204030203" pitchFamily="34" charset="0"/>
            </a:endParaRPr>
          </a:p>
          <a:p>
            <a:r>
              <a:rPr lang="en-US" dirty="0">
                <a:hlinkClick r:id="rId2"/>
              </a:rPr>
              <a:t>https://media.defense.gov/2022/Oct/27/2003103845/-1/-1/1/2022-NATIONAL-DEFENSE-STRATEGY-NPR-MDR.PDF</a:t>
            </a:r>
            <a:r>
              <a:rPr lang="en-US" dirty="0"/>
              <a:t> </a:t>
            </a:r>
          </a:p>
        </p:txBody>
      </p:sp>
    </p:spTree>
    <p:extLst>
      <p:ext uri="{BB962C8B-B14F-4D97-AF65-F5344CB8AC3E}">
        <p14:creationId xmlns:p14="http://schemas.microsoft.com/office/powerpoint/2010/main" val="8856715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11479" y="259080"/>
            <a:ext cx="11282722" cy="5958840"/>
            <a:chOff x="411479" y="259080"/>
            <a:chExt cx="11282722" cy="5958840"/>
          </a:xfrm>
        </p:grpSpPr>
        <p:grpSp>
          <p:nvGrpSpPr>
            <p:cNvPr id="12" name="Group 11"/>
            <p:cNvGrpSpPr/>
            <p:nvPr/>
          </p:nvGrpSpPr>
          <p:grpSpPr>
            <a:xfrm>
              <a:off x="411479" y="259080"/>
              <a:ext cx="10699991" cy="5439856"/>
              <a:chOff x="807719" y="381000"/>
              <a:chExt cx="10699991" cy="5439856"/>
            </a:xfrm>
          </p:grpSpPr>
          <p:pic>
            <p:nvPicPr>
              <p:cNvPr id="3" name="Picture 2"/>
              <p:cNvPicPr>
                <a:picLocks noChangeAspect="1"/>
              </p:cNvPicPr>
              <p:nvPr/>
            </p:nvPicPr>
            <p:blipFill rotWithShape="1">
              <a:blip r:embed="rId2"/>
              <a:srcRect l="1141" t="4510" b="891"/>
              <a:stretch/>
            </p:blipFill>
            <p:spPr>
              <a:xfrm>
                <a:off x="807719" y="381000"/>
                <a:ext cx="10699991" cy="5439856"/>
              </a:xfrm>
              <a:prstGeom prst="rect">
                <a:avLst/>
              </a:prstGeom>
            </p:spPr>
          </p:pic>
          <p:sp>
            <p:nvSpPr>
              <p:cNvPr id="6" name="Rounded Rectangle 5"/>
              <p:cNvSpPr/>
              <p:nvPr/>
            </p:nvSpPr>
            <p:spPr>
              <a:xfrm>
                <a:off x="5444020" y="4583059"/>
                <a:ext cx="697700" cy="10328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Rounded Rectangle 6"/>
              <p:cNvSpPr/>
              <p:nvPr/>
            </p:nvSpPr>
            <p:spPr>
              <a:xfrm>
                <a:off x="7498661" y="1011903"/>
                <a:ext cx="1965379" cy="1691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Rounded Rectangle 7"/>
              <p:cNvSpPr/>
              <p:nvPr/>
            </p:nvSpPr>
            <p:spPr>
              <a:xfrm>
                <a:off x="5250513" y="1690688"/>
                <a:ext cx="1035987" cy="1914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Rounded Rectangle 8"/>
              <p:cNvSpPr/>
              <p:nvPr/>
            </p:nvSpPr>
            <p:spPr>
              <a:xfrm>
                <a:off x="9513600" y="3809999"/>
                <a:ext cx="1367760" cy="14478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4" name="Group 13"/>
            <p:cNvGrpSpPr/>
            <p:nvPr/>
          </p:nvGrpSpPr>
          <p:grpSpPr>
            <a:xfrm>
              <a:off x="7604759" y="4315925"/>
              <a:ext cx="4089442" cy="1901995"/>
              <a:chOff x="7619999" y="4300685"/>
              <a:chExt cx="4089442" cy="1901995"/>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l="541" r="55621" b="14353"/>
              <a:stretch/>
            </p:blipFill>
            <p:spPr>
              <a:xfrm>
                <a:off x="7680959" y="4781897"/>
                <a:ext cx="4007491" cy="142078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a:ext>
                </a:extLst>
              </a:blip>
              <a:srcRect t="86046" r="55153"/>
              <a:stretch/>
            </p:blipFill>
            <p:spPr>
              <a:xfrm>
                <a:off x="7619999" y="4300685"/>
                <a:ext cx="4089442" cy="732672"/>
              </a:xfrm>
              <a:prstGeom prst="rect">
                <a:avLst/>
              </a:prstGeom>
            </p:spPr>
          </p:pic>
        </p:grpSp>
      </p:grpSp>
      <p:sp>
        <p:nvSpPr>
          <p:cNvPr id="10" name="TextBox 9"/>
          <p:cNvSpPr txBox="1"/>
          <p:nvPr/>
        </p:nvSpPr>
        <p:spPr>
          <a:xfrm>
            <a:off x="497797" y="5283437"/>
            <a:ext cx="4356476" cy="830997"/>
          </a:xfrm>
          <a:prstGeom prst="rect">
            <a:avLst/>
          </a:prstGeom>
          <a:solidFill>
            <a:schemeClr val="accent4">
              <a:lumMod val="60000"/>
              <a:lumOff val="40000"/>
            </a:schemeClr>
          </a:solidFill>
          <a:ln w="28575">
            <a:solidFill>
              <a:schemeClr val="accent4">
                <a:lumMod val="50000"/>
              </a:schemeClr>
            </a:solidFill>
          </a:ln>
        </p:spPr>
        <p:txBody>
          <a:bodyPr wrap="square" rtlCol="0">
            <a:spAutoFit/>
          </a:bodyPr>
          <a:lstStyle/>
          <a:p>
            <a:pPr algn="ctr" fontAlgn="auto">
              <a:spcBef>
                <a:spcPts val="0"/>
              </a:spcBef>
              <a:spcAft>
                <a:spcPts val="0"/>
              </a:spcAft>
            </a:pPr>
            <a:r>
              <a:rPr lang="en-US" sz="1600" dirty="0">
                <a:solidFill>
                  <a:prstClr val="black"/>
                </a:solidFill>
                <a:ea typeface="+mn-ea"/>
                <a:cs typeface="Arial" panose="020B0604020202020204" pitchFamily="34" charset="0"/>
              </a:rPr>
              <a:t>ERDC’s work is primarily in coordinated, specific niche areas. We often perform our “niche work” in support of the other labs.</a:t>
            </a:r>
          </a:p>
        </p:txBody>
      </p:sp>
      <p:sp>
        <p:nvSpPr>
          <p:cNvPr id="16" name="Rounded Rectangle 15"/>
          <p:cNvSpPr/>
          <p:nvPr/>
        </p:nvSpPr>
        <p:spPr>
          <a:xfrm>
            <a:off x="7673338" y="5140787"/>
            <a:ext cx="1451641" cy="789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231223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ChangeArrowheads="1"/>
          </p:cNvSpPr>
          <p:nvPr/>
        </p:nvSpPr>
        <p:spPr bwMode="auto">
          <a:xfrm>
            <a:off x="3024188" y="4664076"/>
            <a:ext cx="298450" cy="379413"/>
          </a:xfrm>
          <a:prstGeom prst="rect">
            <a:avLst/>
          </a:prstGeom>
          <a:noFill/>
          <a:ln w="9525">
            <a:noFill/>
            <a:miter lim="800000"/>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45" name="Rectangle 3"/>
          <p:cNvSpPr>
            <a:spLocks noChangeArrowheads="1"/>
          </p:cNvSpPr>
          <p:nvPr/>
        </p:nvSpPr>
        <p:spPr bwMode="auto">
          <a:xfrm>
            <a:off x="4689475" y="4606926"/>
            <a:ext cx="298450" cy="379413"/>
          </a:xfrm>
          <a:prstGeom prst="rect">
            <a:avLst/>
          </a:prstGeom>
          <a:noFill/>
          <a:ln w="9525">
            <a:noFill/>
            <a:miter lim="800000"/>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46" name="Rectangle 4"/>
          <p:cNvSpPr>
            <a:spLocks noChangeArrowheads="1"/>
          </p:cNvSpPr>
          <p:nvPr/>
        </p:nvSpPr>
        <p:spPr bwMode="auto">
          <a:xfrm>
            <a:off x="9828214" y="5113338"/>
            <a:ext cx="420687" cy="381000"/>
          </a:xfrm>
          <a:prstGeom prst="rect">
            <a:avLst/>
          </a:prstGeom>
          <a:noFill/>
          <a:ln w="9525">
            <a:noFill/>
            <a:miter lim="800000"/>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47" name="Line 5"/>
          <p:cNvSpPr>
            <a:spLocks noChangeShapeType="1"/>
          </p:cNvSpPr>
          <p:nvPr/>
        </p:nvSpPr>
        <p:spPr bwMode="auto">
          <a:xfrm flipV="1">
            <a:off x="2078038" y="4633913"/>
            <a:ext cx="6183312" cy="0"/>
          </a:xfrm>
          <a:prstGeom prst="line">
            <a:avLst/>
          </a:prstGeom>
          <a:noFill/>
          <a:ln w="952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48" name="Line 6"/>
          <p:cNvSpPr>
            <a:spLocks noChangeShapeType="1"/>
          </p:cNvSpPr>
          <p:nvPr/>
        </p:nvSpPr>
        <p:spPr bwMode="auto">
          <a:xfrm flipH="1" flipV="1">
            <a:off x="8745539" y="4606926"/>
            <a:ext cx="1184275" cy="817563"/>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49" name="Line 7"/>
          <p:cNvSpPr>
            <a:spLocks noChangeShapeType="1"/>
          </p:cNvSpPr>
          <p:nvPr/>
        </p:nvSpPr>
        <p:spPr bwMode="auto">
          <a:xfrm flipH="1" flipV="1">
            <a:off x="8686801" y="4572001"/>
            <a:ext cx="555625" cy="803275"/>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50" name="Line 8"/>
          <p:cNvSpPr>
            <a:spLocks noChangeShapeType="1"/>
          </p:cNvSpPr>
          <p:nvPr/>
        </p:nvSpPr>
        <p:spPr bwMode="auto">
          <a:xfrm flipV="1">
            <a:off x="8670925" y="4614863"/>
            <a:ext cx="0" cy="766762"/>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51" name="Line 9"/>
          <p:cNvSpPr>
            <a:spLocks noChangeShapeType="1"/>
          </p:cNvSpPr>
          <p:nvPr/>
        </p:nvSpPr>
        <p:spPr bwMode="auto">
          <a:xfrm flipV="1">
            <a:off x="8186739" y="4606926"/>
            <a:ext cx="358775" cy="468313"/>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52" name="Line 10"/>
          <p:cNvSpPr>
            <a:spLocks noChangeShapeType="1"/>
          </p:cNvSpPr>
          <p:nvPr/>
        </p:nvSpPr>
        <p:spPr bwMode="auto">
          <a:xfrm flipH="1" flipV="1">
            <a:off x="8850313" y="4540250"/>
            <a:ext cx="1009650" cy="503238"/>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53" name="Text Box 11"/>
          <p:cNvSpPr txBox="1">
            <a:spLocks noChangeArrowheads="1"/>
          </p:cNvSpPr>
          <p:nvPr/>
        </p:nvSpPr>
        <p:spPr bwMode="auto">
          <a:xfrm>
            <a:off x="2503489" y="4854575"/>
            <a:ext cx="771525" cy="649288"/>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339933"/>
                </a:solidFill>
                <a:latin typeface="Arial" charset="0"/>
                <a:cs typeface="Arial" charset="0"/>
              </a:rPr>
              <a:t>ACS*</a:t>
            </a:r>
          </a:p>
          <a:p>
            <a:pPr algn="ctr" fontAlgn="base">
              <a:spcBef>
                <a:spcPct val="0"/>
              </a:spcBef>
              <a:spcAft>
                <a:spcPct val="0"/>
              </a:spcAft>
            </a:pPr>
            <a:r>
              <a:rPr lang="en-US" sz="1200" b="1" dirty="0">
                <a:solidFill>
                  <a:srgbClr val="339933"/>
                </a:solidFill>
                <a:latin typeface="Arial" charset="0"/>
                <a:cs typeface="Arial" charset="0"/>
              </a:rPr>
              <a:t>Install’n</a:t>
            </a:r>
          </a:p>
          <a:p>
            <a:pPr algn="ctr" fontAlgn="base">
              <a:spcBef>
                <a:spcPct val="0"/>
              </a:spcBef>
              <a:spcAft>
                <a:spcPct val="0"/>
              </a:spcAft>
            </a:pPr>
            <a:r>
              <a:rPr lang="en-US" sz="1200" b="1" dirty="0">
                <a:solidFill>
                  <a:srgbClr val="339933"/>
                </a:solidFill>
                <a:latin typeface="Arial" charset="0"/>
                <a:cs typeface="Arial" charset="0"/>
              </a:rPr>
              <a:t>Mgmt</a:t>
            </a:r>
          </a:p>
        </p:txBody>
      </p:sp>
      <p:sp>
        <p:nvSpPr>
          <p:cNvPr id="35854" name="Text Box 12"/>
          <p:cNvSpPr txBox="1">
            <a:spLocks noChangeArrowheads="1"/>
          </p:cNvSpPr>
          <p:nvPr/>
        </p:nvSpPr>
        <p:spPr bwMode="auto">
          <a:xfrm>
            <a:off x="1852613" y="4854576"/>
            <a:ext cx="506412" cy="284163"/>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339933"/>
                </a:solidFill>
                <a:latin typeface="Arial" charset="0"/>
                <a:cs typeface="Arial" charset="0"/>
              </a:rPr>
              <a:t>G-1*</a:t>
            </a:r>
          </a:p>
        </p:txBody>
      </p:sp>
      <p:sp>
        <p:nvSpPr>
          <p:cNvPr id="35855" name="Text Box 13"/>
          <p:cNvSpPr txBox="1">
            <a:spLocks noChangeArrowheads="1"/>
          </p:cNvSpPr>
          <p:nvPr/>
        </p:nvSpPr>
        <p:spPr bwMode="auto">
          <a:xfrm>
            <a:off x="3429001" y="4854575"/>
            <a:ext cx="619125" cy="642938"/>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339933"/>
                </a:solidFill>
                <a:latin typeface="Arial" charset="0"/>
                <a:cs typeface="Arial" charset="0"/>
              </a:rPr>
              <a:t>Chief</a:t>
            </a:r>
          </a:p>
          <a:p>
            <a:pPr algn="ctr" fontAlgn="base">
              <a:spcBef>
                <a:spcPct val="0"/>
              </a:spcBef>
              <a:spcAft>
                <a:spcPct val="0"/>
              </a:spcAft>
            </a:pPr>
            <a:r>
              <a:rPr lang="en-US" sz="1200" b="1" dirty="0">
                <a:solidFill>
                  <a:srgbClr val="339933"/>
                </a:solidFill>
                <a:latin typeface="Arial" charset="0"/>
                <a:cs typeface="Arial" charset="0"/>
              </a:rPr>
              <a:t>Of</a:t>
            </a:r>
          </a:p>
          <a:p>
            <a:pPr algn="ctr" fontAlgn="base">
              <a:spcBef>
                <a:spcPct val="0"/>
              </a:spcBef>
              <a:spcAft>
                <a:spcPct val="0"/>
              </a:spcAft>
            </a:pPr>
            <a:r>
              <a:rPr lang="en-US" sz="1200" b="1" dirty="0">
                <a:solidFill>
                  <a:srgbClr val="339933"/>
                </a:solidFill>
                <a:latin typeface="Arial" charset="0"/>
                <a:cs typeface="Arial" charset="0"/>
              </a:rPr>
              <a:t>Engrs</a:t>
            </a:r>
            <a:endParaRPr lang="en-US" b="1" dirty="0">
              <a:solidFill>
                <a:srgbClr val="339933"/>
              </a:solidFill>
              <a:latin typeface="Arial" charset="0"/>
              <a:cs typeface="Arial" charset="0"/>
            </a:endParaRPr>
          </a:p>
        </p:txBody>
      </p:sp>
      <p:sp>
        <p:nvSpPr>
          <p:cNvPr id="35856" name="Text Box 14"/>
          <p:cNvSpPr txBox="1">
            <a:spLocks noChangeArrowheads="1"/>
          </p:cNvSpPr>
          <p:nvPr/>
        </p:nvSpPr>
        <p:spPr bwMode="auto">
          <a:xfrm>
            <a:off x="4219576" y="4854576"/>
            <a:ext cx="506413" cy="284163"/>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339933"/>
                </a:solidFill>
                <a:latin typeface="Arial" charset="0"/>
                <a:cs typeface="Arial" charset="0"/>
              </a:rPr>
              <a:t>G-4*</a:t>
            </a:r>
          </a:p>
        </p:txBody>
      </p:sp>
      <p:sp>
        <p:nvSpPr>
          <p:cNvPr id="35857" name="Text Box 15"/>
          <p:cNvSpPr txBox="1">
            <a:spLocks noChangeArrowheads="1"/>
          </p:cNvSpPr>
          <p:nvPr/>
        </p:nvSpPr>
        <p:spPr bwMode="auto">
          <a:xfrm>
            <a:off x="4891089" y="4854576"/>
            <a:ext cx="752475" cy="461963"/>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339933"/>
                </a:solidFill>
                <a:latin typeface="Arial" charset="0"/>
                <a:cs typeface="Arial" charset="0"/>
              </a:rPr>
              <a:t>G-8*</a:t>
            </a:r>
          </a:p>
          <a:p>
            <a:pPr algn="ctr" fontAlgn="base">
              <a:spcBef>
                <a:spcPct val="0"/>
              </a:spcBef>
              <a:spcAft>
                <a:spcPct val="0"/>
              </a:spcAft>
            </a:pPr>
            <a:r>
              <a:rPr lang="en-US" sz="1200" b="1" dirty="0">
                <a:solidFill>
                  <a:srgbClr val="339933"/>
                </a:solidFill>
                <a:latin typeface="Arial" charset="0"/>
                <a:cs typeface="Arial" charset="0"/>
              </a:rPr>
              <a:t>D,PA&amp;E</a:t>
            </a:r>
          </a:p>
        </p:txBody>
      </p:sp>
      <p:sp>
        <p:nvSpPr>
          <p:cNvPr id="35858" name="Text Box 16"/>
          <p:cNvSpPr txBox="1">
            <a:spLocks noChangeArrowheads="1"/>
          </p:cNvSpPr>
          <p:nvPr/>
        </p:nvSpPr>
        <p:spPr bwMode="auto">
          <a:xfrm>
            <a:off x="5694364" y="4854576"/>
            <a:ext cx="701675" cy="284163"/>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339933"/>
                </a:solidFill>
                <a:latin typeface="Arial" charset="0"/>
                <a:cs typeface="Arial" charset="0"/>
              </a:rPr>
              <a:t>G-3/5/7</a:t>
            </a:r>
          </a:p>
        </p:txBody>
      </p:sp>
      <p:sp>
        <p:nvSpPr>
          <p:cNvPr id="35859" name="Text Box 17"/>
          <p:cNvSpPr txBox="1">
            <a:spLocks noChangeArrowheads="1"/>
          </p:cNvSpPr>
          <p:nvPr/>
        </p:nvSpPr>
        <p:spPr bwMode="auto">
          <a:xfrm>
            <a:off x="6469063" y="4856163"/>
            <a:ext cx="976312" cy="584200"/>
          </a:xfrm>
          <a:prstGeom prst="rect">
            <a:avLst/>
          </a:prstGeom>
          <a:solidFill>
            <a:srgbClr val="FFFF99"/>
          </a:solidFill>
          <a:ln w="9525">
            <a:solidFill>
              <a:schemeClr val="tx1"/>
            </a:solidFill>
            <a:miter lim="800000"/>
            <a:headEnd/>
            <a:tailEnd/>
          </a:ln>
        </p:spPr>
        <p:txBody>
          <a:bodyPr>
            <a:spAutoFit/>
          </a:bodyPr>
          <a:lstStyle/>
          <a:p>
            <a:pPr algn="ctr" fontAlgn="base">
              <a:spcBef>
                <a:spcPct val="0"/>
              </a:spcBef>
              <a:spcAft>
                <a:spcPct val="0"/>
              </a:spcAft>
            </a:pPr>
            <a:r>
              <a:rPr lang="en-US" sz="1200" b="1" dirty="0">
                <a:solidFill>
                  <a:srgbClr val="339933"/>
                </a:solidFill>
                <a:latin typeface="Arial" charset="0"/>
                <a:cs typeface="Arial" charset="0"/>
              </a:rPr>
              <a:t>G-2</a:t>
            </a:r>
          </a:p>
          <a:p>
            <a:pPr algn="ctr" fontAlgn="base">
              <a:spcBef>
                <a:spcPct val="0"/>
              </a:spcBef>
              <a:spcAft>
                <a:spcPct val="0"/>
              </a:spcAft>
            </a:pPr>
            <a:r>
              <a:rPr lang="en-US" sz="1000" dirty="0">
                <a:solidFill>
                  <a:prstClr val="black"/>
                </a:solidFill>
                <a:latin typeface="Arial" charset="0"/>
                <a:cs typeface="Arial" charset="0"/>
              </a:rPr>
              <a:t> (OGC oversight)</a:t>
            </a:r>
          </a:p>
        </p:txBody>
      </p:sp>
      <p:sp>
        <p:nvSpPr>
          <p:cNvPr id="35860" name="Line 18"/>
          <p:cNvSpPr>
            <a:spLocks noChangeShapeType="1"/>
          </p:cNvSpPr>
          <p:nvPr/>
        </p:nvSpPr>
        <p:spPr bwMode="auto">
          <a:xfrm>
            <a:off x="2889250" y="4624388"/>
            <a:ext cx="0" cy="2413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1" name="Line 19"/>
          <p:cNvSpPr>
            <a:spLocks noChangeShapeType="1"/>
          </p:cNvSpPr>
          <p:nvPr/>
        </p:nvSpPr>
        <p:spPr bwMode="auto">
          <a:xfrm>
            <a:off x="3736975" y="4630739"/>
            <a:ext cx="0" cy="225425"/>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2" name="Line 20"/>
          <p:cNvSpPr>
            <a:spLocks noChangeShapeType="1"/>
          </p:cNvSpPr>
          <p:nvPr/>
        </p:nvSpPr>
        <p:spPr bwMode="auto">
          <a:xfrm>
            <a:off x="6070600" y="4635500"/>
            <a:ext cx="0" cy="2286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3" name="Line 21"/>
          <p:cNvSpPr>
            <a:spLocks noChangeShapeType="1"/>
          </p:cNvSpPr>
          <p:nvPr/>
        </p:nvSpPr>
        <p:spPr bwMode="auto">
          <a:xfrm>
            <a:off x="7010400" y="4627563"/>
            <a:ext cx="0" cy="2286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4" name="Line 22"/>
          <p:cNvSpPr>
            <a:spLocks noChangeShapeType="1"/>
          </p:cNvSpPr>
          <p:nvPr/>
        </p:nvSpPr>
        <p:spPr bwMode="auto">
          <a:xfrm>
            <a:off x="4467225" y="4625976"/>
            <a:ext cx="0" cy="238125"/>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5" name="Line 23"/>
          <p:cNvSpPr>
            <a:spLocks noChangeShapeType="1"/>
          </p:cNvSpPr>
          <p:nvPr/>
        </p:nvSpPr>
        <p:spPr bwMode="auto">
          <a:xfrm>
            <a:off x="5264150" y="4624389"/>
            <a:ext cx="0" cy="231775"/>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6" name="Text Box 24"/>
          <p:cNvSpPr txBox="1">
            <a:spLocks noChangeArrowheads="1"/>
          </p:cNvSpPr>
          <p:nvPr/>
        </p:nvSpPr>
        <p:spPr bwMode="auto">
          <a:xfrm>
            <a:off x="1803400" y="5492751"/>
            <a:ext cx="1466850"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i="1" dirty="0">
                <a:solidFill>
                  <a:srgbClr val="008000"/>
                </a:solidFill>
                <a:latin typeface="Arial" charset="0"/>
                <a:cs typeface="Arial" charset="0"/>
              </a:rPr>
              <a:t>Army Staff</a:t>
            </a:r>
          </a:p>
        </p:txBody>
      </p:sp>
      <p:sp>
        <p:nvSpPr>
          <p:cNvPr id="35867" name="Text Box 25"/>
          <p:cNvSpPr txBox="1">
            <a:spLocks noChangeArrowheads="1"/>
          </p:cNvSpPr>
          <p:nvPr/>
        </p:nvSpPr>
        <p:spPr bwMode="auto">
          <a:xfrm>
            <a:off x="8305800" y="5367338"/>
            <a:ext cx="838200" cy="830262"/>
          </a:xfrm>
          <a:prstGeom prst="rect">
            <a:avLst/>
          </a:prstGeom>
          <a:solidFill>
            <a:srgbClr val="FFFF99"/>
          </a:solidFill>
          <a:ln w="9525">
            <a:solidFill>
              <a:schemeClr val="tx1"/>
            </a:solidFill>
            <a:miter lim="800000"/>
            <a:headEnd/>
            <a:tailEnd/>
          </a:ln>
        </p:spPr>
        <p:txBody>
          <a:bodyPr>
            <a:spAutoFit/>
          </a:bodyPr>
          <a:lstStyle/>
          <a:p>
            <a:pPr algn="ctr" fontAlgn="base">
              <a:spcBef>
                <a:spcPct val="0"/>
              </a:spcBef>
              <a:spcAft>
                <a:spcPct val="0"/>
              </a:spcAft>
            </a:pPr>
            <a:r>
              <a:rPr lang="en-US" sz="1200" b="1" dirty="0">
                <a:solidFill>
                  <a:srgbClr val="008000"/>
                </a:solidFill>
                <a:latin typeface="Arial" charset="0"/>
                <a:cs typeface="Arial" charset="0"/>
              </a:rPr>
              <a:t>Sergeant</a:t>
            </a:r>
          </a:p>
          <a:p>
            <a:pPr algn="ctr" fontAlgn="base">
              <a:spcBef>
                <a:spcPct val="0"/>
              </a:spcBef>
              <a:spcAft>
                <a:spcPct val="0"/>
              </a:spcAft>
            </a:pPr>
            <a:r>
              <a:rPr lang="en-US" sz="1200" b="1" dirty="0">
                <a:solidFill>
                  <a:srgbClr val="008000"/>
                </a:solidFill>
                <a:latin typeface="Arial" charset="0"/>
                <a:cs typeface="Arial" charset="0"/>
              </a:rPr>
              <a:t>Major </a:t>
            </a:r>
          </a:p>
          <a:p>
            <a:pPr algn="ctr" fontAlgn="base">
              <a:spcBef>
                <a:spcPct val="0"/>
              </a:spcBef>
              <a:spcAft>
                <a:spcPct val="0"/>
              </a:spcAft>
            </a:pPr>
            <a:r>
              <a:rPr lang="en-US" sz="1200" b="1" dirty="0">
                <a:solidFill>
                  <a:srgbClr val="008000"/>
                </a:solidFill>
                <a:latin typeface="Arial" charset="0"/>
                <a:cs typeface="Arial" charset="0"/>
              </a:rPr>
              <a:t>of the</a:t>
            </a:r>
          </a:p>
          <a:p>
            <a:pPr algn="ctr" fontAlgn="base">
              <a:spcBef>
                <a:spcPct val="0"/>
              </a:spcBef>
              <a:spcAft>
                <a:spcPct val="0"/>
              </a:spcAft>
            </a:pPr>
            <a:r>
              <a:rPr lang="en-US" sz="1200" b="1" dirty="0">
                <a:solidFill>
                  <a:srgbClr val="008000"/>
                </a:solidFill>
                <a:latin typeface="Arial" charset="0"/>
                <a:cs typeface="Arial" charset="0"/>
              </a:rPr>
              <a:t>Army</a:t>
            </a:r>
          </a:p>
        </p:txBody>
      </p:sp>
      <p:sp>
        <p:nvSpPr>
          <p:cNvPr id="35868" name="Line 26"/>
          <p:cNvSpPr>
            <a:spLocks noChangeShapeType="1"/>
          </p:cNvSpPr>
          <p:nvPr/>
        </p:nvSpPr>
        <p:spPr bwMode="auto">
          <a:xfrm>
            <a:off x="2079625" y="4638676"/>
            <a:ext cx="0" cy="225425"/>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69" name="Text Box 27"/>
          <p:cNvSpPr txBox="1">
            <a:spLocks noChangeArrowheads="1"/>
          </p:cNvSpPr>
          <p:nvPr/>
        </p:nvSpPr>
        <p:spPr bwMode="auto">
          <a:xfrm>
            <a:off x="9759951" y="4029076"/>
            <a:ext cx="733425" cy="504825"/>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8000"/>
                </a:solidFill>
                <a:latin typeface="Arial" charset="0"/>
                <a:cs typeface="Arial" charset="0"/>
              </a:rPr>
              <a:t>Chief</a:t>
            </a:r>
          </a:p>
          <a:p>
            <a:pPr algn="ctr" fontAlgn="base">
              <a:spcBef>
                <a:spcPct val="0"/>
              </a:spcBef>
              <a:spcAft>
                <a:spcPct val="0"/>
              </a:spcAft>
            </a:pPr>
            <a:r>
              <a:rPr lang="en-US" sz="900" b="1" dirty="0">
                <a:solidFill>
                  <a:srgbClr val="008000"/>
                </a:solidFill>
                <a:latin typeface="Arial" charset="0"/>
                <a:cs typeface="Arial" charset="0"/>
              </a:rPr>
              <a:t>of</a:t>
            </a:r>
          </a:p>
          <a:p>
            <a:pPr algn="ctr" fontAlgn="base">
              <a:spcBef>
                <a:spcPct val="0"/>
              </a:spcBef>
              <a:spcAft>
                <a:spcPct val="0"/>
              </a:spcAft>
            </a:pPr>
            <a:r>
              <a:rPr lang="en-US" sz="900" b="1" dirty="0">
                <a:solidFill>
                  <a:srgbClr val="008000"/>
                </a:solidFill>
                <a:latin typeface="Arial" charset="0"/>
                <a:cs typeface="Arial" charset="0"/>
              </a:rPr>
              <a:t>Chaplains</a:t>
            </a:r>
          </a:p>
        </p:txBody>
      </p:sp>
      <p:sp>
        <p:nvSpPr>
          <p:cNvPr id="35870" name="Text Box 28"/>
          <p:cNvSpPr txBox="1">
            <a:spLocks noChangeArrowheads="1"/>
          </p:cNvSpPr>
          <p:nvPr/>
        </p:nvSpPr>
        <p:spPr bwMode="auto">
          <a:xfrm>
            <a:off x="9774239" y="4632326"/>
            <a:ext cx="650875" cy="504825"/>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8000"/>
                </a:solidFill>
                <a:latin typeface="Arial" charset="0"/>
                <a:cs typeface="Arial" charset="0"/>
              </a:rPr>
              <a:t>The</a:t>
            </a:r>
          </a:p>
          <a:p>
            <a:pPr algn="ctr" fontAlgn="base">
              <a:spcBef>
                <a:spcPct val="0"/>
              </a:spcBef>
              <a:spcAft>
                <a:spcPct val="0"/>
              </a:spcAft>
            </a:pPr>
            <a:r>
              <a:rPr lang="en-US" sz="900" b="1" dirty="0">
                <a:solidFill>
                  <a:srgbClr val="008000"/>
                </a:solidFill>
                <a:latin typeface="Arial" charset="0"/>
                <a:cs typeface="Arial" charset="0"/>
              </a:rPr>
              <a:t>Surgeon</a:t>
            </a:r>
          </a:p>
          <a:p>
            <a:pPr algn="ctr" fontAlgn="base">
              <a:spcBef>
                <a:spcPct val="0"/>
              </a:spcBef>
              <a:spcAft>
                <a:spcPct val="0"/>
              </a:spcAft>
            </a:pPr>
            <a:r>
              <a:rPr lang="en-US" sz="900" b="1" dirty="0">
                <a:solidFill>
                  <a:srgbClr val="008000"/>
                </a:solidFill>
                <a:latin typeface="Arial" charset="0"/>
                <a:cs typeface="Arial" charset="0"/>
              </a:rPr>
              <a:t>General</a:t>
            </a:r>
          </a:p>
        </p:txBody>
      </p:sp>
      <p:sp>
        <p:nvSpPr>
          <p:cNvPr id="35871" name="Text Box 29"/>
          <p:cNvSpPr txBox="1">
            <a:spLocks noChangeArrowheads="1"/>
          </p:cNvSpPr>
          <p:nvPr/>
        </p:nvSpPr>
        <p:spPr bwMode="auto">
          <a:xfrm>
            <a:off x="7561264" y="5081588"/>
            <a:ext cx="701675" cy="64135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8000"/>
                </a:solidFill>
                <a:latin typeface="Arial" charset="0"/>
                <a:cs typeface="Arial" charset="0"/>
              </a:rPr>
              <a:t>The</a:t>
            </a:r>
          </a:p>
          <a:p>
            <a:pPr algn="ctr" fontAlgn="base">
              <a:spcBef>
                <a:spcPct val="0"/>
              </a:spcBef>
              <a:spcAft>
                <a:spcPct val="0"/>
              </a:spcAft>
            </a:pPr>
            <a:r>
              <a:rPr lang="en-US" sz="900" b="1" dirty="0">
                <a:solidFill>
                  <a:srgbClr val="008000"/>
                </a:solidFill>
                <a:latin typeface="Arial" charset="0"/>
                <a:cs typeface="Arial" charset="0"/>
              </a:rPr>
              <a:t>Judge</a:t>
            </a:r>
          </a:p>
          <a:p>
            <a:pPr algn="ctr" fontAlgn="base">
              <a:spcBef>
                <a:spcPct val="0"/>
              </a:spcBef>
              <a:spcAft>
                <a:spcPct val="0"/>
              </a:spcAft>
            </a:pPr>
            <a:r>
              <a:rPr lang="en-US" sz="900" b="1" dirty="0">
                <a:solidFill>
                  <a:srgbClr val="008000"/>
                </a:solidFill>
                <a:latin typeface="Arial" charset="0"/>
                <a:cs typeface="Arial" charset="0"/>
              </a:rPr>
              <a:t>Advocate</a:t>
            </a:r>
          </a:p>
          <a:p>
            <a:pPr algn="ctr" fontAlgn="base">
              <a:spcBef>
                <a:spcPct val="0"/>
              </a:spcBef>
              <a:spcAft>
                <a:spcPct val="0"/>
              </a:spcAft>
            </a:pPr>
            <a:r>
              <a:rPr lang="en-US" sz="900" b="1" dirty="0">
                <a:solidFill>
                  <a:srgbClr val="008000"/>
                </a:solidFill>
                <a:latin typeface="Arial" charset="0"/>
                <a:cs typeface="Arial" charset="0"/>
              </a:rPr>
              <a:t>General</a:t>
            </a:r>
          </a:p>
        </p:txBody>
      </p:sp>
      <p:sp>
        <p:nvSpPr>
          <p:cNvPr id="35872" name="Text Box 30"/>
          <p:cNvSpPr txBox="1">
            <a:spLocks noChangeArrowheads="1"/>
          </p:cNvSpPr>
          <p:nvPr/>
        </p:nvSpPr>
        <p:spPr bwMode="auto">
          <a:xfrm>
            <a:off x="9169401" y="5467351"/>
            <a:ext cx="631825" cy="504825"/>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8000"/>
                </a:solidFill>
                <a:latin typeface="Arial" charset="0"/>
                <a:cs typeface="Arial" charset="0"/>
              </a:rPr>
              <a:t>Chief</a:t>
            </a:r>
          </a:p>
          <a:p>
            <a:pPr algn="ctr" fontAlgn="base">
              <a:spcBef>
                <a:spcPct val="0"/>
              </a:spcBef>
              <a:spcAft>
                <a:spcPct val="0"/>
              </a:spcAft>
            </a:pPr>
            <a:r>
              <a:rPr lang="en-US" sz="900" b="1" dirty="0">
                <a:solidFill>
                  <a:srgbClr val="008000"/>
                </a:solidFill>
                <a:latin typeface="Arial" charset="0"/>
                <a:cs typeface="Arial" charset="0"/>
              </a:rPr>
              <a:t>Army</a:t>
            </a:r>
          </a:p>
          <a:p>
            <a:pPr algn="ctr" fontAlgn="base">
              <a:spcBef>
                <a:spcPct val="0"/>
              </a:spcBef>
              <a:spcAft>
                <a:spcPct val="0"/>
              </a:spcAft>
            </a:pPr>
            <a:r>
              <a:rPr lang="en-US" sz="900" b="1" dirty="0">
                <a:solidFill>
                  <a:srgbClr val="008000"/>
                </a:solidFill>
                <a:latin typeface="Arial" charset="0"/>
                <a:cs typeface="Arial" charset="0"/>
              </a:rPr>
              <a:t>Reserve</a:t>
            </a:r>
          </a:p>
        </p:txBody>
      </p:sp>
      <p:sp>
        <p:nvSpPr>
          <p:cNvPr id="35873" name="Text Box 31"/>
          <p:cNvSpPr txBox="1">
            <a:spLocks noChangeArrowheads="1"/>
          </p:cNvSpPr>
          <p:nvPr/>
        </p:nvSpPr>
        <p:spPr bwMode="auto">
          <a:xfrm>
            <a:off x="9156701" y="4283075"/>
            <a:ext cx="530225" cy="374650"/>
          </a:xfrm>
          <a:prstGeom prst="rect">
            <a:avLst/>
          </a:prstGeom>
          <a:solidFill>
            <a:srgbClr val="FFFF99"/>
          </a:solidFill>
          <a:ln w="9525">
            <a:solidFill>
              <a:schemeClr val="tx1"/>
            </a:solidFill>
            <a:miter lim="800000"/>
            <a:headEnd/>
            <a:tailEnd/>
          </a:ln>
        </p:spPr>
        <p:txBody>
          <a:bodyPr>
            <a:spAutoFit/>
          </a:bodyPr>
          <a:lstStyle/>
          <a:p>
            <a:pPr algn="ctr" fontAlgn="base">
              <a:spcBef>
                <a:spcPct val="0"/>
              </a:spcBef>
              <a:spcAft>
                <a:spcPct val="0"/>
              </a:spcAft>
            </a:pPr>
            <a:r>
              <a:rPr lang="en-US" sz="900" b="1" dirty="0">
                <a:solidFill>
                  <a:srgbClr val="008000"/>
                </a:solidFill>
                <a:latin typeface="Arial" charset="0"/>
                <a:cs typeface="Arial" charset="0"/>
              </a:rPr>
              <a:t>Dir</a:t>
            </a:r>
          </a:p>
          <a:p>
            <a:pPr algn="ctr" fontAlgn="base">
              <a:spcBef>
                <a:spcPct val="0"/>
              </a:spcBef>
              <a:spcAft>
                <a:spcPct val="0"/>
              </a:spcAft>
            </a:pPr>
            <a:r>
              <a:rPr lang="en-US" sz="900" b="1" dirty="0">
                <a:solidFill>
                  <a:srgbClr val="008000"/>
                </a:solidFill>
                <a:latin typeface="Arial" charset="0"/>
                <a:cs typeface="Arial" charset="0"/>
              </a:rPr>
              <a:t>ARNG</a:t>
            </a:r>
          </a:p>
        </p:txBody>
      </p:sp>
      <p:sp>
        <p:nvSpPr>
          <p:cNvPr id="35874" name="Line 32"/>
          <p:cNvSpPr>
            <a:spLocks noChangeShapeType="1"/>
          </p:cNvSpPr>
          <p:nvPr/>
        </p:nvSpPr>
        <p:spPr bwMode="auto">
          <a:xfrm flipH="1">
            <a:off x="8982075" y="4133850"/>
            <a:ext cx="749300" cy="0"/>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75" name="Text Box 33"/>
          <p:cNvSpPr txBox="1">
            <a:spLocks noChangeArrowheads="1"/>
          </p:cNvSpPr>
          <p:nvPr/>
        </p:nvSpPr>
        <p:spPr bwMode="auto">
          <a:xfrm>
            <a:off x="9875839" y="5233989"/>
            <a:ext cx="625475" cy="511175"/>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8000"/>
                </a:solidFill>
                <a:latin typeface="Arial" charset="0"/>
                <a:cs typeface="Arial" charset="0"/>
              </a:rPr>
              <a:t>Provost</a:t>
            </a:r>
          </a:p>
          <a:p>
            <a:pPr algn="ctr" fontAlgn="base">
              <a:spcBef>
                <a:spcPct val="0"/>
              </a:spcBef>
              <a:spcAft>
                <a:spcPct val="0"/>
              </a:spcAft>
            </a:pPr>
            <a:r>
              <a:rPr lang="en-US" sz="900" b="1" dirty="0">
                <a:solidFill>
                  <a:srgbClr val="008000"/>
                </a:solidFill>
                <a:latin typeface="Arial" charset="0"/>
                <a:cs typeface="Arial" charset="0"/>
              </a:rPr>
              <a:t>Marshal</a:t>
            </a:r>
          </a:p>
          <a:p>
            <a:pPr algn="ctr" fontAlgn="base">
              <a:spcBef>
                <a:spcPct val="0"/>
              </a:spcBef>
              <a:spcAft>
                <a:spcPct val="0"/>
              </a:spcAft>
            </a:pPr>
            <a:r>
              <a:rPr lang="en-US" sz="900" b="1" dirty="0">
                <a:solidFill>
                  <a:srgbClr val="008000"/>
                </a:solidFill>
                <a:latin typeface="Arial" charset="0"/>
                <a:cs typeface="Arial" charset="0"/>
              </a:rPr>
              <a:t>General</a:t>
            </a:r>
          </a:p>
        </p:txBody>
      </p:sp>
      <p:sp>
        <p:nvSpPr>
          <p:cNvPr id="35876" name="Rectangle 34"/>
          <p:cNvSpPr>
            <a:spLocks noChangeArrowheads="1"/>
          </p:cNvSpPr>
          <p:nvPr/>
        </p:nvSpPr>
        <p:spPr bwMode="auto">
          <a:xfrm>
            <a:off x="1752600" y="174625"/>
            <a:ext cx="8686800" cy="6515100"/>
          </a:xfrm>
          <a:prstGeom prst="rect">
            <a:avLst/>
          </a:prstGeom>
          <a:noFill/>
          <a:ln w="9525">
            <a:noFill/>
            <a:miter lim="800000"/>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77" name="Rectangle 36"/>
          <p:cNvSpPr>
            <a:spLocks noChangeArrowheads="1"/>
          </p:cNvSpPr>
          <p:nvPr/>
        </p:nvSpPr>
        <p:spPr bwMode="auto">
          <a:xfrm>
            <a:off x="2625726" y="6092825"/>
            <a:ext cx="1266825" cy="254000"/>
          </a:xfrm>
          <a:prstGeom prst="rect">
            <a:avLst/>
          </a:prstGeom>
          <a:noFill/>
          <a:ln w="9525">
            <a:noFill/>
            <a:miter lim="800000"/>
            <a:headEnd/>
            <a:tailEnd/>
          </a:ln>
        </p:spPr>
        <p:txBody>
          <a:bodyPr/>
          <a:lstStyle/>
          <a:p>
            <a:pPr fontAlgn="base">
              <a:spcBef>
                <a:spcPct val="0"/>
              </a:spcBef>
              <a:spcAft>
                <a:spcPct val="0"/>
              </a:spcAft>
            </a:pPr>
            <a:endParaRPr lang="en-US" sz="1200" dirty="0">
              <a:solidFill>
                <a:prstClr val="black"/>
              </a:solidFill>
              <a:latin typeface="Arial" charset="0"/>
              <a:cs typeface="Arial" charset="0"/>
            </a:endParaRPr>
          </a:p>
        </p:txBody>
      </p:sp>
      <p:sp>
        <p:nvSpPr>
          <p:cNvPr id="35878" name="Rectangle 37"/>
          <p:cNvSpPr>
            <a:spLocks noChangeArrowheads="1"/>
          </p:cNvSpPr>
          <p:nvPr/>
        </p:nvSpPr>
        <p:spPr bwMode="auto">
          <a:xfrm>
            <a:off x="2625726" y="6246813"/>
            <a:ext cx="3368675" cy="254000"/>
          </a:xfrm>
          <a:prstGeom prst="rect">
            <a:avLst/>
          </a:prstGeom>
          <a:noFill/>
          <a:ln w="9525">
            <a:noFill/>
            <a:miter lim="800000"/>
            <a:headEnd/>
            <a:tailEnd/>
          </a:ln>
        </p:spPr>
        <p:txBody>
          <a:bodyPr/>
          <a:lstStyle/>
          <a:p>
            <a:pPr fontAlgn="base">
              <a:spcBef>
                <a:spcPct val="0"/>
              </a:spcBef>
              <a:spcAft>
                <a:spcPct val="0"/>
              </a:spcAft>
            </a:pPr>
            <a:endParaRPr lang="en-US" sz="1200" dirty="0">
              <a:solidFill>
                <a:prstClr val="black"/>
              </a:solidFill>
              <a:latin typeface="Arial" charset="0"/>
              <a:cs typeface="Arial" charset="0"/>
            </a:endParaRPr>
          </a:p>
        </p:txBody>
      </p:sp>
      <p:sp>
        <p:nvSpPr>
          <p:cNvPr id="35879" name="Rectangle 38"/>
          <p:cNvSpPr>
            <a:spLocks noChangeArrowheads="1"/>
          </p:cNvSpPr>
          <p:nvPr/>
        </p:nvSpPr>
        <p:spPr bwMode="auto">
          <a:xfrm>
            <a:off x="2035175" y="6148388"/>
            <a:ext cx="298450" cy="379412"/>
          </a:xfrm>
          <a:prstGeom prst="rect">
            <a:avLst/>
          </a:prstGeom>
          <a:noFill/>
          <a:ln w="9525">
            <a:noFill/>
            <a:miter lim="800000"/>
            <a:headEnd/>
            <a:tailEnd/>
          </a:ln>
        </p:spPr>
        <p:txBody>
          <a:bodyPr/>
          <a:lstStyle/>
          <a:p>
            <a:pPr fontAlgn="base">
              <a:spcBef>
                <a:spcPct val="0"/>
              </a:spcBef>
              <a:spcAft>
                <a:spcPct val="0"/>
              </a:spcAft>
            </a:pPr>
            <a:endParaRPr lang="en-US" sz="1200" dirty="0">
              <a:solidFill>
                <a:prstClr val="black"/>
              </a:solidFill>
              <a:latin typeface="Arial" charset="0"/>
              <a:cs typeface="Arial" charset="0"/>
            </a:endParaRPr>
          </a:p>
        </p:txBody>
      </p:sp>
      <p:sp>
        <p:nvSpPr>
          <p:cNvPr id="35880" name="Rectangle 39"/>
          <p:cNvSpPr>
            <a:spLocks noChangeArrowheads="1"/>
          </p:cNvSpPr>
          <p:nvPr/>
        </p:nvSpPr>
        <p:spPr bwMode="auto">
          <a:xfrm>
            <a:off x="1885950" y="6438900"/>
            <a:ext cx="419100" cy="381000"/>
          </a:xfrm>
          <a:prstGeom prst="rect">
            <a:avLst/>
          </a:prstGeom>
          <a:noFill/>
          <a:ln w="9525">
            <a:noFill/>
            <a:miter lim="800000"/>
            <a:headEnd/>
            <a:tailEnd/>
          </a:ln>
        </p:spPr>
        <p:txBody>
          <a:bodyPr/>
          <a:lstStyle/>
          <a:p>
            <a:pPr fontAlgn="base">
              <a:spcBef>
                <a:spcPct val="0"/>
              </a:spcBef>
              <a:spcAft>
                <a:spcPct val="0"/>
              </a:spcAft>
            </a:pPr>
            <a:endParaRPr lang="en-US" sz="1200" dirty="0">
              <a:solidFill>
                <a:prstClr val="black"/>
              </a:solidFill>
              <a:latin typeface="Arial" charset="0"/>
              <a:cs typeface="Arial" charset="0"/>
            </a:endParaRPr>
          </a:p>
        </p:txBody>
      </p:sp>
      <p:sp>
        <p:nvSpPr>
          <p:cNvPr id="35881" name="Rectangle 40"/>
          <p:cNvSpPr>
            <a:spLocks noChangeArrowheads="1"/>
          </p:cNvSpPr>
          <p:nvPr/>
        </p:nvSpPr>
        <p:spPr bwMode="auto">
          <a:xfrm>
            <a:off x="2606676" y="6503989"/>
            <a:ext cx="1890713" cy="293687"/>
          </a:xfrm>
          <a:prstGeom prst="rect">
            <a:avLst/>
          </a:prstGeom>
          <a:noFill/>
          <a:ln w="9525">
            <a:noFill/>
            <a:miter lim="800000"/>
            <a:headEnd/>
            <a:tailEnd/>
          </a:ln>
        </p:spPr>
        <p:txBody>
          <a:bodyPr/>
          <a:lstStyle/>
          <a:p>
            <a:pPr fontAlgn="base">
              <a:spcBef>
                <a:spcPct val="0"/>
              </a:spcBef>
              <a:spcAft>
                <a:spcPct val="0"/>
              </a:spcAft>
            </a:pPr>
            <a:endParaRPr lang="en-US" sz="1200" dirty="0">
              <a:solidFill>
                <a:prstClr val="black"/>
              </a:solidFill>
              <a:latin typeface="Arial" charset="0"/>
              <a:cs typeface="Arial" charset="0"/>
            </a:endParaRPr>
          </a:p>
        </p:txBody>
      </p:sp>
      <p:sp>
        <p:nvSpPr>
          <p:cNvPr id="35882" name="Line 41"/>
          <p:cNvSpPr>
            <a:spLocks noChangeShapeType="1"/>
          </p:cNvSpPr>
          <p:nvPr/>
        </p:nvSpPr>
        <p:spPr bwMode="auto">
          <a:xfrm>
            <a:off x="3733801" y="2944813"/>
            <a:ext cx="3175" cy="1651000"/>
          </a:xfrm>
          <a:prstGeom prst="line">
            <a:avLst/>
          </a:prstGeom>
          <a:noFill/>
          <a:ln w="28575" cap="rnd">
            <a:solidFill>
              <a:schemeClr val="tx1"/>
            </a:solidFill>
            <a:prstDash val="sysDot"/>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83" name="Line 42"/>
          <p:cNvSpPr>
            <a:spLocks noChangeShapeType="1"/>
          </p:cNvSpPr>
          <p:nvPr/>
        </p:nvSpPr>
        <p:spPr bwMode="auto">
          <a:xfrm>
            <a:off x="1719263" y="5851525"/>
            <a:ext cx="4318000" cy="0"/>
          </a:xfrm>
          <a:prstGeom prst="line">
            <a:avLst/>
          </a:prstGeom>
          <a:noFill/>
          <a:ln w="28575" cap="rnd">
            <a:solidFill>
              <a:schemeClr val="tx1"/>
            </a:solidFill>
            <a:prstDash val="sysDot"/>
            <a:round/>
            <a:headEnd/>
            <a:tailEnd/>
          </a:ln>
        </p:spPr>
        <p:txBody>
          <a:bodyPr wrap="none" anchor="ctr"/>
          <a:lstStyle/>
          <a:p>
            <a:pPr fontAlgn="base">
              <a:spcBef>
                <a:spcPct val="0"/>
              </a:spcBef>
              <a:spcAft>
                <a:spcPct val="0"/>
              </a:spcAft>
            </a:pPr>
            <a:endParaRPr lang="en-US" dirty="0">
              <a:solidFill>
                <a:prstClr val="black"/>
              </a:solidFill>
              <a:latin typeface="Arial" charset="0"/>
              <a:cs typeface="Arial" charset="0"/>
            </a:endParaRPr>
          </a:p>
        </p:txBody>
      </p:sp>
      <p:sp>
        <p:nvSpPr>
          <p:cNvPr id="35884" name="Line 43"/>
          <p:cNvSpPr>
            <a:spLocks noChangeShapeType="1"/>
          </p:cNvSpPr>
          <p:nvPr/>
        </p:nvSpPr>
        <p:spPr bwMode="auto">
          <a:xfrm flipV="1">
            <a:off x="6027738" y="5118101"/>
            <a:ext cx="4762" cy="733425"/>
          </a:xfrm>
          <a:prstGeom prst="line">
            <a:avLst/>
          </a:prstGeom>
          <a:noFill/>
          <a:ln w="28575" cap="rnd">
            <a:solidFill>
              <a:schemeClr val="tx1"/>
            </a:solidFill>
            <a:prstDash val="sysDot"/>
            <a:round/>
            <a:headEnd/>
            <a:tailEnd/>
          </a:ln>
        </p:spPr>
        <p:txBody>
          <a:bodyPr wrap="none" anchor="ctr"/>
          <a:lstStyle/>
          <a:p>
            <a:pPr fontAlgn="base">
              <a:spcBef>
                <a:spcPct val="0"/>
              </a:spcBef>
              <a:spcAft>
                <a:spcPct val="0"/>
              </a:spcAft>
            </a:pPr>
            <a:endParaRPr lang="en-US" dirty="0">
              <a:solidFill>
                <a:prstClr val="black"/>
              </a:solidFill>
              <a:latin typeface="Arial" charset="0"/>
              <a:cs typeface="Arial" charset="0"/>
            </a:endParaRPr>
          </a:p>
        </p:txBody>
      </p:sp>
      <p:sp>
        <p:nvSpPr>
          <p:cNvPr id="35885" name="Line 44"/>
          <p:cNvSpPr>
            <a:spLocks noChangeShapeType="1"/>
          </p:cNvSpPr>
          <p:nvPr/>
        </p:nvSpPr>
        <p:spPr bwMode="auto">
          <a:xfrm flipH="1">
            <a:off x="1760538" y="3290889"/>
            <a:ext cx="4762" cy="2560637"/>
          </a:xfrm>
          <a:prstGeom prst="line">
            <a:avLst/>
          </a:prstGeom>
          <a:noFill/>
          <a:ln w="28575" cap="rnd">
            <a:solidFill>
              <a:schemeClr val="tx1"/>
            </a:solidFill>
            <a:prstDash val="sysDot"/>
            <a:round/>
            <a:headEnd/>
            <a:tailEnd/>
          </a:ln>
        </p:spPr>
        <p:txBody>
          <a:bodyPr wrap="none" anchor="ctr"/>
          <a:lstStyle/>
          <a:p>
            <a:pPr fontAlgn="base">
              <a:spcBef>
                <a:spcPct val="0"/>
              </a:spcBef>
              <a:spcAft>
                <a:spcPct val="0"/>
              </a:spcAft>
            </a:pPr>
            <a:endParaRPr lang="en-US" dirty="0">
              <a:solidFill>
                <a:prstClr val="black"/>
              </a:solidFill>
              <a:latin typeface="Arial" charset="0"/>
              <a:cs typeface="Arial" charset="0"/>
            </a:endParaRPr>
          </a:p>
        </p:txBody>
      </p:sp>
      <p:sp>
        <p:nvSpPr>
          <p:cNvPr id="35886" name="Line 45"/>
          <p:cNvSpPr>
            <a:spLocks noChangeShapeType="1"/>
          </p:cNvSpPr>
          <p:nvPr/>
        </p:nvSpPr>
        <p:spPr bwMode="auto">
          <a:xfrm>
            <a:off x="2076450" y="3346451"/>
            <a:ext cx="0" cy="1262063"/>
          </a:xfrm>
          <a:prstGeom prst="line">
            <a:avLst/>
          </a:prstGeom>
          <a:noFill/>
          <a:ln w="28575">
            <a:solidFill>
              <a:schemeClr val="tx1"/>
            </a:solidFill>
            <a:prstDash val="dash"/>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87" name="Line 46"/>
          <p:cNvSpPr>
            <a:spLocks noChangeShapeType="1"/>
          </p:cNvSpPr>
          <p:nvPr/>
        </p:nvSpPr>
        <p:spPr bwMode="auto">
          <a:xfrm>
            <a:off x="2886075" y="3148013"/>
            <a:ext cx="0" cy="1460500"/>
          </a:xfrm>
          <a:prstGeom prst="line">
            <a:avLst/>
          </a:prstGeom>
          <a:noFill/>
          <a:ln w="28575">
            <a:solidFill>
              <a:schemeClr val="tx1"/>
            </a:solidFill>
            <a:prstDash val="dash"/>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88" name="Line 47"/>
          <p:cNvSpPr>
            <a:spLocks noChangeShapeType="1"/>
          </p:cNvSpPr>
          <p:nvPr/>
        </p:nvSpPr>
        <p:spPr bwMode="auto">
          <a:xfrm>
            <a:off x="4451350" y="3430589"/>
            <a:ext cx="0" cy="1177925"/>
          </a:xfrm>
          <a:prstGeom prst="line">
            <a:avLst/>
          </a:prstGeom>
          <a:noFill/>
          <a:ln w="28575">
            <a:solidFill>
              <a:schemeClr val="tx1"/>
            </a:solidFill>
            <a:prstDash val="dash"/>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89" name="Line 48"/>
          <p:cNvSpPr>
            <a:spLocks noChangeShapeType="1"/>
          </p:cNvSpPr>
          <p:nvPr/>
        </p:nvSpPr>
        <p:spPr bwMode="auto">
          <a:xfrm>
            <a:off x="5260975" y="3443289"/>
            <a:ext cx="0" cy="1165225"/>
          </a:xfrm>
          <a:prstGeom prst="line">
            <a:avLst/>
          </a:prstGeom>
          <a:noFill/>
          <a:ln w="28575">
            <a:solidFill>
              <a:schemeClr val="tx1"/>
            </a:solidFill>
            <a:prstDash val="dash"/>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90" name="Line 49"/>
          <p:cNvSpPr>
            <a:spLocks noChangeShapeType="1"/>
          </p:cNvSpPr>
          <p:nvPr/>
        </p:nvSpPr>
        <p:spPr bwMode="auto">
          <a:xfrm flipV="1">
            <a:off x="6781800" y="3670300"/>
            <a:ext cx="501650" cy="977900"/>
          </a:xfrm>
          <a:prstGeom prst="line">
            <a:avLst/>
          </a:prstGeom>
          <a:noFill/>
          <a:ln w="28575">
            <a:solidFill>
              <a:schemeClr val="tx1"/>
            </a:solidFill>
            <a:prstDash val="dashDot"/>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91" name="Line 51"/>
          <p:cNvSpPr>
            <a:spLocks noChangeShapeType="1"/>
          </p:cNvSpPr>
          <p:nvPr/>
        </p:nvSpPr>
        <p:spPr bwMode="auto">
          <a:xfrm flipH="1" flipV="1">
            <a:off x="6991350" y="2254250"/>
            <a:ext cx="323850" cy="1174750"/>
          </a:xfrm>
          <a:prstGeom prst="line">
            <a:avLst/>
          </a:prstGeom>
          <a:noFill/>
          <a:ln w="28575">
            <a:solidFill>
              <a:schemeClr val="tx1"/>
            </a:solidFill>
            <a:prstDash val="dashDot"/>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92" name="Line 52"/>
          <p:cNvSpPr>
            <a:spLocks noChangeShapeType="1"/>
          </p:cNvSpPr>
          <p:nvPr/>
        </p:nvSpPr>
        <p:spPr bwMode="auto">
          <a:xfrm flipV="1">
            <a:off x="2071688" y="2252663"/>
            <a:ext cx="6183312" cy="0"/>
          </a:xfrm>
          <a:prstGeom prst="line">
            <a:avLst/>
          </a:prstGeom>
          <a:noFill/>
          <a:ln w="952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893" name="Line 53"/>
          <p:cNvSpPr>
            <a:spLocks noChangeShapeType="1"/>
          </p:cNvSpPr>
          <p:nvPr/>
        </p:nvSpPr>
        <p:spPr bwMode="auto">
          <a:xfrm>
            <a:off x="7470776" y="1779589"/>
            <a:ext cx="830263" cy="427037"/>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94" name="Line 54"/>
          <p:cNvSpPr>
            <a:spLocks noChangeShapeType="1"/>
          </p:cNvSpPr>
          <p:nvPr/>
        </p:nvSpPr>
        <p:spPr bwMode="auto">
          <a:xfrm flipH="1">
            <a:off x="8634414" y="2035175"/>
            <a:ext cx="187325" cy="171450"/>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95" name="Line 55"/>
          <p:cNvSpPr>
            <a:spLocks noChangeShapeType="1"/>
          </p:cNvSpPr>
          <p:nvPr/>
        </p:nvSpPr>
        <p:spPr bwMode="auto">
          <a:xfrm flipH="1">
            <a:off x="8850314" y="1779588"/>
            <a:ext cx="801687" cy="850900"/>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896" name="Text Box 56"/>
          <p:cNvSpPr txBox="1">
            <a:spLocks noChangeArrowheads="1"/>
          </p:cNvSpPr>
          <p:nvPr/>
        </p:nvSpPr>
        <p:spPr bwMode="auto">
          <a:xfrm>
            <a:off x="3371851" y="2413001"/>
            <a:ext cx="650875" cy="646113"/>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002060"/>
                </a:solidFill>
                <a:latin typeface="Arial" charset="0"/>
                <a:cs typeface="Arial" charset="0"/>
              </a:rPr>
              <a:t>ASA</a:t>
            </a:r>
          </a:p>
          <a:p>
            <a:pPr algn="ctr" fontAlgn="base">
              <a:spcBef>
                <a:spcPct val="0"/>
              </a:spcBef>
              <a:spcAft>
                <a:spcPct val="0"/>
              </a:spcAft>
            </a:pPr>
            <a:r>
              <a:rPr lang="en-US" sz="1200" b="1" dirty="0">
                <a:solidFill>
                  <a:srgbClr val="002060"/>
                </a:solidFill>
                <a:latin typeface="Arial" charset="0"/>
                <a:cs typeface="Arial" charset="0"/>
              </a:rPr>
              <a:t>Civil</a:t>
            </a:r>
          </a:p>
          <a:p>
            <a:pPr algn="ctr" fontAlgn="base">
              <a:spcBef>
                <a:spcPct val="0"/>
              </a:spcBef>
              <a:spcAft>
                <a:spcPct val="0"/>
              </a:spcAft>
            </a:pPr>
            <a:r>
              <a:rPr lang="en-US" sz="1200" b="1" dirty="0">
                <a:solidFill>
                  <a:srgbClr val="002060"/>
                </a:solidFill>
                <a:latin typeface="Arial" charset="0"/>
                <a:cs typeface="Arial" charset="0"/>
              </a:rPr>
              <a:t>Works</a:t>
            </a:r>
          </a:p>
        </p:txBody>
      </p:sp>
      <p:sp>
        <p:nvSpPr>
          <p:cNvPr id="35897" name="Text Box 57"/>
          <p:cNvSpPr txBox="1">
            <a:spLocks noChangeArrowheads="1"/>
          </p:cNvSpPr>
          <p:nvPr/>
        </p:nvSpPr>
        <p:spPr bwMode="auto">
          <a:xfrm>
            <a:off x="1604963" y="2405063"/>
            <a:ext cx="946150" cy="101600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002060"/>
                </a:solidFill>
                <a:latin typeface="Arial" charset="0"/>
                <a:cs typeface="Arial" charset="0"/>
              </a:rPr>
              <a:t>ASA</a:t>
            </a:r>
          </a:p>
          <a:p>
            <a:pPr algn="ctr" fontAlgn="base">
              <a:spcBef>
                <a:spcPct val="0"/>
              </a:spcBef>
              <a:spcAft>
                <a:spcPct val="0"/>
              </a:spcAft>
            </a:pPr>
            <a:r>
              <a:rPr lang="en-US" sz="1200" b="1" dirty="0">
                <a:solidFill>
                  <a:srgbClr val="002060"/>
                </a:solidFill>
                <a:latin typeface="Arial" charset="0"/>
                <a:cs typeface="Arial" charset="0"/>
              </a:rPr>
              <a:t>Manpower</a:t>
            </a:r>
          </a:p>
          <a:p>
            <a:pPr algn="ctr" fontAlgn="base">
              <a:spcBef>
                <a:spcPct val="0"/>
              </a:spcBef>
              <a:spcAft>
                <a:spcPct val="0"/>
              </a:spcAft>
            </a:pPr>
            <a:r>
              <a:rPr lang="en-US" sz="1200" b="1" dirty="0">
                <a:solidFill>
                  <a:srgbClr val="002060"/>
                </a:solidFill>
                <a:latin typeface="Arial" charset="0"/>
                <a:cs typeface="Arial" charset="0"/>
              </a:rPr>
              <a:t>&amp;</a:t>
            </a:r>
          </a:p>
          <a:p>
            <a:pPr algn="ctr" fontAlgn="base">
              <a:spcBef>
                <a:spcPct val="0"/>
              </a:spcBef>
              <a:spcAft>
                <a:spcPct val="0"/>
              </a:spcAft>
            </a:pPr>
            <a:r>
              <a:rPr lang="en-US" sz="1200" b="1" dirty="0">
                <a:solidFill>
                  <a:srgbClr val="002060"/>
                </a:solidFill>
                <a:latin typeface="Arial" charset="0"/>
                <a:cs typeface="Arial" charset="0"/>
              </a:rPr>
              <a:t>Reserve</a:t>
            </a:r>
          </a:p>
          <a:p>
            <a:pPr algn="ctr" fontAlgn="base">
              <a:spcBef>
                <a:spcPct val="0"/>
              </a:spcBef>
              <a:spcAft>
                <a:spcPct val="0"/>
              </a:spcAft>
            </a:pPr>
            <a:r>
              <a:rPr lang="en-US" sz="1200" b="1" dirty="0">
                <a:solidFill>
                  <a:srgbClr val="002060"/>
                </a:solidFill>
                <a:latin typeface="Arial" charset="0"/>
                <a:cs typeface="Arial" charset="0"/>
              </a:rPr>
              <a:t>Affairs</a:t>
            </a:r>
          </a:p>
        </p:txBody>
      </p:sp>
      <p:sp>
        <p:nvSpPr>
          <p:cNvPr id="35898" name="Text Box 58"/>
          <p:cNvSpPr txBox="1">
            <a:spLocks noChangeArrowheads="1"/>
          </p:cNvSpPr>
          <p:nvPr/>
        </p:nvSpPr>
        <p:spPr bwMode="auto">
          <a:xfrm>
            <a:off x="2584451" y="2411413"/>
            <a:ext cx="758825" cy="830262"/>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002060"/>
                </a:solidFill>
                <a:latin typeface="Arial" charset="0"/>
                <a:cs typeface="Arial" charset="0"/>
              </a:rPr>
              <a:t>ASA</a:t>
            </a:r>
          </a:p>
          <a:p>
            <a:pPr algn="ctr" fontAlgn="base">
              <a:spcBef>
                <a:spcPct val="0"/>
              </a:spcBef>
              <a:spcAft>
                <a:spcPct val="0"/>
              </a:spcAft>
            </a:pPr>
            <a:r>
              <a:rPr lang="en-US" sz="1200" b="1" dirty="0">
                <a:solidFill>
                  <a:srgbClr val="002060"/>
                </a:solidFill>
                <a:latin typeface="Arial" charset="0"/>
                <a:cs typeface="Arial" charset="0"/>
              </a:rPr>
              <a:t>Install’s</a:t>
            </a:r>
          </a:p>
          <a:p>
            <a:pPr algn="ctr" fontAlgn="base">
              <a:spcBef>
                <a:spcPct val="0"/>
              </a:spcBef>
              <a:spcAft>
                <a:spcPct val="0"/>
              </a:spcAft>
            </a:pPr>
            <a:r>
              <a:rPr lang="en-US" sz="1200" b="1" dirty="0">
                <a:solidFill>
                  <a:srgbClr val="002060"/>
                </a:solidFill>
                <a:latin typeface="Arial" charset="0"/>
                <a:cs typeface="Arial" charset="0"/>
              </a:rPr>
              <a:t>and</a:t>
            </a:r>
          </a:p>
          <a:p>
            <a:pPr algn="ctr" fontAlgn="base">
              <a:spcBef>
                <a:spcPct val="0"/>
              </a:spcBef>
              <a:spcAft>
                <a:spcPct val="0"/>
              </a:spcAft>
            </a:pPr>
            <a:r>
              <a:rPr lang="en-US" sz="1200" b="1" dirty="0">
                <a:solidFill>
                  <a:srgbClr val="002060"/>
                </a:solidFill>
                <a:latin typeface="Arial" charset="0"/>
                <a:cs typeface="Arial" charset="0"/>
              </a:rPr>
              <a:t>Environ</a:t>
            </a:r>
          </a:p>
        </p:txBody>
      </p:sp>
      <p:sp>
        <p:nvSpPr>
          <p:cNvPr id="35899" name="Text Box 59"/>
          <p:cNvSpPr txBox="1">
            <a:spLocks noChangeArrowheads="1"/>
          </p:cNvSpPr>
          <p:nvPr/>
        </p:nvSpPr>
        <p:spPr bwMode="auto">
          <a:xfrm>
            <a:off x="4051301" y="2409825"/>
            <a:ext cx="784225" cy="1200150"/>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002060"/>
                </a:solidFill>
                <a:latin typeface="Arial" charset="0"/>
                <a:cs typeface="Arial" charset="0"/>
              </a:rPr>
              <a:t>ASA**</a:t>
            </a:r>
          </a:p>
          <a:p>
            <a:pPr algn="ctr" fontAlgn="base">
              <a:spcBef>
                <a:spcPct val="0"/>
              </a:spcBef>
              <a:spcAft>
                <a:spcPct val="0"/>
              </a:spcAft>
            </a:pPr>
            <a:r>
              <a:rPr lang="en-US" sz="1200" b="1" dirty="0">
                <a:solidFill>
                  <a:srgbClr val="002060"/>
                </a:solidFill>
                <a:latin typeface="Arial" charset="0"/>
                <a:cs typeface="Arial" charset="0"/>
              </a:rPr>
              <a:t>Acquis,</a:t>
            </a:r>
          </a:p>
          <a:p>
            <a:pPr algn="ctr" fontAlgn="base">
              <a:spcBef>
                <a:spcPct val="0"/>
              </a:spcBef>
              <a:spcAft>
                <a:spcPct val="0"/>
              </a:spcAft>
            </a:pPr>
            <a:r>
              <a:rPr lang="en-US" sz="1200" b="1" dirty="0">
                <a:solidFill>
                  <a:srgbClr val="002060"/>
                </a:solidFill>
                <a:latin typeface="Arial" charset="0"/>
                <a:cs typeface="Arial" charset="0"/>
              </a:rPr>
              <a:t>Log</a:t>
            </a:r>
          </a:p>
          <a:p>
            <a:pPr algn="ctr" fontAlgn="base">
              <a:spcBef>
                <a:spcPct val="0"/>
              </a:spcBef>
              <a:spcAft>
                <a:spcPct val="0"/>
              </a:spcAft>
            </a:pPr>
            <a:r>
              <a:rPr lang="en-US" sz="1200" b="1" dirty="0">
                <a:solidFill>
                  <a:srgbClr val="002060"/>
                </a:solidFill>
                <a:latin typeface="Arial" charset="0"/>
                <a:cs typeface="Arial" charset="0"/>
              </a:rPr>
              <a:t>&amp; Tech</a:t>
            </a:r>
          </a:p>
          <a:p>
            <a:pPr algn="ctr" fontAlgn="base">
              <a:spcBef>
                <a:spcPct val="0"/>
              </a:spcBef>
              <a:spcAft>
                <a:spcPct val="0"/>
              </a:spcAft>
            </a:pPr>
            <a:r>
              <a:rPr lang="en-US" sz="1200" b="1" dirty="0">
                <a:solidFill>
                  <a:srgbClr val="002060"/>
                </a:solidFill>
                <a:latin typeface="Arial" charset="0"/>
                <a:cs typeface="Arial" charset="0"/>
              </a:rPr>
              <a:t>[Mil Dep</a:t>
            </a:r>
          </a:p>
          <a:p>
            <a:pPr algn="ctr" fontAlgn="base">
              <a:spcBef>
                <a:spcPct val="0"/>
              </a:spcBef>
              <a:spcAft>
                <a:spcPct val="0"/>
              </a:spcAft>
            </a:pPr>
            <a:r>
              <a:rPr lang="en-US" sz="1200" b="1" dirty="0">
                <a:solidFill>
                  <a:srgbClr val="002060"/>
                </a:solidFill>
                <a:latin typeface="Arial" charset="0"/>
                <a:cs typeface="Arial" charset="0"/>
              </a:rPr>
              <a:t> Acq]</a:t>
            </a:r>
          </a:p>
        </p:txBody>
      </p:sp>
      <p:sp>
        <p:nvSpPr>
          <p:cNvPr id="35900" name="Text Box 60"/>
          <p:cNvSpPr txBox="1">
            <a:spLocks noChangeArrowheads="1"/>
          </p:cNvSpPr>
          <p:nvPr/>
        </p:nvSpPr>
        <p:spPr bwMode="auto">
          <a:xfrm>
            <a:off x="4879976" y="2401888"/>
            <a:ext cx="1057275" cy="120015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1200" b="1" dirty="0">
                <a:solidFill>
                  <a:srgbClr val="002060"/>
                </a:solidFill>
                <a:latin typeface="Arial" charset="0"/>
                <a:cs typeface="Arial" charset="0"/>
              </a:rPr>
              <a:t>ASA</a:t>
            </a:r>
          </a:p>
          <a:p>
            <a:pPr algn="ctr" fontAlgn="base">
              <a:spcBef>
                <a:spcPct val="0"/>
              </a:spcBef>
              <a:spcAft>
                <a:spcPct val="0"/>
              </a:spcAft>
            </a:pPr>
            <a:r>
              <a:rPr lang="en-US" sz="1200" b="1" dirty="0">
                <a:solidFill>
                  <a:srgbClr val="002060"/>
                </a:solidFill>
                <a:latin typeface="Arial" charset="0"/>
                <a:cs typeface="Arial" charset="0"/>
              </a:rPr>
              <a:t>Financial</a:t>
            </a:r>
          </a:p>
          <a:p>
            <a:pPr algn="ctr" fontAlgn="base">
              <a:spcBef>
                <a:spcPct val="0"/>
              </a:spcBef>
              <a:spcAft>
                <a:spcPct val="0"/>
              </a:spcAft>
            </a:pPr>
            <a:r>
              <a:rPr lang="en-US" sz="1200" b="1" dirty="0">
                <a:solidFill>
                  <a:srgbClr val="002060"/>
                </a:solidFill>
                <a:latin typeface="Arial" charset="0"/>
                <a:cs typeface="Arial" charset="0"/>
              </a:rPr>
              <a:t>Mgmt &amp;</a:t>
            </a:r>
          </a:p>
          <a:p>
            <a:pPr algn="ctr" fontAlgn="base">
              <a:spcBef>
                <a:spcPct val="0"/>
              </a:spcBef>
              <a:spcAft>
                <a:spcPct val="0"/>
              </a:spcAft>
            </a:pPr>
            <a:r>
              <a:rPr lang="en-US" sz="1200" b="1" dirty="0">
                <a:solidFill>
                  <a:srgbClr val="002060"/>
                </a:solidFill>
                <a:latin typeface="Arial" charset="0"/>
                <a:cs typeface="Arial" charset="0"/>
              </a:rPr>
              <a:t>Comptroller</a:t>
            </a:r>
          </a:p>
          <a:p>
            <a:pPr algn="ctr" fontAlgn="base">
              <a:spcBef>
                <a:spcPct val="0"/>
              </a:spcBef>
              <a:spcAft>
                <a:spcPct val="0"/>
              </a:spcAft>
            </a:pPr>
            <a:r>
              <a:rPr lang="en-US" sz="1200" b="1" dirty="0">
                <a:solidFill>
                  <a:srgbClr val="002060"/>
                </a:solidFill>
                <a:latin typeface="Arial" charset="0"/>
                <a:cs typeface="Arial" charset="0"/>
              </a:rPr>
              <a:t>[Mil Dep  </a:t>
            </a:r>
          </a:p>
          <a:p>
            <a:pPr algn="ctr" fontAlgn="base">
              <a:spcBef>
                <a:spcPct val="0"/>
              </a:spcBef>
              <a:spcAft>
                <a:spcPct val="0"/>
              </a:spcAft>
            </a:pPr>
            <a:r>
              <a:rPr lang="en-US" sz="1200" b="1" dirty="0">
                <a:solidFill>
                  <a:srgbClr val="002060"/>
                </a:solidFill>
                <a:latin typeface="Arial" charset="0"/>
                <a:cs typeface="Arial" charset="0"/>
              </a:rPr>
              <a:t>Budget]</a:t>
            </a:r>
          </a:p>
        </p:txBody>
      </p:sp>
      <p:sp>
        <p:nvSpPr>
          <p:cNvPr id="35901" name="Line 61"/>
          <p:cNvSpPr>
            <a:spLocks noChangeShapeType="1"/>
          </p:cNvSpPr>
          <p:nvPr/>
        </p:nvSpPr>
        <p:spPr bwMode="auto">
          <a:xfrm>
            <a:off x="2084388" y="2254250"/>
            <a:ext cx="0" cy="1651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02" name="Line 62"/>
          <p:cNvSpPr>
            <a:spLocks noChangeShapeType="1"/>
          </p:cNvSpPr>
          <p:nvPr/>
        </p:nvSpPr>
        <p:spPr bwMode="auto">
          <a:xfrm>
            <a:off x="2930525" y="2246313"/>
            <a:ext cx="0" cy="1651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03" name="Line 63"/>
          <p:cNvSpPr>
            <a:spLocks noChangeShapeType="1"/>
          </p:cNvSpPr>
          <p:nvPr/>
        </p:nvSpPr>
        <p:spPr bwMode="auto">
          <a:xfrm>
            <a:off x="3733800" y="2246313"/>
            <a:ext cx="0" cy="1651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04" name="Line 64"/>
          <p:cNvSpPr>
            <a:spLocks noChangeShapeType="1"/>
          </p:cNvSpPr>
          <p:nvPr/>
        </p:nvSpPr>
        <p:spPr bwMode="auto">
          <a:xfrm>
            <a:off x="4448175" y="2246313"/>
            <a:ext cx="0" cy="1651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05" name="Line 65"/>
          <p:cNvSpPr>
            <a:spLocks noChangeShapeType="1"/>
          </p:cNvSpPr>
          <p:nvPr/>
        </p:nvSpPr>
        <p:spPr bwMode="auto">
          <a:xfrm>
            <a:off x="5387975" y="2246313"/>
            <a:ext cx="0" cy="1651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06" name="Text Box 66"/>
          <p:cNvSpPr txBox="1">
            <a:spLocks noChangeArrowheads="1"/>
          </p:cNvSpPr>
          <p:nvPr/>
        </p:nvSpPr>
        <p:spPr bwMode="auto">
          <a:xfrm>
            <a:off x="6927851" y="1141413"/>
            <a:ext cx="619125" cy="647700"/>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The</a:t>
            </a:r>
          </a:p>
          <a:p>
            <a:pPr algn="ctr" fontAlgn="base">
              <a:spcBef>
                <a:spcPct val="0"/>
              </a:spcBef>
              <a:spcAft>
                <a:spcPct val="0"/>
              </a:spcAft>
            </a:pPr>
            <a:r>
              <a:rPr lang="en-US" sz="900" b="1" dirty="0">
                <a:solidFill>
                  <a:srgbClr val="002060"/>
                </a:solidFill>
                <a:latin typeface="Arial" charset="0"/>
                <a:cs typeface="Arial" charset="0"/>
              </a:rPr>
              <a:t>Army</a:t>
            </a:r>
          </a:p>
          <a:p>
            <a:pPr algn="ctr" fontAlgn="base">
              <a:spcBef>
                <a:spcPct val="0"/>
              </a:spcBef>
              <a:spcAft>
                <a:spcPct val="0"/>
              </a:spcAft>
            </a:pPr>
            <a:r>
              <a:rPr lang="en-US" sz="900" b="1" dirty="0">
                <a:solidFill>
                  <a:srgbClr val="002060"/>
                </a:solidFill>
                <a:latin typeface="Arial" charset="0"/>
                <a:cs typeface="Arial" charset="0"/>
              </a:rPr>
              <a:t>Auditor</a:t>
            </a:r>
          </a:p>
          <a:p>
            <a:pPr algn="ctr" fontAlgn="base">
              <a:spcBef>
                <a:spcPct val="0"/>
              </a:spcBef>
              <a:spcAft>
                <a:spcPct val="0"/>
              </a:spcAft>
            </a:pPr>
            <a:r>
              <a:rPr lang="en-US" sz="900" b="1" dirty="0">
                <a:solidFill>
                  <a:srgbClr val="002060"/>
                </a:solidFill>
                <a:latin typeface="Arial" charset="0"/>
                <a:cs typeface="Arial" charset="0"/>
              </a:rPr>
              <a:t>General</a:t>
            </a:r>
          </a:p>
        </p:txBody>
      </p:sp>
      <p:sp>
        <p:nvSpPr>
          <p:cNvPr id="35907" name="Text Box 67"/>
          <p:cNvSpPr txBox="1">
            <a:spLocks noChangeArrowheads="1"/>
          </p:cNvSpPr>
          <p:nvPr/>
        </p:nvSpPr>
        <p:spPr bwMode="auto">
          <a:xfrm>
            <a:off x="6007101" y="2397126"/>
            <a:ext cx="722313" cy="830263"/>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tabLst>
                <a:tab pos="114300" algn="l"/>
              </a:tabLst>
            </a:pPr>
            <a:r>
              <a:rPr lang="en-US" sz="1200" b="1" dirty="0">
                <a:solidFill>
                  <a:srgbClr val="002060"/>
                </a:solidFill>
                <a:latin typeface="Arial" charset="0"/>
                <a:cs typeface="Arial" charset="0"/>
              </a:rPr>
              <a:t>Chief</a:t>
            </a:r>
          </a:p>
          <a:p>
            <a:pPr algn="ctr" fontAlgn="base">
              <a:spcBef>
                <a:spcPct val="0"/>
              </a:spcBef>
              <a:spcAft>
                <a:spcPct val="0"/>
              </a:spcAft>
              <a:tabLst>
                <a:tab pos="114300" algn="l"/>
              </a:tabLst>
            </a:pPr>
            <a:r>
              <a:rPr lang="en-US" sz="1200" b="1" dirty="0">
                <a:solidFill>
                  <a:srgbClr val="002060"/>
                </a:solidFill>
                <a:latin typeface="Arial" charset="0"/>
                <a:cs typeface="Arial" charset="0"/>
              </a:rPr>
              <a:t>Info</a:t>
            </a:r>
          </a:p>
          <a:p>
            <a:pPr algn="ctr" fontAlgn="base">
              <a:spcBef>
                <a:spcPct val="0"/>
              </a:spcBef>
              <a:spcAft>
                <a:spcPct val="0"/>
              </a:spcAft>
              <a:tabLst>
                <a:tab pos="114300" algn="l"/>
              </a:tabLst>
            </a:pPr>
            <a:r>
              <a:rPr lang="en-US" sz="1200" b="1" dirty="0">
                <a:solidFill>
                  <a:srgbClr val="002060"/>
                </a:solidFill>
                <a:latin typeface="Arial" charset="0"/>
                <a:cs typeface="Arial" charset="0"/>
              </a:rPr>
              <a:t>Officer/</a:t>
            </a:r>
          </a:p>
          <a:p>
            <a:pPr algn="ctr" fontAlgn="base">
              <a:spcBef>
                <a:spcPct val="0"/>
              </a:spcBef>
              <a:spcAft>
                <a:spcPct val="0"/>
              </a:spcAft>
              <a:tabLst>
                <a:tab pos="114300" algn="l"/>
              </a:tabLst>
            </a:pPr>
            <a:r>
              <a:rPr lang="en-US" sz="1200" b="1" dirty="0">
                <a:solidFill>
                  <a:srgbClr val="002060"/>
                </a:solidFill>
                <a:latin typeface="Arial" charset="0"/>
                <a:cs typeface="Arial" charset="0"/>
              </a:rPr>
              <a:t>G-6</a:t>
            </a:r>
          </a:p>
        </p:txBody>
      </p:sp>
      <p:sp>
        <p:nvSpPr>
          <p:cNvPr id="35908" name="Line 68"/>
          <p:cNvSpPr>
            <a:spLocks noChangeShapeType="1"/>
          </p:cNvSpPr>
          <p:nvPr/>
        </p:nvSpPr>
        <p:spPr bwMode="auto">
          <a:xfrm>
            <a:off x="6365875" y="2246313"/>
            <a:ext cx="0" cy="152400"/>
          </a:xfrm>
          <a:prstGeom prst="line">
            <a:avLst/>
          </a:prstGeom>
          <a:noFill/>
          <a:ln w="28575">
            <a:solidFill>
              <a:schemeClr val="tx1"/>
            </a:solidFill>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09" name="Text Box 69"/>
          <p:cNvSpPr txBox="1">
            <a:spLocks noChangeArrowheads="1"/>
          </p:cNvSpPr>
          <p:nvPr/>
        </p:nvSpPr>
        <p:spPr bwMode="auto">
          <a:xfrm>
            <a:off x="7596189" y="1404938"/>
            <a:ext cx="701675" cy="36830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Admin</a:t>
            </a:r>
          </a:p>
          <a:p>
            <a:pPr algn="ctr" fontAlgn="base">
              <a:spcBef>
                <a:spcPct val="0"/>
              </a:spcBef>
              <a:spcAft>
                <a:spcPct val="0"/>
              </a:spcAft>
            </a:pPr>
            <a:r>
              <a:rPr lang="en-US" sz="900" b="1" dirty="0">
                <a:solidFill>
                  <a:srgbClr val="002060"/>
                </a:solidFill>
                <a:latin typeface="Arial" charset="0"/>
                <a:cs typeface="Arial" charset="0"/>
              </a:rPr>
              <a:t>Assistant</a:t>
            </a:r>
          </a:p>
        </p:txBody>
      </p:sp>
      <p:sp>
        <p:nvSpPr>
          <p:cNvPr id="35910" name="Text Box 70"/>
          <p:cNvSpPr txBox="1">
            <a:spLocks noChangeArrowheads="1"/>
          </p:cNvSpPr>
          <p:nvPr/>
        </p:nvSpPr>
        <p:spPr bwMode="auto">
          <a:xfrm>
            <a:off x="9594851" y="2095500"/>
            <a:ext cx="638175" cy="64135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C0504D"/>
                </a:solidFill>
                <a:latin typeface="Arial" charset="0"/>
                <a:cs typeface="Arial" charset="0"/>
              </a:rPr>
              <a:t>Chief</a:t>
            </a:r>
          </a:p>
          <a:p>
            <a:pPr algn="ctr" fontAlgn="base">
              <a:spcBef>
                <a:spcPct val="0"/>
              </a:spcBef>
              <a:spcAft>
                <a:spcPct val="0"/>
              </a:spcAft>
            </a:pPr>
            <a:r>
              <a:rPr lang="en-US" sz="900" b="1" dirty="0">
                <a:solidFill>
                  <a:srgbClr val="C0504D"/>
                </a:solidFill>
                <a:latin typeface="Arial" charset="0"/>
                <a:cs typeface="Arial" charset="0"/>
              </a:rPr>
              <a:t>National</a:t>
            </a:r>
          </a:p>
          <a:p>
            <a:pPr algn="ctr" fontAlgn="base">
              <a:spcBef>
                <a:spcPct val="0"/>
              </a:spcBef>
              <a:spcAft>
                <a:spcPct val="0"/>
              </a:spcAft>
            </a:pPr>
            <a:r>
              <a:rPr lang="en-US" sz="900" b="1" dirty="0">
                <a:solidFill>
                  <a:srgbClr val="C0504D"/>
                </a:solidFill>
                <a:latin typeface="Arial" charset="0"/>
                <a:cs typeface="Arial" charset="0"/>
              </a:rPr>
              <a:t>Guard</a:t>
            </a:r>
          </a:p>
          <a:p>
            <a:pPr algn="ctr" fontAlgn="base">
              <a:spcBef>
                <a:spcPct val="0"/>
              </a:spcBef>
              <a:spcAft>
                <a:spcPct val="0"/>
              </a:spcAft>
            </a:pPr>
            <a:r>
              <a:rPr lang="en-US" sz="900" b="1" dirty="0">
                <a:solidFill>
                  <a:srgbClr val="C0504D"/>
                </a:solidFill>
                <a:latin typeface="Arial" charset="0"/>
                <a:cs typeface="Arial" charset="0"/>
              </a:rPr>
              <a:t>Bureau</a:t>
            </a:r>
          </a:p>
        </p:txBody>
      </p:sp>
      <p:sp>
        <p:nvSpPr>
          <p:cNvPr id="35911" name="Text Box 71"/>
          <p:cNvSpPr txBox="1">
            <a:spLocks noChangeArrowheads="1"/>
          </p:cNvSpPr>
          <p:nvPr/>
        </p:nvSpPr>
        <p:spPr bwMode="auto">
          <a:xfrm>
            <a:off x="1812926" y="1825626"/>
            <a:ext cx="2214563" cy="396875"/>
          </a:xfrm>
          <a:prstGeom prst="rect">
            <a:avLst/>
          </a:prstGeom>
          <a:noFill/>
          <a:ln w="9525">
            <a:noFill/>
            <a:miter lim="800000"/>
            <a:headEnd/>
            <a:tailEnd/>
          </a:ln>
        </p:spPr>
        <p:txBody>
          <a:bodyPr wrap="none">
            <a:spAutoFit/>
          </a:bodyPr>
          <a:lstStyle/>
          <a:p>
            <a:pPr fontAlgn="base">
              <a:spcBef>
                <a:spcPct val="0"/>
              </a:spcBef>
              <a:spcAft>
                <a:spcPct val="0"/>
              </a:spcAft>
            </a:pPr>
            <a:r>
              <a:rPr lang="en-US" sz="2000" b="1" i="1" dirty="0">
                <a:solidFill>
                  <a:srgbClr val="002060"/>
                </a:solidFill>
                <a:latin typeface="Arial" charset="0"/>
                <a:cs typeface="Arial" charset="0"/>
              </a:rPr>
              <a:t>Army Secretariat</a:t>
            </a:r>
          </a:p>
        </p:txBody>
      </p:sp>
      <p:sp>
        <p:nvSpPr>
          <p:cNvPr id="35912" name="Text Box 72"/>
          <p:cNvSpPr txBox="1">
            <a:spLocks noChangeArrowheads="1"/>
          </p:cNvSpPr>
          <p:nvPr/>
        </p:nvSpPr>
        <p:spPr bwMode="auto">
          <a:xfrm>
            <a:off x="6788151" y="1831975"/>
            <a:ext cx="638175" cy="36830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General</a:t>
            </a:r>
          </a:p>
          <a:p>
            <a:pPr algn="ctr" fontAlgn="base">
              <a:spcBef>
                <a:spcPct val="0"/>
              </a:spcBef>
              <a:spcAft>
                <a:spcPct val="0"/>
              </a:spcAft>
            </a:pPr>
            <a:r>
              <a:rPr lang="en-US" sz="900" b="1" dirty="0">
                <a:solidFill>
                  <a:srgbClr val="002060"/>
                </a:solidFill>
                <a:latin typeface="Arial" charset="0"/>
                <a:cs typeface="Arial" charset="0"/>
              </a:rPr>
              <a:t>Counsel</a:t>
            </a:r>
          </a:p>
        </p:txBody>
      </p:sp>
      <p:sp>
        <p:nvSpPr>
          <p:cNvPr id="35913" name="Text Box 73"/>
          <p:cNvSpPr txBox="1">
            <a:spLocks noChangeArrowheads="1"/>
          </p:cNvSpPr>
          <p:nvPr/>
        </p:nvSpPr>
        <p:spPr bwMode="auto">
          <a:xfrm>
            <a:off x="7854951" y="865189"/>
            <a:ext cx="701675" cy="504825"/>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The</a:t>
            </a:r>
          </a:p>
          <a:p>
            <a:pPr algn="ctr" fontAlgn="base">
              <a:spcBef>
                <a:spcPct val="0"/>
              </a:spcBef>
              <a:spcAft>
                <a:spcPct val="0"/>
              </a:spcAft>
            </a:pPr>
            <a:r>
              <a:rPr lang="en-US" sz="900" b="1" dirty="0">
                <a:solidFill>
                  <a:srgbClr val="002060"/>
                </a:solidFill>
                <a:latin typeface="Arial" charset="0"/>
                <a:cs typeface="Arial" charset="0"/>
              </a:rPr>
              <a:t>Inspector</a:t>
            </a:r>
          </a:p>
          <a:p>
            <a:pPr algn="ctr" fontAlgn="base">
              <a:spcBef>
                <a:spcPct val="0"/>
              </a:spcBef>
              <a:spcAft>
                <a:spcPct val="0"/>
              </a:spcAft>
            </a:pPr>
            <a:r>
              <a:rPr lang="en-US" sz="900" b="1" dirty="0">
                <a:solidFill>
                  <a:srgbClr val="002060"/>
                </a:solidFill>
                <a:latin typeface="Arial" charset="0"/>
                <a:cs typeface="Arial" charset="0"/>
              </a:rPr>
              <a:t>General</a:t>
            </a:r>
          </a:p>
        </p:txBody>
      </p:sp>
      <p:sp>
        <p:nvSpPr>
          <p:cNvPr id="35914" name="Text Box 74"/>
          <p:cNvSpPr txBox="1">
            <a:spLocks noChangeArrowheads="1"/>
          </p:cNvSpPr>
          <p:nvPr/>
        </p:nvSpPr>
        <p:spPr bwMode="auto">
          <a:xfrm>
            <a:off x="8678864" y="841376"/>
            <a:ext cx="777875" cy="504825"/>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Chief of</a:t>
            </a:r>
          </a:p>
          <a:p>
            <a:pPr algn="ctr" fontAlgn="base">
              <a:spcBef>
                <a:spcPct val="0"/>
              </a:spcBef>
              <a:spcAft>
                <a:spcPct val="0"/>
              </a:spcAft>
            </a:pPr>
            <a:r>
              <a:rPr lang="en-US" sz="900" b="1" dirty="0">
                <a:solidFill>
                  <a:srgbClr val="002060"/>
                </a:solidFill>
                <a:latin typeface="Arial" charset="0"/>
                <a:cs typeface="Arial" charset="0"/>
              </a:rPr>
              <a:t>Legislative</a:t>
            </a:r>
          </a:p>
          <a:p>
            <a:pPr algn="ctr" fontAlgn="base">
              <a:spcBef>
                <a:spcPct val="0"/>
              </a:spcBef>
              <a:spcAft>
                <a:spcPct val="0"/>
              </a:spcAft>
            </a:pPr>
            <a:r>
              <a:rPr lang="en-US" sz="900" b="1" dirty="0">
                <a:solidFill>
                  <a:srgbClr val="002060"/>
                </a:solidFill>
                <a:latin typeface="Arial" charset="0"/>
                <a:cs typeface="Arial" charset="0"/>
              </a:rPr>
              <a:t>Liaison</a:t>
            </a:r>
          </a:p>
        </p:txBody>
      </p:sp>
      <p:sp>
        <p:nvSpPr>
          <p:cNvPr id="35915" name="Text Box 75"/>
          <p:cNvSpPr txBox="1">
            <a:spLocks noChangeArrowheads="1"/>
          </p:cNvSpPr>
          <p:nvPr/>
        </p:nvSpPr>
        <p:spPr bwMode="auto">
          <a:xfrm>
            <a:off x="8739189" y="1524001"/>
            <a:ext cx="619125" cy="511175"/>
          </a:xfrm>
          <a:prstGeom prst="rect">
            <a:avLst/>
          </a:prstGeom>
          <a:solidFill>
            <a:srgbClr val="FFFF99"/>
          </a:solidFill>
          <a:ln w="952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Chief of</a:t>
            </a:r>
          </a:p>
          <a:p>
            <a:pPr algn="ctr" fontAlgn="base">
              <a:spcBef>
                <a:spcPct val="0"/>
              </a:spcBef>
              <a:spcAft>
                <a:spcPct val="0"/>
              </a:spcAft>
            </a:pPr>
            <a:r>
              <a:rPr lang="en-US" sz="900" b="1" dirty="0">
                <a:solidFill>
                  <a:srgbClr val="002060"/>
                </a:solidFill>
                <a:latin typeface="Arial" charset="0"/>
                <a:cs typeface="Arial" charset="0"/>
              </a:rPr>
              <a:t>Public</a:t>
            </a:r>
          </a:p>
          <a:p>
            <a:pPr algn="ctr" fontAlgn="base">
              <a:spcBef>
                <a:spcPct val="0"/>
              </a:spcBef>
              <a:spcAft>
                <a:spcPct val="0"/>
              </a:spcAft>
            </a:pPr>
            <a:r>
              <a:rPr lang="en-US" sz="900" b="1" dirty="0">
                <a:solidFill>
                  <a:srgbClr val="002060"/>
                </a:solidFill>
                <a:latin typeface="Arial" charset="0"/>
                <a:cs typeface="Arial" charset="0"/>
              </a:rPr>
              <a:t>Affairs</a:t>
            </a:r>
          </a:p>
        </p:txBody>
      </p:sp>
      <p:sp>
        <p:nvSpPr>
          <p:cNvPr id="35916" name="Text Box 76"/>
          <p:cNvSpPr txBox="1">
            <a:spLocks noChangeArrowheads="1"/>
          </p:cNvSpPr>
          <p:nvPr/>
        </p:nvSpPr>
        <p:spPr bwMode="auto">
          <a:xfrm>
            <a:off x="9604376" y="1204913"/>
            <a:ext cx="720725" cy="641350"/>
          </a:xfrm>
          <a:prstGeom prst="rect">
            <a:avLst/>
          </a:prstGeom>
          <a:solidFill>
            <a:srgbClr val="FFFF99"/>
          </a:solidFill>
          <a:ln w="3175">
            <a:solidFill>
              <a:schemeClr val="tx1"/>
            </a:solidFill>
            <a:miter lim="800000"/>
            <a:headEnd/>
            <a:tailEnd/>
          </a:ln>
        </p:spPr>
        <p:txBody>
          <a:bodyPr wrap="none">
            <a:spAutoFit/>
          </a:bodyPr>
          <a:lstStyle/>
          <a:p>
            <a:pPr algn="ctr" fontAlgn="base">
              <a:spcBef>
                <a:spcPct val="0"/>
              </a:spcBef>
              <a:spcAft>
                <a:spcPct val="0"/>
              </a:spcAft>
            </a:pPr>
            <a:r>
              <a:rPr lang="en-US" sz="900" b="1" dirty="0">
                <a:solidFill>
                  <a:srgbClr val="002060"/>
                </a:solidFill>
                <a:latin typeface="Arial" charset="0"/>
                <a:cs typeface="Arial" charset="0"/>
              </a:rPr>
              <a:t>Director</a:t>
            </a:r>
          </a:p>
          <a:p>
            <a:pPr algn="ctr" fontAlgn="base">
              <a:spcBef>
                <a:spcPct val="0"/>
              </a:spcBef>
              <a:spcAft>
                <a:spcPct val="0"/>
              </a:spcAft>
            </a:pPr>
            <a:r>
              <a:rPr lang="en-US" sz="900" b="1" dirty="0">
                <a:solidFill>
                  <a:srgbClr val="002060"/>
                </a:solidFill>
                <a:latin typeface="Arial" charset="0"/>
                <a:cs typeface="Arial" charset="0"/>
              </a:rPr>
              <a:t>Small</a:t>
            </a:r>
          </a:p>
          <a:p>
            <a:pPr algn="ctr" fontAlgn="base">
              <a:spcBef>
                <a:spcPct val="0"/>
              </a:spcBef>
              <a:spcAft>
                <a:spcPct val="0"/>
              </a:spcAft>
            </a:pPr>
            <a:r>
              <a:rPr lang="en-US" sz="900" b="1" dirty="0">
                <a:solidFill>
                  <a:srgbClr val="002060"/>
                </a:solidFill>
                <a:latin typeface="Arial" charset="0"/>
                <a:cs typeface="Arial" charset="0"/>
              </a:rPr>
              <a:t>Business</a:t>
            </a:r>
          </a:p>
          <a:p>
            <a:pPr algn="ctr" fontAlgn="base">
              <a:spcBef>
                <a:spcPct val="0"/>
              </a:spcBef>
              <a:spcAft>
                <a:spcPct val="0"/>
              </a:spcAft>
            </a:pPr>
            <a:r>
              <a:rPr lang="en-US" sz="900" b="1" dirty="0">
                <a:solidFill>
                  <a:srgbClr val="002060"/>
                </a:solidFill>
                <a:latin typeface="Arial" charset="0"/>
                <a:cs typeface="Arial" charset="0"/>
              </a:rPr>
              <a:t>Programs</a:t>
            </a:r>
          </a:p>
        </p:txBody>
      </p:sp>
      <p:sp>
        <p:nvSpPr>
          <p:cNvPr id="35917" name="Line 77"/>
          <p:cNvSpPr>
            <a:spLocks noChangeShapeType="1"/>
          </p:cNvSpPr>
          <p:nvPr/>
        </p:nvSpPr>
        <p:spPr bwMode="auto">
          <a:xfrm>
            <a:off x="7429500" y="2035175"/>
            <a:ext cx="730250" cy="171450"/>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918" name="Line 78"/>
          <p:cNvSpPr>
            <a:spLocks noChangeShapeType="1"/>
          </p:cNvSpPr>
          <p:nvPr/>
        </p:nvSpPr>
        <p:spPr bwMode="auto">
          <a:xfrm>
            <a:off x="8159750" y="1789114"/>
            <a:ext cx="141288" cy="344487"/>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919" name="Line 79"/>
          <p:cNvSpPr>
            <a:spLocks noChangeShapeType="1"/>
          </p:cNvSpPr>
          <p:nvPr/>
        </p:nvSpPr>
        <p:spPr bwMode="auto">
          <a:xfrm>
            <a:off x="8434388" y="1370014"/>
            <a:ext cx="0" cy="763587"/>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920" name="Line 80"/>
          <p:cNvSpPr>
            <a:spLocks noChangeShapeType="1"/>
          </p:cNvSpPr>
          <p:nvPr/>
        </p:nvSpPr>
        <p:spPr bwMode="auto">
          <a:xfrm flipH="1">
            <a:off x="8559800" y="1347788"/>
            <a:ext cx="179388" cy="785812"/>
          </a:xfrm>
          <a:prstGeom prst="line">
            <a:avLst/>
          </a:prstGeom>
          <a:noFill/>
          <a:ln w="12700">
            <a:solidFill>
              <a:schemeClr val="tx1"/>
            </a:solidFill>
            <a:round/>
            <a:headEnd/>
            <a:tailEnd/>
          </a:ln>
        </p:spPr>
        <p:txBody>
          <a:bodyPr wrap="none"/>
          <a:lstStyle/>
          <a:p>
            <a:pPr fontAlgn="base">
              <a:spcBef>
                <a:spcPct val="0"/>
              </a:spcBef>
              <a:spcAft>
                <a:spcPct val="0"/>
              </a:spcAft>
            </a:pPr>
            <a:endParaRPr lang="en-US" dirty="0">
              <a:solidFill>
                <a:prstClr val="black"/>
              </a:solidFill>
              <a:latin typeface="Arial" charset="0"/>
              <a:cs typeface="Arial" charset="0"/>
            </a:endParaRPr>
          </a:p>
        </p:txBody>
      </p:sp>
      <p:sp>
        <p:nvSpPr>
          <p:cNvPr id="35921" name="Text Box 895"/>
          <p:cNvSpPr txBox="1">
            <a:spLocks noChangeArrowheads="1"/>
          </p:cNvSpPr>
          <p:nvPr/>
        </p:nvSpPr>
        <p:spPr bwMode="auto">
          <a:xfrm>
            <a:off x="1828800" y="5959476"/>
            <a:ext cx="7391400" cy="646113"/>
          </a:xfrm>
          <a:prstGeom prst="rect">
            <a:avLst/>
          </a:prstGeom>
          <a:noFill/>
          <a:ln w="9525">
            <a:noFill/>
            <a:miter lim="800000"/>
            <a:headEnd/>
            <a:tailEnd/>
          </a:ln>
        </p:spPr>
        <p:txBody>
          <a:bodyPr>
            <a:spAutoFit/>
          </a:bodyPr>
          <a:lstStyle/>
          <a:p>
            <a:pPr fontAlgn="base">
              <a:spcBef>
                <a:spcPct val="0"/>
              </a:spcBef>
              <a:spcAft>
                <a:spcPct val="0"/>
              </a:spcAft>
              <a:tabLst>
                <a:tab pos="457200" algn="l"/>
              </a:tabLst>
            </a:pPr>
            <a:r>
              <a:rPr lang="en-US" sz="1200" b="1" dirty="0">
                <a:solidFill>
                  <a:prstClr val="black"/>
                </a:solidFill>
                <a:latin typeface="Arial" charset="0"/>
                <a:cs typeface="Arial" charset="0"/>
              </a:rPr>
              <a:t> *	Responsible to ASA for advice and assistance within functional area</a:t>
            </a:r>
          </a:p>
          <a:p>
            <a:pPr fontAlgn="base">
              <a:spcBef>
                <a:spcPct val="0"/>
              </a:spcBef>
              <a:spcAft>
                <a:spcPct val="0"/>
              </a:spcAft>
              <a:tabLst>
                <a:tab pos="457200" algn="l"/>
              </a:tabLst>
            </a:pPr>
            <a:r>
              <a:rPr lang="en-US" sz="1200" b="1" dirty="0">
                <a:solidFill>
                  <a:prstClr val="black"/>
                </a:solidFill>
                <a:latin typeface="Arial" charset="0"/>
                <a:cs typeface="Arial" charset="0"/>
              </a:rPr>
              <a:t>**  	Army Acquisition Executive</a:t>
            </a:r>
          </a:p>
          <a:p>
            <a:pPr fontAlgn="base">
              <a:spcBef>
                <a:spcPct val="0"/>
              </a:spcBef>
              <a:spcAft>
                <a:spcPct val="0"/>
              </a:spcAft>
              <a:tabLst>
                <a:tab pos="457200" algn="l"/>
              </a:tabLst>
            </a:pPr>
            <a:r>
              <a:rPr lang="en-US" sz="1200" b="1" dirty="0">
                <a:solidFill>
                  <a:prstClr val="black"/>
                </a:solidFill>
                <a:latin typeface="Arial" charset="0"/>
                <a:cs typeface="Arial" charset="0"/>
              </a:rPr>
              <a:t>	</a:t>
            </a:r>
          </a:p>
        </p:txBody>
      </p:sp>
      <p:sp>
        <p:nvSpPr>
          <p:cNvPr id="35922" name="Line 896"/>
          <p:cNvSpPr>
            <a:spLocks noChangeShapeType="1"/>
          </p:cNvSpPr>
          <p:nvPr/>
        </p:nvSpPr>
        <p:spPr bwMode="auto">
          <a:xfrm>
            <a:off x="1735138" y="6597650"/>
            <a:ext cx="533400" cy="0"/>
          </a:xfrm>
          <a:prstGeom prst="line">
            <a:avLst/>
          </a:prstGeom>
          <a:noFill/>
          <a:ln w="28575" cap="rnd">
            <a:solidFill>
              <a:schemeClr val="tx1"/>
            </a:solidFill>
            <a:prstDash val="sysDot"/>
            <a:round/>
            <a:headEnd/>
            <a:tailEnd/>
          </a:ln>
        </p:spPr>
        <p:txBody>
          <a:bodyPr wrap="none" anchor="ctr"/>
          <a:lstStyle/>
          <a:p>
            <a:pPr fontAlgn="base">
              <a:spcBef>
                <a:spcPct val="0"/>
              </a:spcBef>
              <a:spcAft>
                <a:spcPct val="0"/>
              </a:spcAft>
            </a:pPr>
            <a:endParaRPr lang="en-US" dirty="0">
              <a:solidFill>
                <a:prstClr val="black"/>
              </a:solidFill>
              <a:latin typeface="Arial" charset="0"/>
              <a:cs typeface="Arial" charset="0"/>
            </a:endParaRPr>
          </a:p>
        </p:txBody>
      </p:sp>
      <p:sp>
        <p:nvSpPr>
          <p:cNvPr id="35923" name="Line 897"/>
          <p:cNvSpPr>
            <a:spLocks noChangeShapeType="1"/>
          </p:cNvSpPr>
          <p:nvPr/>
        </p:nvSpPr>
        <p:spPr bwMode="auto">
          <a:xfrm>
            <a:off x="1719263" y="6457950"/>
            <a:ext cx="533400" cy="0"/>
          </a:xfrm>
          <a:prstGeom prst="line">
            <a:avLst/>
          </a:prstGeom>
          <a:noFill/>
          <a:ln w="28575">
            <a:solidFill>
              <a:schemeClr val="tx1"/>
            </a:solidFill>
            <a:prstDash val="dash"/>
            <a:round/>
            <a:headEnd/>
            <a:tailEnd/>
          </a:ln>
        </p:spPr>
        <p:txBody>
          <a:bodyPr wrap="none" anchor="ctr"/>
          <a:lstStyle/>
          <a:p>
            <a:pPr fontAlgn="base">
              <a:spcBef>
                <a:spcPct val="0"/>
              </a:spcBef>
              <a:spcAft>
                <a:spcPct val="0"/>
              </a:spcAft>
            </a:pPr>
            <a:endParaRPr lang="en-US" dirty="0">
              <a:solidFill>
                <a:prstClr val="black"/>
              </a:solidFill>
              <a:latin typeface="Arial" charset="0"/>
              <a:cs typeface="Arial" charset="0"/>
            </a:endParaRPr>
          </a:p>
        </p:txBody>
      </p:sp>
      <p:sp>
        <p:nvSpPr>
          <p:cNvPr id="35924" name="Text Box 898"/>
          <p:cNvSpPr txBox="1">
            <a:spLocks noChangeArrowheads="1"/>
          </p:cNvSpPr>
          <p:nvPr/>
        </p:nvSpPr>
        <p:spPr bwMode="auto">
          <a:xfrm>
            <a:off x="2286000" y="6305551"/>
            <a:ext cx="3932238" cy="460375"/>
          </a:xfrm>
          <a:prstGeom prst="rect">
            <a:avLst/>
          </a:prstGeom>
          <a:noFill/>
          <a:ln w="9525">
            <a:noFill/>
            <a:miter lim="800000"/>
            <a:headEnd/>
            <a:tailEnd/>
          </a:ln>
        </p:spPr>
        <p:txBody>
          <a:bodyPr>
            <a:spAutoFit/>
          </a:bodyPr>
          <a:lstStyle/>
          <a:p>
            <a:pPr fontAlgn="base">
              <a:spcBef>
                <a:spcPct val="0"/>
              </a:spcBef>
              <a:spcAft>
                <a:spcPct val="0"/>
              </a:spcAft>
            </a:pPr>
            <a:r>
              <a:rPr lang="en-US" sz="1200" b="1" dirty="0">
                <a:solidFill>
                  <a:prstClr val="black"/>
                </a:solidFill>
                <a:latin typeface="Arial" charset="0"/>
                <a:cs typeface="Arial" charset="0"/>
              </a:rPr>
              <a:t>Defined responsibilities to ASAs</a:t>
            </a:r>
          </a:p>
          <a:p>
            <a:pPr fontAlgn="base">
              <a:spcBef>
                <a:spcPct val="0"/>
              </a:spcBef>
              <a:spcAft>
                <a:spcPct val="0"/>
              </a:spcAft>
            </a:pPr>
            <a:r>
              <a:rPr lang="en-US" sz="1200" b="1" dirty="0">
                <a:solidFill>
                  <a:prstClr val="black"/>
                </a:solidFill>
                <a:latin typeface="Arial" charset="0"/>
                <a:cs typeface="Arial" charset="0"/>
              </a:rPr>
              <a:t>Oversight</a:t>
            </a:r>
          </a:p>
        </p:txBody>
      </p:sp>
      <p:sp>
        <p:nvSpPr>
          <p:cNvPr id="35925" name="Oval 903"/>
          <p:cNvSpPr>
            <a:spLocks noChangeArrowheads="1"/>
          </p:cNvSpPr>
          <p:nvPr/>
        </p:nvSpPr>
        <p:spPr bwMode="auto">
          <a:xfrm>
            <a:off x="7697789" y="2133600"/>
            <a:ext cx="1450975" cy="2617788"/>
          </a:xfrm>
          <a:prstGeom prst="ellipse">
            <a:avLst/>
          </a:prstGeom>
          <a:solidFill>
            <a:srgbClr val="339933"/>
          </a:solidFill>
          <a:ln w="28575">
            <a:solidFill>
              <a:schemeClr val="tx1"/>
            </a:solidFill>
            <a:round/>
            <a:headEnd/>
            <a:tailEnd/>
          </a:ln>
        </p:spPr>
        <p:txBody>
          <a:bodyPr wrap="none" anchor="ctr"/>
          <a:lstStyle/>
          <a:p>
            <a:pPr fontAlgn="base">
              <a:spcBef>
                <a:spcPct val="0"/>
              </a:spcBef>
              <a:spcAft>
                <a:spcPct val="0"/>
              </a:spcAft>
            </a:pPr>
            <a:endParaRPr lang="en-US" dirty="0">
              <a:solidFill>
                <a:prstClr val="black"/>
              </a:solidFill>
              <a:latin typeface="Arial" charset="0"/>
              <a:cs typeface="Arial" charset="0"/>
            </a:endParaRPr>
          </a:p>
        </p:txBody>
      </p:sp>
      <p:sp>
        <p:nvSpPr>
          <p:cNvPr id="35926" name="Text Box 904"/>
          <p:cNvSpPr txBox="1">
            <a:spLocks noChangeArrowheads="1"/>
          </p:cNvSpPr>
          <p:nvPr/>
        </p:nvSpPr>
        <p:spPr bwMode="auto">
          <a:xfrm>
            <a:off x="7742238" y="2663826"/>
            <a:ext cx="1365250" cy="646113"/>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dirty="0">
                <a:solidFill>
                  <a:prstClr val="white"/>
                </a:solidFill>
                <a:latin typeface="Arial" charset="0"/>
                <a:cs typeface="Arial" charset="0"/>
              </a:rPr>
              <a:t>SECARMY</a:t>
            </a:r>
          </a:p>
          <a:p>
            <a:pPr algn="ctr" fontAlgn="base">
              <a:spcBef>
                <a:spcPct val="0"/>
              </a:spcBef>
              <a:spcAft>
                <a:spcPct val="0"/>
              </a:spcAft>
            </a:pPr>
            <a:r>
              <a:rPr lang="en-US" b="1" dirty="0">
                <a:solidFill>
                  <a:prstClr val="white"/>
                </a:solidFill>
                <a:latin typeface="Arial" charset="0"/>
                <a:cs typeface="Arial" charset="0"/>
              </a:rPr>
              <a:t>USA(CMO)</a:t>
            </a:r>
          </a:p>
        </p:txBody>
      </p:sp>
      <p:sp>
        <p:nvSpPr>
          <p:cNvPr id="35927" name="Text Box 905"/>
          <p:cNvSpPr txBox="1">
            <a:spLocks noChangeArrowheads="1"/>
          </p:cNvSpPr>
          <p:nvPr/>
        </p:nvSpPr>
        <p:spPr bwMode="auto">
          <a:xfrm>
            <a:off x="8004175" y="3614738"/>
            <a:ext cx="819150" cy="641350"/>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dirty="0">
                <a:solidFill>
                  <a:prstClr val="white"/>
                </a:solidFill>
                <a:latin typeface="Arial" charset="0"/>
                <a:cs typeface="Arial" charset="0"/>
              </a:rPr>
              <a:t>CSA</a:t>
            </a:r>
          </a:p>
          <a:p>
            <a:pPr algn="ctr" fontAlgn="base">
              <a:spcBef>
                <a:spcPct val="0"/>
              </a:spcBef>
              <a:spcAft>
                <a:spcPct val="0"/>
              </a:spcAft>
            </a:pPr>
            <a:r>
              <a:rPr lang="en-US" b="1" dirty="0">
                <a:solidFill>
                  <a:prstClr val="white"/>
                </a:solidFill>
                <a:latin typeface="Arial" charset="0"/>
                <a:cs typeface="Arial" charset="0"/>
              </a:rPr>
              <a:t>VCSA</a:t>
            </a:r>
          </a:p>
        </p:txBody>
      </p:sp>
      <p:sp>
        <p:nvSpPr>
          <p:cNvPr id="35928" name="Line 906"/>
          <p:cNvSpPr>
            <a:spLocks noChangeShapeType="1"/>
          </p:cNvSpPr>
          <p:nvPr/>
        </p:nvSpPr>
        <p:spPr bwMode="auto">
          <a:xfrm>
            <a:off x="7691438" y="3430588"/>
            <a:ext cx="1473200" cy="0"/>
          </a:xfrm>
          <a:prstGeom prst="line">
            <a:avLst/>
          </a:prstGeom>
          <a:noFill/>
          <a:ln w="9525" cap="rnd">
            <a:solidFill>
              <a:schemeClr val="tx1"/>
            </a:solidFill>
            <a:prstDash val="sysDot"/>
            <a:round/>
            <a:headEnd/>
            <a:tailEnd/>
          </a:ln>
        </p:spPr>
        <p:txBody>
          <a:bodyPr/>
          <a:lstStyle/>
          <a:p>
            <a:pPr fontAlgn="base">
              <a:spcBef>
                <a:spcPct val="0"/>
              </a:spcBef>
              <a:spcAft>
                <a:spcPct val="0"/>
              </a:spcAft>
            </a:pPr>
            <a:endParaRPr lang="en-US" dirty="0">
              <a:solidFill>
                <a:prstClr val="black"/>
              </a:solidFill>
              <a:latin typeface="Arial" charset="0"/>
              <a:cs typeface="Arial" charset="0"/>
            </a:endParaRPr>
          </a:p>
        </p:txBody>
      </p:sp>
      <p:sp>
        <p:nvSpPr>
          <p:cNvPr id="35929" name="Rectangle 2"/>
          <p:cNvSpPr>
            <a:spLocks noChangeArrowheads="1"/>
          </p:cNvSpPr>
          <p:nvPr/>
        </p:nvSpPr>
        <p:spPr bwMode="auto">
          <a:xfrm>
            <a:off x="1676400" y="-4763"/>
            <a:ext cx="8763000" cy="838201"/>
          </a:xfrm>
          <a:prstGeom prst="rect">
            <a:avLst/>
          </a:prstGeom>
          <a:noFill/>
          <a:ln w="9525">
            <a:noFill/>
            <a:miter lim="800000"/>
            <a:headEnd/>
            <a:tailEnd/>
          </a:ln>
        </p:spPr>
        <p:txBody>
          <a:bodyPr anchor="ctr"/>
          <a:lstStyle/>
          <a:p>
            <a:pPr algn="ctr" fontAlgn="base">
              <a:spcBef>
                <a:spcPct val="0"/>
              </a:spcBef>
              <a:spcAft>
                <a:spcPct val="0"/>
              </a:spcAft>
            </a:pPr>
            <a:r>
              <a:rPr lang="en-US" sz="3600" b="1" dirty="0">
                <a:solidFill>
                  <a:prstClr val="white"/>
                </a:solidFill>
                <a:latin typeface="Calibri" pitchFamily="34" charset="0"/>
                <a:cs typeface="Arial" charset="0"/>
              </a:rPr>
              <a:t>HQDA Organization</a:t>
            </a:r>
          </a:p>
        </p:txBody>
      </p:sp>
      <p:sp>
        <p:nvSpPr>
          <p:cNvPr id="35930" name="Text Box 50"/>
          <p:cNvSpPr txBox="1">
            <a:spLocks noChangeArrowheads="1"/>
          </p:cNvSpPr>
          <p:nvPr/>
        </p:nvSpPr>
        <p:spPr bwMode="auto">
          <a:xfrm>
            <a:off x="6658729" y="3341689"/>
            <a:ext cx="960519" cy="461665"/>
          </a:xfrm>
          <a:prstGeom prst="rect">
            <a:avLst/>
          </a:prstGeom>
          <a:solidFill>
            <a:srgbClr val="FFFF99"/>
          </a:solidFill>
          <a:ln w="25400">
            <a:solidFill>
              <a:srgbClr val="FF3300"/>
            </a:solidFill>
            <a:miter lim="800000"/>
            <a:headEnd/>
            <a:tailEnd/>
          </a:ln>
        </p:spPr>
        <p:txBody>
          <a:bodyPr wrap="none">
            <a:spAutoFit/>
          </a:bodyPr>
          <a:lstStyle/>
          <a:p>
            <a:pPr algn="ctr" fontAlgn="base">
              <a:spcBef>
                <a:spcPct val="0"/>
              </a:spcBef>
              <a:spcAft>
                <a:spcPct val="0"/>
              </a:spcAft>
            </a:pPr>
            <a:r>
              <a:rPr lang="en-US" sz="1200" b="1" dirty="0">
                <a:solidFill>
                  <a:srgbClr val="FF3300"/>
                </a:solidFill>
                <a:latin typeface="Arial" charset="0"/>
                <a:cs typeface="Arial" charset="0"/>
              </a:rPr>
              <a:t>Director</a:t>
            </a:r>
          </a:p>
          <a:p>
            <a:pPr algn="ctr" fontAlgn="base">
              <a:spcBef>
                <a:spcPct val="0"/>
              </a:spcBef>
              <a:spcAft>
                <a:spcPct val="0"/>
              </a:spcAft>
            </a:pPr>
            <a:r>
              <a:rPr lang="en-US" sz="1200" b="1" dirty="0">
                <a:solidFill>
                  <a:srgbClr val="FF3300"/>
                </a:solidFill>
                <a:latin typeface="Arial" charset="0"/>
                <a:cs typeface="Arial" charset="0"/>
              </a:rPr>
              <a:t>Army Staff</a:t>
            </a:r>
          </a:p>
        </p:txBody>
      </p:sp>
      <p:sp>
        <p:nvSpPr>
          <p:cNvPr id="91" name="Footer Placeholder 90"/>
          <p:cNvSpPr>
            <a:spLocks noGrp="1"/>
          </p:cNvSpPr>
          <p:nvPr>
            <p:ph type="ftr" sz="quarter" idx="11"/>
          </p:nvPr>
        </p:nvSpPr>
        <p:spPr/>
        <p:txBody>
          <a:bodyPr/>
          <a:lstStyle/>
          <a:p>
            <a:pPr>
              <a:defRPr/>
            </a:pPr>
            <a:r>
              <a:rPr lang="en-US">
                <a:solidFill>
                  <a:prstClr val="black">
                    <a:tint val="75000"/>
                  </a:prstClr>
                </a:solidFill>
                <a:latin typeface="Calibri"/>
              </a:rPr>
              <a:t>As of  31 Mar 2011</a:t>
            </a:r>
            <a:endParaRPr lang="en-US" dirty="0">
              <a:solidFill>
                <a:prstClr val="black">
                  <a:tint val="75000"/>
                </a:prstClr>
              </a:solidFill>
              <a:latin typeface="Calibri"/>
            </a:endParaRPr>
          </a:p>
        </p:txBody>
      </p:sp>
      <p:pic>
        <p:nvPicPr>
          <p:cNvPr id="90" name="Picture 2" descr="http://www.officerpratt.com/TyeBandCom/army%20star%20logo.jpg"/>
          <p:cNvPicPr>
            <a:picLocks noChangeAspect="1" noChangeArrowheads="1"/>
          </p:cNvPicPr>
          <p:nvPr/>
        </p:nvPicPr>
        <p:blipFill>
          <a:blip r:embed="rId3" cstate="print"/>
          <a:srcRect/>
          <a:stretch>
            <a:fillRect/>
          </a:stretch>
        </p:blipFill>
        <p:spPr bwMode="auto">
          <a:xfrm>
            <a:off x="1828800" y="152400"/>
            <a:ext cx="681540" cy="914400"/>
          </a:xfrm>
          <a:prstGeom prst="rect">
            <a:avLst/>
          </a:prstGeom>
          <a:noFill/>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38200" y="365126"/>
            <a:ext cx="10515600" cy="607085"/>
          </a:xfrm>
        </p:spPr>
        <p:txBody>
          <a:bodyPr>
            <a:normAutofit/>
          </a:bodyPr>
          <a:lstStyle/>
          <a:p>
            <a:pPr algn="ctr"/>
            <a:r>
              <a:rPr lang="en-US" sz="3600" b="1" dirty="0">
                <a:latin typeface="Arial" panose="020B0604020202020204" pitchFamily="34" charset="0"/>
                <a:cs typeface="Arial" panose="020B0604020202020204" pitchFamily="34" charset="0"/>
              </a:rPr>
              <a:t>Army Command Structure</a:t>
            </a:r>
          </a:p>
        </p:txBody>
      </p:sp>
      <p:pic>
        <p:nvPicPr>
          <p:cNvPr id="4" name="Picture 3">
            <a:extLst>
              <a:ext uri="{FF2B5EF4-FFF2-40B4-BE49-F238E27FC236}">
                <a16:creationId xmlns:a16="http://schemas.microsoft.com/office/drawing/2014/main" id="{AD2DA7E6-C190-4CBB-AE03-FF5119EF2569}"/>
              </a:ext>
            </a:extLst>
          </p:cNvPr>
          <p:cNvPicPr>
            <a:picLocks noChangeAspect="1"/>
          </p:cNvPicPr>
          <p:nvPr/>
        </p:nvPicPr>
        <p:blipFill>
          <a:blip r:embed="rId2"/>
          <a:stretch>
            <a:fillRect/>
          </a:stretch>
        </p:blipFill>
        <p:spPr>
          <a:xfrm>
            <a:off x="2077045" y="906716"/>
            <a:ext cx="8037910" cy="5324121"/>
          </a:xfrm>
          <a:prstGeom prst="rect">
            <a:avLst/>
          </a:prstGeom>
        </p:spPr>
      </p:pic>
      <p:sp>
        <p:nvSpPr>
          <p:cNvPr id="6" name="Rounded Rectangle 5"/>
          <p:cNvSpPr/>
          <p:nvPr/>
        </p:nvSpPr>
        <p:spPr>
          <a:xfrm>
            <a:off x="8876592" y="3896269"/>
            <a:ext cx="1280160" cy="640080"/>
          </a:xfrm>
          <a:prstGeom prst="roundRect">
            <a:avLst/>
          </a:prstGeom>
          <a:solidFill>
            <a:srgbClr val="FF0000">
              <a:alpha val="3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1478B07-CBC0-44D7-A1AA-B451B0236587}"/>
              </a:ext>
            </a:extLst>
          </p:cNvPr>
          <p:cNvSpPr txBox="1"/>
          <p:nvPr/>
        </p:nvSpPr>
        <p:spPr>
          <a:xfrm>
            <a:off x="320808" y="242587"/>
            <a:ext cx="265176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hlinkClick r:id="rId3"/>
              </a:rPr>
              <a:t>https://www.army.mil/organization/</a:t>
            </a:r>
            <a:endPar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05 AUG 2022</a:t>
            </a:r>
          </a:p>
        </p:txBody>
      </p:sp>
      <p:pic>
        <p:nvPicPr>
          <p:cNvPr id="12" name="Picture 11">
            <a:extLst>
              <a:ext uri="{FF2B5EF4-FFF2-40B4-BE49-F238E27FC236}">
                <a16:creationId xmlns:a16="http://schemas.microsoft.com/office/drawing/2014/main" id="{6C7C851E-425D-459B-BA0C-0B7112EDF4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15526" y="5272285"/>
            <a:ext cx="998444" cy="760719"/>
          </a:xfrm>
          <a:prstGeom prst="rect">
            <a:avLst/>
          </a:prstGeom>
        </p:spPr>
      </p:pic>
      <p:sp>
        <p:nvSpPr>
          <p:cNvPr id="13" name="TextBox 12">
            <a:extLst>
              <a:ext uri="{FF2B5EF4-FFF2-40B4-BE49-F238E27FC236}">
                <a16:creationId xmlns:a16="http://schemas.microsoft.com/office/drawing/2014/main" id="{0763B0B1-BBCF-452D-9576-369626C009C4}"/>
              </a:ext>
            </a:extLst>
          </p:cNvPr>
          <p:cNvSpPr txBox="1"/>
          <p:nvPr/>
        </p:nvSpPr>
        <p:spPr>
          <a:xfrm>
            <a:off x="1290918" y="5255879"/>
            <a:ext cx="6300907"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U.S. ARMY CORPS OF ENGINEERS (USACE)</a:t>
            </a:r>
            <a:r>
              <a:rPr kumimoji="0" lang="en-US" sz="11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   I   </a:t>
            </a:r>
            <a:r>
              <a:rPr kumimoji="0" lang="en-US" sz="1100" b="0" i="0" u="none" strike="noStrike" kern="1200" cap="none" spc="0" normalizeH="0" baseline="0" noProof="0" dirty="0">
                <a:ln>
                  <a:noFill/>
                </a:ln>
                <a:solidFill>
                  <a:prstClr val="white">
                    <a:lumMod val="50000"/>
                  </a:prstClr>
                </a:solidFill>
                <a:effectLst/>
                <a:uLnTx/>
                <a:uFillTx/>
                <a:latin typeface="Arial" pitchFamily="34" charset="0"/>
                <a:ea typeface="ＭＳ Ｐゴシック" pitchFamily="34" charset="-128"/>
                <a:cs typeface="+mn-cs"/>
              </a:rPr>
              <a:t>WASHINGTON, D.C.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white">
                  <a:lumMod val="50000"/>
                </a:prstClr>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rPr>
              <a:t>USACE is designated as a Direct Reporting Unit (DRU) by the Secretary of the Army.  The USACE provides engineering services and capabilities in support of National interests.</a:t>
            </a:r>
          </a:p>
        </p:txBody>
      </p:sp>
    </p:spTree>
    <p:extLst>
      <p:ext uri="{BB962C8B-B14F-4D97-AF65-F5344CB8AC3E}">
        <p14:creationId xmlns:p14="http://schemas.microsoft.com/office/powerpoint/2010/main" val="32156608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510943" y="849411"/>
            <a:ext cx="11272348" cy="2388408"/>
          </a:xfrm>
          <a:prstGeom prst="rect">
            <a:avLst/>
          </a:prstGeom>
          <a:solidFill>
            <a:srgbClr val="FDF1D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eaLnBrk="0" hangingPunct="0"/>
            <a:r>
              <a:rPr lang="en-US" sz="1600" b="1" dirty="0">
                <a:solidFill>
                  <a:srgbClr val="000000"/>
                </a:solidFill>
                <a:cs typeface="Arial" panose="020B0604020202020204" pitchFamily="34" charset="0"/>
              </a:rPr>
              <a:t>Policy, Budget and Oversight</a:t>
            </a:r>
          </a:p>
        </p:txBody>
      </p:sp>
      <p:sp>
        <p:nvSpPr>
          <p:cNvPr id="91" name="Rectangle 90"/>
          <p:cNvSpPr/>
          <p:nvPr/>
        </p:nvSpPr>
        <p:spPr>
          <a:xfrm>
            <a:off x="510942" y="3351178"/>
            <a:ext cx="11272348" cy="27764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algn="ctr" eaLnBrk="0" hangingPunct="0"/>
            <a:r>
              <a:rPr lang="en-US" sz="1600" b="1" dirty="0">
                <a:solidFill>
                  <a:srgbClr val="000000"/>
                </a:solidFill>
                <a:cs typeface="Arial" panose="020B0604020202020204" pitchFamily="34" charset="0"/>
              </a:rPr>
              <a:t>Operational and Program Execution</a:t>
            </a:r>
          </a:p>
        </p:txBody>
      </p:sp>
      <p:sp>
        <p:nvSpPr>
          <p:cNvPr id="6" name="Rectangle 5"/>
          <p:cNvSpPr/>
          <p:nvPr/>
        </p:nvSpPr>
        <p:spPr>
          <a:xfrm>
            <a:off x="3104617" y="720884"/>
            <a:ext cx="5335535" cy="5500301"/>
          </a:xfrm>
          <a:prstGeom prst="rect">
            <a:avLst/>
          </a:prstGeom>
          <a:blipFill dpi="0" rotWithShape="1">
            <a:blip r:embed="rId3">
              <a:alphaModFix amt="3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 name="Title 1"/>
          <p:cNvSpPr>
            <a:spLocks noGrp="1"/>
          </p:cNvSpPr>
          <p:nvPr>
            <p:ph type="title"/>
          </p:nvPr>
        </p:nvSpPr>
        <p:spPr>
          <a:xfrm>
            <a:off x="1903271" y="136478"/>
            <a:ext cx="8382000" cy="806451"/>
          </a:xfrm>
        </p:spPr>
        <p:txBody>
          <a:bodyPr>
            <a:normAutofit/>
          </a:bodyPr>
          <a:lstStyle/>
          <a:p>
            <a:pPr algn="ctr"/>
            <a:r>
              <a:rPr lang="en-US" sz="3600" b="1" dirty="0">
                <a:latin typeface="Arial" panose="020B0604020202020204" pitchFamily="34" charset="0"/>
                <a:cs typeface="Arial" panose="020B0604020202020204" pitchFamily="34" charset="0"/>
              </a:rPr>
              <a:t>ARMY S&amp;T Enterprise</a:t>
            </a:r>
          </a:p>
        </p:txBody>
      </p:sp>
      <p:sp>
        <p:nvSpPr>
          <p:cNvPr id="63" name="Rounded Rectangle 62"/>
          <p:cNvSpPr/>
          <p:nvPr/>
        </p:nvSpPr>
        <p:spPr>
          <a:xfrm>
            <a:off x="7327524" y="3604690"/>
            <a:ext cx="1582900" cy="1002269"/>
          </a:xfrm>
          <a:prstGeom prst="roundRect">
            <a:avLst>
              <a:gd name="adj" fmla="val 13198"/>
            </a:avLst>
          </a:prstGeom>
          <a:solidFill>
            <a:srgbClr val="565C6E"/>
          </a:solidFill>
          <a:ln w="19050" cap="flat" cmpd="sng" algn="ctr">
            <a:solidFill>
              <a:sysClr val="windowText" lastClr="000000">
                <a:lumMod val="65000"/>
                <a:lumOff val="35000"/>
              </a:sysClr>
            </a:solidFill>
            <a:prstDash val="solid"/>
          </a:ln>
          <a:effectLst/>
        </p:spPr>
        <p:txBody>
          <a:bodyPr lIns="18288" tIns="18288" rIns="18288" bIns="18288" rtlCol="0" anchor="ctr">
            <a:noAutofit/>
          </a:bodyPr>
          <a:lstStyle/>
          <a:p>
            <a:pPr algn="ctr">
              <a:lnSpc>
                <a:spcPct val="95000"/>
              </a:lnSpc>
              <a:defRPr/>
            </a:pPr>
            <a:r>
              <a:rPr lang="en-US" sz="1400" b="1" kern="0" dirty="0">
                <a:solidFill>
                  <a:prstClr val="white"/>
                </a:solidFill>
                <a:latin typeface="Arial"/>
                <a:cs typeface="Arial" pitchFamily="34" charset="0"/>
              </a:rPr>
              <a:t>U.S. </a:t>
            </a:r>
            <a:br>
              <a:rPr lang="en-US" sz="1400" b="1" kern="0" dirty="0">
                <a:solidFill>
                  <a:prstClr val="white"/>
                </a:solidFill>
                <a:latin typeface="Arial"/>
                <a:cs typeface="Arial" pitchFamily="34" charset="0"/>
              </a:rPr>
            </a:br>
            <a:r>
              <a:rPr lang="en-US" sz="1400" b="1" kern="0" dirty="0">
                <a:solidFill>
                  <a:prstClr val="white"/>
                </a:solidFill>
                <a:latin typeface="Arial"/>
                <a:cs typeface="Arial" pitchFamily="34" charset="0"/>
              </a:rPr>
              <a:t>Army Corps of Engineers (USACE)</a:t>
            </a:r>
            <a:endParaRPr lang="en-US" sz="1200" b="1" kern="0" dirty="0">
              <a:solidFill>
                <a:prstClr val="white"/>
              </a:solidFill>
              <a:latin typeface="Arial"/>
              <a:cs typeface="Arial" pitchFamily="34" charset="0"/>
            </a:endParaRPr>
          </a:p>
        </p:txBody>
      </p:sp>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9656" y="3352076"/>
            <a:ext cx="614685" cy="474365"/>
          </a:xfrm>
          <a:prstGeom prst="rect">
            <a:avLst/>
          </a:prstGeom>
          <a:effectLst>
            <a:outerShdw blurRad="50800" dist="38100" dir="2700000" algn="tl" rotWithShape="0">
              <a:prstClr val="black">
                <a:alpha val="40000"/>
              </a:prstClr>
            </a:outerShdw>
          </a:effectLst>
        </p:spPr>
      </p:pic>
      <p:sp>
        <p:nvSpPr>
          <p:cNvPr id="64" name="Rounded Rectangle 63"/>
          <p:cNvSpPr/>
          <p:nvPr/>
        </p:nvSpPr>
        <p:spPr>
          <a:xfrm>
            <a:off x="7269847" y="4898961"/>
            <a:ext cx="1773017" cy="1173825"/>
          </a:xfrm>
          <a:prstGeom prst="roundRect">
            <a:avLst>
              <a:gd name="adj" fmla="val 13198"/>
            </a:avLst>
          </a:prstGeom>
          <a:solidFill>
            <a:srgbClr val="565C6E"/>
          </a:solidFill>
          <a:ln w="19050" cap="flat" cmpd="sng" algn="ctr">
            <a:solidFill>
              <a:schemeClr val="tx1"/>
            </a:solidFill>
            <a:prstDash val="solid"/>
          </a:ln>
          <a:effectLst/>
        </p:spPr>
        <p:txBody>
          <a:bodyPr wrap="square" lIns="18288" tIns="18288" rIns="18288" bIns="18288" rtlCol="0" anchor="t">
            <a:spAutoFit/>
          </a:bodyPr>
          <a:lstStyle/>
          <a:p>
            <a:pPr algn="ctr">
              <a:lnSpc>
                <a:spcPct val="95000"/>
              </a:lnSpc>
              <a:defRPr/>
            </a:pPr>
            <a:r>
              <a:rPr lang="en-US" sz="1200" b="1" kern="0" dirty="0">
                <a:solidFill>
                  <a:prstClr val="white"/>
                </a:solidFill>
                <a:latin typeface="Arial"/>
                <a:cs typeface="Arial" pitchFamily="34" charset="0"/>
              </a:rPr>
              <a:t>Engineer Research and Development Center</a:t>
            </a:r>
          </a:p>
          <a:p>
            <a:pPr algn="ctr">
              <a:lnSpc>
                <a:spcPct val="95000"/>
              </a:lnSpc>
              <a:defRPr/>
            </a:pPr>
            <a:endParaRPr lang="en-US" sz="1200" b="1" kern="0" dirty="0">
              <a:solidFill>
                <a:prstClr val="white"/>
              </a:solidFill>
              <a:latin typeface="Arial"/>
              <a:cs typeface="Arial" pitchFamily="34" charset="0"/>
            </a:endParaRPr>
          </a:p>
          <a:p>
            <a:pPr algn="ctr">
              <a:lnSpc>
                <a:spcPct val="95000"/>
              </a:lnSpc>
              <a:defRPr/>
            </a:pPr>
            <a:endParaRPr lang="en-US" sz="1200" b="1" kern="0" dirty="0">
              <a:solidFill>
                <a:prstClr val="black"/>
              </a:solidFill>
              <a:latin typeface="Arial"/>
              <a:cs typeface="Arial" pitchFamily="34" charset="0"/>
            </a:endParaRPr>
          </a:p>
          <a:p>
            <a:pPr algn="ctr">
              <a:lnSpc>
                <a:spcPct val="95000"/>
              </a:lnSpc>
              <a:defRPr/>
            </a:pPr>
            <a:endParaRPr lang="en-US" sz="1200" b="1" kern="0" dirty="0">
              <a:solidFill>
                <a:prstClr val="black"/>
              </a:solidFill>
              <a:latin typeface="Arial"/>
              <a:cs typeface="Arial" pitchFamily="34" charset="0"/>
            </a:endParaRPr>
          </a:p>
        </p:txBody>
      </p:sp>
      <p:cxnSp>
        <p:nvCxnSpPr>
          <p:cNvPr id="76" name="Straight Connector 75"/>
          <p:cNvCxnSpPr/>
          <p:nvPr/>
        </p:nvCxnSpPr>
        <p:spPr>
          <a:xfrm>
            <a:off x="8109585" y="4607125"/>
            <a:ext cx="4134" cy="266196"/>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1584062" y="3604690"/>
            <a:ext cx="3206739" cy="983007"/>
          </a:xfrm>
          <a:prstGeom prst="roundRect">
            <a:avLst>
              <a:gd name="adj" fmla="val 13198"/>
            </a:avLst>
          </a:prstGeom>
          <a:solidFill>
            <a:srgbClr val="565C6E"/>
          </a:solidFill>
          <a:ln w="19050" cap="flat" cmpd="sng" algn="ctr">
            <a:solidFill>
              <a:sysClr val="windowText" lastClr="000000">
                <a:lumMod val="65000"/>
                <a:lumOff val="35000"/>
              </a:sysClr>
            </a:solidFill>
            <a:prstDash val="solid"/>
          </a:ln>
          <a:effectLst/>
        </p:spPr>
        <p:txBody>
          <a:bodyPr lIns="18288" tIns="18288" rIns="18288" bIns="18288" rtlCol="0" anchor="ctr">
            <a:noAutofit/>
          </a:bodyPr>
          <a:lstStyle/>
          <a:p>
            <a:pPr algn="ctr">
              <a:lnSpc>
                <a:spcPct val="95000"/>
              </a:lnSpc>
              <a:defRPr/>
            </a:pPr>
            <a:r>
              <a:rPr lang="en-US" sz="1400" b="1" kern="0" dirty="0">
                <a:solidFill>
                  <a:prstClr val="white"/>
                </a:solidFill>
                <a:latin typeface="Arial"/>
                <a:cs typeface="Arial" pitchFamily="34" charset="0"/>
              </a:rPr>
              <a:t>Army </a:t>
            </a:r>
          </a:p>
          <a:p>
            <a:pPr algn="ctr">
              <a:lnSpc>
                <a:spcPct val="95000"/>
              </a:lnSpc>
              <a:defRPr/>
            </a:pPr>
            <a:r>
              <a:rPr lang="en-US" sz="1400" b="1" kern="0" dirty="0">
                <a:solidFill>
                  <a:prstClr val="white"/>
                </a:solidFill>
                <a:latin typeface="Arial"/>
                <a:cs typeface="Arial" pitchFamily="34" charset="0"/>
              </a:rPr>
              <a:t>Futures Command (AFC)</a:t>
            </a:r>
          </a:p>
          <a:p>
            <a:pPr algn="ctr">
              <a:lnSpc>
                <a:spcPct val="95000"/>
              </a:lnSpc>
              <a:defRPr/>
            </a:pPr>
            <a:r>
              <a:rPr lang="en-US" sz="1400" b="1" kern="0" dirty="0">
                <a:solidFill>
                  <a:prstClr val="white"/>
                </a:solidFill>
                <a:latin typeface="Arial"/>
                <a:cs typeface="Arial" pitchFamily="34" charset="0"/>
              </a:rPr>
              <a:t>3%</a:t>
            </a:r>
            <a:endParaRPr lang="en-US" sz="1200" b="1" kern="0" dirty="0">
              <a:solidFill>
                <a:prstClr val="white"/>
              </a:solidFill>
              <a:latin typeface="Arial"/>
              <a:cs typeface="Arial" pitchFamily="34" charset="0"/>
            </a:endParaRPr>
          </a:p>
        </p:txBody>
      </p:sp>
      <p:sp>
        <p:nvSpPr>
          <p:cNvPr id="60" name="Rounded Rectangle 59"/>
          <p:cNvSpPr/>
          <p:nvPr/>
        </p:nvSpPr>
        <p:spPr>
          <a:xfrm>
            <a:off x="1557439" y="4894436"/>
            <a:ext cx="1574918" cy="1160187"/>
          </a:xfrm>
          <a:prstGeom prst="roundRect">
            <a:avLst>
              <a:gd name="adj" fmla="val 13198"/>
            </a:avLst>
          </a:prstGeom>
          <a:solidFill>
            <a:sysClr val="window" lastClr="FFFFFF"/>
          </a:solidFill>
          <a:ln w="19050" cap="flat" cmpd="sng" algn="ctr">
            <a:solidFill>
              <a:srgbClr val="7F8968"/>
            </a:solidFill>
            <a:prstDash val="solid"/>
          </a:ln>
          <a:effectLst/>
        </p:spPr>
        <p:txBody>
          <a:bodyPr lIns="18288" tIns="18288" rIns="18288" bIns="18288" rtlCol="0" anchor="t">
            <a:noAutofit/>
          </a:bodyPr>
          <a:lstStyle/>
          <a:p>
            <a:pPr algn="ctr">
              <a:lnSpc>
                <a:spcPct val="95000"/>
              </a:lnSpc>
              <a:defRPr/>
            </a:pPr>
            <a:r>
              <a:rPr lang="en-US" sz="1200" kern="0" dirty="0">
                <a:solidFill>
                  <a:prstClr val="black"/>
                </a:solidFill>
                <a:latin typeface="Arial"/>
                <a:cs typeface="Arial" pitchFamily="34" charset="0"/>
              </a:rPr>
              <a:t>Combat Capabilities Development Command </a:t>
            </a:r>
            <a:r>
              <a:rPr lang="en-US" sz="1200" b="1" kern="0" dirty="0">
                <a:solidFill>
                  <a:prstClr val="black"/>
                </a:solidFill>
                <a:latin typeface="Arial"/>
                <a:cs typeface="Arial" pitchFamily="34" charset="0"/>
              </a:rPr>
              <a:t>(CCDC) </a:t>
            </a:r>
          </a:p>
        </p:txBody>
      </p:sp>
      <p:sp>
        <p:nvSpPr>
          <p:cNvPr id="62" name="Rounded Rectangle 61"/>
          <p:cNvSpPr/>
          <p:nvPr/>
        </p:nvSpPr>
        <p:spPr>
          <a:xfrm>
            <a:off x="3209991" y="4880798"/>
            <a:ext cx="1582900" cy="1173825"/>
          </a:xfrm>
          <a:prstGeom prst="roundRect">
            <a:avLst>
              <a:gd name="adj" fmla="val 13198"/>
            </a:avLst>
          </a:prstGeom>
          <a:solidFill>
            <a:sysClr val="window" lastClr="FFFFFF"/>
          </a:solidFill>
          <a:ln w="19050" cap="flat" cmpd="sng" algn="ctr">
            <a:solidFill>
              <a:srgbClr val="7F8968"/>
            </a:solidFill>
            <a:prstDash val="solid"/>
          </a:ln>
          <a:effectLst/>
        </p:spPr>
        <p:txBody>
          <a:bodyPr lIns="18288" tIns="18288" rIns="18288" bIns="18288" rtlCol="0" anchor="t">
            <a:spAutoFit/>
          </a:bodyPr>
          <a:lstStyle/>
          <a:p>
            <a:pPr algn="ctr">
              <a:lnSpc>
                <a:spcPct val="95000"/>
              </a:lnSpc>
              <a:defRPr/>
            </a:pPr>
            <a:r>
              <a:rPr lang="en-US" sz="1200" kern="0" dirty="0">
                <a:solidFill>
                  <a:prstClr val="black"/>
                </a:solidFill>
                <a:latin typeface="Arial"/>
                <a:cs typeface="Arial" pitchFamily="34" charset="0"/>
              </a:rPr>
              <a:t>Army Medical Research and Development Command </a:t>
            </a:r>
            <a:r>
              <a:rPr lang="en-US" sz="1200" b="1" kern="0" dirty="0">
                <a:solidFill>
                  <a:prstClr val="black"/>
                </a:solidFill>
                <a:latin typeface="Arial"/>
                <a:cs typeface="Arial" pitchFamily="34" charset="0"/>
              </a:rPr>
              <a:t>(MRDC)</a:t>
            </a:r>
          </a:p>
          <a:p>
            <a:pPr algn="ctr">
              <a:lnSpc>
                <a:spcPct val="95000"/>
              </a:lnSpc>
              <a:defRPr/>
            </a:pPr>
            <a:endParaRPr lang="en-US" sz="1200" b="1" kern="0" dirty="0">
              <a:solidFill>
                <a:prstClr val="black"/>
              </a:solidFill>
              <a:latin typeface="Arial"/>
              <a:cs typeface="Arial" pitchFamily="34" charset="0"/>
            </a:endParaRPr>
          </a:p>
          <a:p>
            <a:pPr algn="ctr">
              <a:lnSpc>
                <a:spcPct val="95000"/>
              </a:lnSpc>
              <a:defRPr/>
            </a:pPr>
            <a:endParaRPr lang="en-US" sz="1200" b="1" kern="0" dirty="0">
              <a:solidFill>
                <a:prstClr val="black"/>
              </a:solidFill>
              <a:latin typeface="Arial"/>
              <a:cs typeface="Arial" pitchFamily="34" charset="0"/>
            </a:endParaRPr>
          </a:p>
        </p:txBody>
      </p:sp>
      <p:pic>
        <p:nvPicPr>
          <p:cNvPr id="73" name="Picture 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9567" y="3358669"/>
            <a:ext cx="482193" cy="553767"/>
          </a:xfrm>
          <a:prstGeom prst="rect">
            <a:avLst/>
          </a:prstGeom>
        </p:spPr>
      </p:pic>
      <p:cxnSp>
        <p:nvCxnSpPr>
          <p:cNvPr id="77" name="Straight Connector 76"/>
          <p:cNvCxnSpPr/>
          <p:nvPr/>
        </p:nvCxnSpPr>
        <p:spPr>
          <a:xfrm>
            <a:off x="4069395" y="4567683"/>
            <a:ext cx="1" cy="306838"/>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315829" y="4579230"/>
            <a:ext cx="1" cy="306838"/>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1" name="Text Box 43"/>
          <p:cNvSpPr txBox="1">
            <a:spLocks noChangeArrowheads="1"/>
          </p:cNvSpPr>
          <p:nvPr/>
        </p:nvSpPr>
        <p:spPr bwMode="auto">
          <a:xfrm>
            <a:off x="2006012" y="5643467"/>
            <a:ext cx="543739" cy="307777"/>
          </a:xfrm>
          <a:prstGeom prst="rect">
            <a:avLst/>
          </a:prstGeom>
          <a:noFill/>
          <a:ln w="9525">
            <a:noFill/>
            <a:miter lim="800000"/>
            <a:headEnd/>
            <a:tailEnd/>
          </a:ln>
        </p:spPr>
        <p:txBody>
          <a:bodyPr wrap="none" anchor="ctr" anchorCtr="1">
            <a:spAutoFit/>
          </a:bodyPr>
          <a:lstStyle/>
          <a:p>
            <a:pPr algn="ctr">
              <a:defRPr/>
            </a:pPr>
            <a:r>
              <a:rPr lang="en-US" sz="1400" b="1" dirty="0">
                <a:solidFill>
                  <a:srgbClr val="000000"/>
                </a:solidFill>
                <a:latin typeface="Arial" charset="0"/>
                <a:cs typeface="Arial" charset="0"/>
              </a:rPr>
              <a:t>70%</a:t>
            </a:r>
          </a:p>
        </p:txBody>
      </p:sp>
      <p:sp>
        <p:nvSpPr>
          <p:cNvPr id="83" name="Text Box 44"/>
          <p:cNvSpPr txBox="1">
            <a:spLocks noChangeArrowheads="1"/>
          </p:cNvSpPr>
          <p:nvPr/>
        </p:nvSpPr>
        <p:spPr bwMode="auto">
          <a:xfrm>
            <a:off x="3848503" y="5665025"/>
            <a:ext cx="444352" cy="307777"/>
          </a:xfrm>
          <a:prstGeom prst="rect">
            <a:avLst/>
          </a:prstGeom>
          <a:noFill/>
          <a:ln w="9525">
            <a:noFill/>
            <a:miter lim="800000"/>
            <a:headEnd/>
            <a:tailEnd/>
          </a:ln>
        </p:spPr>
        <p:txBody>
          <a:bodyPr wrap="none" anchor="ctr" anchorCtr="1">
            <a:spAutoFit/>
          </a:bodyPr>
          <a:lstStyle/>
          <a:p>
            <a:pPr algn="ctr">
              <a:defRPr/>
            </a:pPr>
            <a:r>
              <a:rPr lang="en-US" sz="1400" b="1" dirty="0">
                <a:solidFill>
                  <a:srgbClr val="000000"/>
                </a:solidFill>
                <a:latin typeface="Arial" charset="0"/>
                <a:cs typeface="Arial" charset="0"/>
              </a:rPr>
              <a:t>9%</a:t>
            </a: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t="37033" b="37616"/>
          <a:stretch/>
        </p:blipFill>
        <p:spPr>
          <a:xfrm>
            <a:off x="7365624" y="5471159"/>
            <a:ext cx="1442852" cy="365761"/>
          </a:xfrm>
          <a:prstGeom prst="rect">
            <a:avLst/>
          </a:prstGeom>
        </p:spPr>
      </p:pic>
      <p:grpSp>
        <p:nvGrpSpPr>
          <p:cNvPr id="16" name="Group 15"/>
          <p:cNvGrpSpPr/>
          <p:nvPr/>
        </p:nvGrpSpPr>
        <p:grpSpPr>
          <a:xfrm>
            <a:off x="4882968" y="3284720"/>
            <a:ext cx="2104431" cy="2788066"/>
            <a:chOff x="3871754" y="833293"/>
            <a:chExt cx="2104431" cy="2788066"/>
          </a:xfrm>
        </p:grpSpPr>
        <p:sp>
          <p:nvSpPr>
            <p:cNvPr id="65" name="Rounded Rectangle 64"/>
            <p:cNvSpPr/>
            <p:nvPr/>
          </p:nvSpPr>
          <p:spPr>
            <a:xfrm>
              <a:off x="4015871" y="1166286"/>
              <a:ext cx="1960314" cy="980053"/>
            </a:xfrm>
            <a:prstGeom prst="roundRect">
              <a:avLst>
                <a:gd name="adj" fmla="val 13198"/>
              </a:avLst>
            </a:prstGeom>
            <a:solidFill>
              <a:srgbClr val="565C6E"/>
            </a:solidFill>
            <a:ln w="19050" cap="flat" cmpd="sng" algn="ctr">
              <a:solidFill>
                <a:sysClr val="windowText" lastClr="000000">
                  <a:lumMod val="65000"/>
                  <a:lumOff val="35000"/>
                </a:sysClr>
              </a:solidFill>
              <a:prstDash val="solid"/>
            </a:ln>
            <a:effectLst/>
          </p:spPr>
          <p:txBody>
            <a:bodyPr lIns="18288" tIns="18288" rIns="18288" bIns="18288" rtlCol="0" anchor="ctr">
              <a:noAutofit/>
            </a:bodyPr>
            <a:lstStyle/>
            <a:p>
              <a:pPr algn="ctr">
                <a:lnSpc>
                  <a:spcPct val="95000"/>
                </a:lnSpc>
                <a:defRPr/>
              </a:pPr>
              <a:r>
                <a:rPr lang="en-US" sz="1400" b="1" kern="0" dirty="0">
                  <a:solidFill>
                    <a:prstClr val="white"/>
                  </a:solidFill>
                  <a:latin typeface="Arial"/>
                  <a:cs typeface="Arial" pitchFamily="34" charset="0"/>
                </a:rPr>
                <a:t>U.S. Army </a:t>
              </a:r>
              <a:br>
                <a:rPr lang="en-US" sz="1400" b="1" kern="0" dirty="0">
                  <a:solidFill>
                    <a:prstClr val="white"/>
                  </a:solidFill>
                  <a:latin typeface="Arial"/>
                  <a:cs typeface="Arial" pitchFamily="34" charset="0"/>
                </a:rPr>
              </a:br>
              <a:r>
                <a:rPr lang="en-US" sz="1400" b="1" kern="0" dirty="0">
                  <a:solidFill>
                    <a:prstClr val="white"/>
                  </a:solidFill>
                  <a:latin typeface="Arial"/>
                  <a:cs typeface="Arial" pitchFamily="34" charset="0"/>
                </a:rPr>
                <a:t>Space and Missile Defense Command (SMDC)</a:t>
              </a:r>
              <a:endParaRPr lang="en-US" sz="1200" b="1" kern="0" dirty="0">
                <a:solidFill>
                  <a:prstClr val="white"/>
                </a:solidFill>
                <a:latin typeface="Arial"/>
                <a:cs typeface="Arial" pitchFamily="34" charset="0"/>
              </a:endParaRPr>
            </a:p>
          </p:txBody>
        </p:sp>
        <p:pic>
          <p:nvPicPr>
            <p:cNvPr id="71" name="Picture 9" descr="http://www.smdc.army.mil/2008/images/SMDC%203in%20transparent.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871754" y="833293"/>
              <a:ext cx="626247" cy="635122"/>
            </a:xfrm>
            <a:prstGeom prst="rect">
              <a:avLst/>
            </a:prstGeom>
            <a:noFill/>
            <a:effectLst>
              <a:outerShdw blurRad="50800" dist="38100" dir="2700000" algn="tl" rotWithShape="0">
                <a:prstClr val="black">
                  <a:alpha val="40000"/>
                </a:prstClr>
              </a:outerShdw>
            </a:effectLst>
          </p:spPr>
        </p:pic>
        <p:cxnSp>
          <p:nvCxnSpPr>
            <p:cNvPr id="78" name="Straight Connector 77"/>
            <p:cNvCxnSpPr>
              <a:stCxn id="65" idx="2"/>
            </p:cNvCxnSpPr>
            <p:nvPr/>
          </p:nvCxnSpPr>
          <p:spPr>
            <a:xfrm>
              <a:off x="4996028" y="2146339"/>
              <a:ext cx="0" cy="337569"/>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6" name="Rounded Rectangle 65"/>
            <p:cNvSpPr/>
            <p:nvPr/>
          </p:nvSpPr>
          <p:spPr>
            <a:xfrm>
              <a:off x="4103288" y="2447534"/>
              <a:ext cx="1800547" cy="1173825"/>
            </a:xfrm>
            <a:prstGeom prst="roundRect">
              <a:avLst>
                <a:gd name="adj" fmla="val 13198"/>
              </a:avLst>
            </a:prstGeom>
            <a:solidFill>
              <a:sysClr val="window" lastClr="FFFFFF"/>
            </a:solidFill>
            <a:ln w="19050" cap="flat" cmpd="sng" algn="ctr">
              <a:solidFill>
                <a:srgbClr val="7F8968"/>
              </a:solidFill>
              <a:prstDash val="solid"/>
            </a:ln>
            <a:effectLst/>
          </p:spPr>
          <p:txBody>
            <a:bodyPr wrap="square" lIns="18288" tIns="18288" rIns="18288" bIns="18288" rtlCol="0" anchor="t">
              <a:spAutoFit/>
            </a:bodyPr>
            <a:lstStyle/>
            <a:p>
              <a:pPr algn="ctr">
                <a:lnSpc>
                  <a:spcPct val="95000"/>
                </a:lnSpc>
                <a:defRPr/>
              </a:pPr>
              <a:r>
                <a:rPr lang="en-US" sz="1200" kern="0" dirty="0">
                  <a:solidFill>
                    <a:prstClr val="black"/>
                  </a:solidFill>
                  <a:latin typeface="Arial"/>
                  <a:cs typeface="Arial" pitchFamily="34" charset="0"/>
                </a:rPr>
                <a:t>Space &amp; Missile Defense Command Technical Center </a:t>
              </a:r>
              <a:r>
                <a:rPr lang="en-US" sz="1200" b="1" kern="0" dirty="0">
                  <a:solidFill>
                    <a:prstClr val="black"/>
                  </a:solidFill>
                  <a:latin typeface="Arial"/>
                  <a:cs typeface="Arial" pitchFamily="34" charset="0"/>
                </a:rPr>
                <a:t>(SMDC TC)</a:t>
              </a:r>
            </a:p>
            <a:p>
              <a:pPr algn="ctr">
                <a:lnSpc>
                  <a:spcPct val="95000"/>
                </a:lnSpc>
                <a:defRPr/>
              </a:pPr>
              <a:endParaRPr lang="en-US" sz="1200" kern="0" dirty="0">
                <a:solidFill>
                  <a:prstClr val="black"/>
                </a:solidFill>
                <a:latin typeface="Arial"/>
                <a:cs typeface="Arial" pitchFamily="34" charset="0"/>
              </a:endParaRPr>
            </a:p>
            <a:p>
              <a:pPr algn="ctr">
                <a:lnSpc>
                  <a:spcPct val="95000"/>
                </a:lnSpc>
                <a:defRPr/>
              </a:pPr>
              <a:r>
                <a:rPr lang="en-US" sz="1200" kern="0" dirty="0">
                  <a:solidFill>
                    <a:prstClr val="black"/>
                  </a:solidFill>
                  <a:latin typeface="Arial"/>
                  <a:cs typeface="Arial" pitchFamily="34" charset="0"/>
                </a:rPr>
                <a:t> </a:t>
              </a:r>
            </a:p>
          </p:txBody>
        </p:sp>
        <p:sp>
          <p:nvSpPr>
            <p:cNvPr id="82" name="Text Box 46"/>
            <p:cNvSpPr txBox="1">
              <a:spLocks noChangeArrowheads="1"/>
            </p:cNvSpPr>
            <p:nvPr/>
          </p:nvSpPr>
          <p:spPr bwMode="auto">
            <a:xfrm>
              <a:off x="4791465" y="3251231"/>
              <a:ext cx="444352" cy="307777"/>
            </a:xfrm>
            <a:prstGeom prst="rect">
              <a:avLst/>
            </a:prstGeom>
            <a:noFill/>
            <a:ln w="9525">
              <a:noFill/>
              <a:miter lim="800000"/>
              <a:headEnd/>
              <a:tailEnd/>
            </a:ln>
          </p:spPr>
          <p:txBody>
            <a:bodyPr wrap="none" anchor="ctr" anchorCtr="1">
              <a:spAutoFit/>
            </a:bodyPr>
            <a:lstStyle/>
            <a:p>
              <a:pPr algn="ctr">
                <a:defRPr/>
              </a:pPr>
              <a:r>
                <a:rPr lang="en-US" sz="1400" b="1" dirty="0">
                  <a:solidFill>
                    <a:srgbClr val="000000"/>
                  </a:solidFill>
                  <a:latin typeface="Arial" charset="0"/>
                  <a:cs typeface="Arial" charset="0"/>
                </a:rPr>
                <a:t>2%</a:t>
              </a:r>
            </a:p>
          </p:txBody>
        </p:sp>
      </p:grpSp>
      <p:sp>
        <p:nvSpPr>
          <p:cNvPr id="84" name="Text Box 45"/>
          <p:cNvSpPr txBox="1">
            <a:spLocks noChangeArrowheads="1"/>
          </p:cNvSpPr>
          <p:nvPr/>
        </p:nvSpPr>
        <p:spPr bwMode="auto">
          <a:xfrm>
            <a:off x="7873577" y="5756752"/>
            <a:ext cx="639348" cy="362794"/>
          </a:xfrm>
          <a:prstGeom prst="rect">
            <a:avLst/>
          </a:prstGeom>
          <a:noFill/>
          <a:ln w="9525">
            <a:noFill/>
            <a:miter lim="800000"/>
            <a:headEnd/>
            <a:tailEnd/>
          </a:ln>
        </p:spPr>
        <p:txBody>
          <a:bodyPr wrap="none" anchor="ctr" anchorCtr="1">
            <a:spAutoFit/>
          </a:bodyPr>
          <a:lstStyle/>
          <a:p>
            <a:pPr algn="ctr">
              <a:defRPr/>
            </a:pPr>
            <a:r>
              <a:rPr lang="en-US" sz="1400" b="1" dirty="0">
                <a:solidFill>
                  <a:prstClr val="white"/>
                </a:solidFill>
                <a:latin typeface="Arial" charset="0"/>
                <a:cs typeface="Arial" charset="0"/>
              </a:rPr>
              <a:t>13%</a:t>
            </a:r>
          </a:p>
        </p:txBody>
      </p:sp>
      <p:sp>
        <p:nvSpPr>
          <p:cNvPr id="3" name="Slide Number Placeholder 2"/>
          <p:cNvSpPr>
            <a:spLocks noGrp="1"/>
          </p:cNvSpPr>
          <p:nvPr>
            <p:ph type="sldNum" sz="quarter" idx="11"/>
          </p:nvPr>
        </p:nvSpPr>
        <p:spPr/>
        <p:txBody>
          <a:bodyPr/>
          <a:lstStyle/>
          <a:p>
            <a:fld id="{9A257827-C34C-4251-B995-96C9C233CCC8}" type="slidenum">
              <a:rPr lang="en-US" smtClean="0">
                <a:solidFill>
                  <a:prstClr val="black"/>
                </a:solidFill>
              </a:rPr>
              <a:pPr/>
              <a:t>43</a:t>
            </a:fld>
            <a:endParaRPr lang="en-US" dirty="0">
              <a:solidFill>
                <a:prstClr val="black"/>
              </a:solidFill>
            </a:endParaRPr>
          </a:p>
        </p:txBody>
      </p:sp>
      <p:cxnSp>
        <p:nvCxnSpPr>
          <p:cNvPr id="61" name="Straight Connector 60"/>
          <p:cNvCxnSpPr/>
          <p:nvPr/>
        </p:nvCxnSpPr>
        <p:spPr>
          <a:xfrm>
            <a:off x="5725388" y="1104219"/>
            <a:ext cx="0" cy="1866900"/>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4048988" y="1050360"/>
            <a:ext cx="3390900" cy="457200"/>
          </a:xfrm>
          <a:prstGeom prst="roundRect">
            <a:avLst>
              <a:gd name="adj" fmla="val 13198"/>
            </a:avLst>
          </a:prstGeom>
          <a:solidFill>
            <a:schemeClr val="tx1">
              <a:lumMod val="65000"/>
              <a:lumOff val="3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noAutofit/>
          </a:bodyPr>
          <a:lstStyle/>
          <a:p>
            <a:pPr algn="ctr" eaLnBrk="0" hangingPunct="0">
              <a:lnSpc>
                <a:spcPct val="95000"/>
              </a:lnSpc>
            </a:pPr>
            <a:r>
              <a:rPr lang="en-US" sz="1800" b="1" dirty="0">
                <a:solidFill>
                  <a:srgbClr val="FFC000"/>
                </a:solidFill>
                <a:cs typeface="Arial" pitchFamily="34" charset="0"/>
              </a:rPr>
              <a:t>Secretary of the Army</a:t>
            </a:r>
            <a:endParaRPr lang="en-US" sz="1600" b="1" dirty="0">
              <a:solidFill>
                <a:srgbClr val="FFC000"/>
              </a:solidFill>
              <a:cs typeface="Arial" pitchFamily="34" charset="0"/>
            </a:endParaRPr>
          </a:p>
        </p:txBody>
      </p:sp>
      <p:sp>
        <p:nvSpPr>
          <p:cNvPr id="86" name="Rounded Rectangle 85"/>
          <p:cNvSpPr/>
          <p:nvPr/>
        </p:nvSpPr>
        <p:spPr>
          <a:xfrm>
            <a:off x="4048988" y="2127666"/>
            <a:ext cx="3390900" cy="457200"/>
          </a:xfrm>
          <a:prstGeom prst="roundRect">
            <a:avLst>
              <a:gd name="adj" fmla="val 13198"/>
            </a:avLst>
          </a:prstGeom>
          <a:solidFill>
            <a:srgbClr val="FFC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noAutofit/>
          </a:bodyPr>
          <a:lstStyle/>
          <a:p>
            <a:pPr algn="ctr" eaLnBrk="0" hangingPunct="0">
              <a:lnSpc>
                <a:spcPct val="95000"/>
              </a:lnSpc>
            </a:pPr>
            <a:r>
              <a:rPr lang="en-US" sz="1200" b="1" dirty="0">
                <a:solidFill>
                  <a:srgbClr val="000000"/>
                </a:solidFill>
                <a:cs typeface="Arial" pitchFamily="34" charset="0"/>
              </a:rPr>
              <a:t>Assistant to the Secretary of the Army for Acquisition, Logistics and Technology</a:t>
            </a:r>
            <a:endParaRPr lang="en-US" sz="1100" b="1" dirty="0">
              <a:solidFill>
                <a:srgbClr val="000000"/>
              </a:solidFill>
              <a:cs typeface="Arial" pitchFamily="34" charset="0"/>
            </a:endParaRPr>
          </a:p>
        </p:txBody>
      </p:sp>
      <p:sp>
        <p:nvSpPr>
          <p:cNvPr id="87" name="Rounded Rectangle 86"/>
          <p:cNvSpPr/>
          <p:nvPr/>
        </p:nvSpPr>
        <p:spPr>
          <a:xfrm>
            <a:off x="4048988" y="1589013"/>
            <a:ext cx="3390900" cy="457200"/>
          </a:xfrm>
          <a:prstGeom prst="roundRect">
            <a:avLst>
              <a:gd name="adj" fmla="val 13198"/>
            </a:avLst>
          </a:prstGeom>
          <a:solidFill>
            <a:schemeClr val="tx1">
              <a:lumMod val="65000"/>
              <a:lumOff val="35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noAutofit/>
          </a:bodyPr>
          <a:lstStyle/>
          <a:p>
            <a:pPr algn="ctr" eaLnBrk="0" hangingPunct="0">
              <a:lnSpc>
                <a:spcPct val="95000"/>
              </a:lnSpc>
            </a:pPr>
            <a:r>
              <a:rPr lang="en-US" sz="1600" b="1" dirty="0">
                <a:solidFill>
                  <a:srgbClr val="FFC000"/>
                </a:solidFill>
                <a:cs typeface="Arial" pitchFamily="34" charset="0"/>
              </a:rPr>
              <a:t>Under Secretary of the Army</a:t>
            </a:r>
            <a:endParaRPr lang="en-US" sz="1400" b="1" dirty="0">
              <a:solidFill>
                <a:srgbClr val="FFC000"/>
              </a:solidFill>
              <a:cs typeface="Arial" pitchFamily="34" charset="0"/>
            </a:endParaRPr>
          </a:p>
        </p:txBody>
      </p:sp>
      <p:sp>
        <p:nvSpPr>
          <p:cNvPr id="88" name="Rounded Rectangle 87"/>
          <p:cNvSpPr/>
          <p:nvPr/>
        </p:nvSpPr>
        <p:spPr>
          <a:xfrm>
            <a:off x="4048988" y="2666319"/>
            <a:ext cx="3390900" cy="457200"/>
          </a:xfrm>
          <a:prstGeom prst="roundRect">
            <a:avLst>
              <a:gd name="adj" fmla="val 13198"/>
            </a:avLst>
          </a:prstGeom>
          <a:solidFill>
            <a:srgbClr val="FFC00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noAutofit/>
          </a:bodyPr>
          <a:lstStyle/>
          <a:p>
            <a:pPr algn="ctr" eaLnBrk="0" hangingPunct="0">
              <a:lnSpc>
                <a:spcPct val="95000"/>
              </a:lnSpc>
            </a:pPr>
            <a:r>
              <a:rPr lang="en-US" sz="1200" b="1" dirty="0">
                <a:solidFill>
                  <a:srgbClr val="000000"/>
                </a:solidFill>
                <a:cs typeface="Arial" pitchFamily="34" charset="0"/>
              </a:rPr>
              <a:t>Deputy Assistant Secretary of the Army for Research &amp; Technology</a:t>
            </a:r>
            <a:endParaRPr lang="en-US" sz="1100" b="1" dirty="0">
              <a:solidFill>
                <a:srgbClr val="000000"/>
              </a:solidFill>
              <a:cs typeface="Arial" pitchFamily="34" charset="0"/>
            </a:endParaRPr>
          </a:p>
        </p:txBody>
      </p:sp>
      <p:sp>
        <p:nvSpPr>
          <p:cNvPr id="90" name="TextBox 89"/>
          <p:cNvSpPr txBox="1"/>
          <p:nvPr/>
        </p:nvSpPr>
        <p:spPr>
          <a:xfrm>
            <a:off x="2826921" y="2173636"/>
            <a:ext cx="1059393" cy="369332"/>
          </a:xfrm>
          <a:prstGeom prst="rect">
            <a:avLst/>
          </a:prstGeom>
          <a:noFill/>
        </p:spPr>
        <p:txBody>
          <a:bodyPr wrap="none" rtlCol="0">
            <a:spAutoFit/>
          </a:bodyPr>
          <a:lstStyle/>
          <a:p>
            <a:pPr fontAlgn="auto">
              <a:spcBef>
                <a:spcPts val="0"/>
              </a:spcBef>
              <a:spcAft>
                <a:spcPts val="0"/>
              </a:spcAft>
            </a:pPr>
            <a:r>
              <a:rPr lang="en-US" sz="1800" dirty="0">
                <a:solidFill>
                  <a:prstClr val="black"/>
                </a:solidFill>
                <a:latin typeface="Calibri" panose="020F0502020204030204"/>
                <a:ea typeface="+mn-ea"/>
              </a:rPr>
              <a:t>“ASAALT”</a:t>
            </a:r>
          </a:p>
        </p:txBody>
      </p:sp>
      <p:grpSp>
        <p:nvGrpSpPr>
          <p:cNvPr id="9" name="Group 8"/>
          <p:cNvGrpSpPr/>
          <p:nvPr/>
        </p:nvGrpSpPr>
        <p:grpSpPr>
          <a:xfrm>
            <a:off x="9245768" y="3315954"/>
            <a:ext cx="2479550" cy="3197161"/>
            <a:chOff x="9337208" y="3315954"/>
            <a:chExt cx="2479550" cy="3197161"/>
          </a:xfrm>
        </p:grpSpPr>
        <p:grpSp>
          <p:nvGrpSpPr>
            <p:cNvPr id="12" name="Group 11"/>
            <p:cNvGrpSpPr/>
            <p:nvPr/>
          </p:nvGrpSpPr>
          <p:grpSpPr>
            <a:xfrm>
              <a:off x="9337208" y="3315954"/>
              <a:ext cx="2092931" cy="3197161"/>
              <a:chOff x="8889471" y="973149"/>
              <a:chExt cx="2092931" cy="3197161"/>
            </a:xfrm>
          </p:grpSpPr>
          <p:cxnSp>
            <p:nvCxnSpPr>
              <p:cNvPr id="74" name="Straight Connector 73"/>
              <p:cNvCxnSpPr/>
              <p:nvPr/>
            </p:nvCxnSpPr>
            <p:spPr>
              <a:xfrm>
                <a:off x="9671562" y="2328775"/>
                <a:ext cx="1" cy="278944"/>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9309051" y="1261885"/>
                <a:ext cx="1673351" cy="1070788"/>
              </a:xfrm>
              <a:prstGeom prst="roundRect">
                <a:avLst>
                  <a:gd name="adj" fmla="val 13198"/>
                </a:avLst>
              </a:prstGeom>
              <a:solidFill>
                <a:srgbClr val="565C6E"/>
              </a:solidFill>
              <a:ln w="19050" cap="flat" cmpd="sng" algn="ctr">
                <a:solidFill>
                  <a:sysClr val="windowText" lastClr="000000">
                    <a:lumMod val="65000"/>
                    <a:lumOff val="35000"/>
                  </a:sysClr>
                </a:solidFill>
                <a:prstDash val="solid"/>
              </a:ln>
              <a:effectLst/>
            </p:spPr>
            <p:txBody>
              <a:bodyPr lIns="18288" tIns="18288" rIns="18288" bIns="18288" rtlCol="0" anchor="ctr">
                <a:noAutofit/>
              </a:bodyPr>
              <a:lstStyle/>
              <a:p>
                <a:pPr algn="ctr">
                  <a:lnSpc>
                    <a:spcPct val="95000"/>
                  </a:lnSpc>
                  <a:defRPr/>
                </a:pPr>
                <a:r>
                  <a:rPr lang="en-US" sz="1400" b="1" kern="0" dirty="0">
                    <a:solidFill>
                      <a:prstClr val="white"/>
                    </a:solidFill>
                    <a:latin typeface="Arial"/>
                    <a:cs typeface="Arial" pitchFamily="34" charset="0"/>
                  </a:rPr>
                  <a:t>Headquarters, Department of the Army (HQDA)</a:t>
                </a:r>
              </a:p>
              <a:p>
                <a:pPr algn="ctr">
                  <a:lnSpc>
                    <a:spcPct val="95000"/>
                  </a:lnSpc>
                  <a:defRPr/>
                </a:pPr>
                <a:r>
                  <a:rPr lang="en-US" sz="1400" b="1" kern="0" dirty="0">
                    <a:solidFill>
                      <a:prstClr val="white"/>
                    </a:solidFill>
                    <a:latin typeface="Arial"/>
                    <a:cs typeface="Arial" pitchFamily="34" charset="0"/>
                  </a:rPr>
                  <a:t>G-1, Personnel</a:t>
                </a:r>
                <a:endParaRPr lang="en-US" sz="1200" b="1" kern="0" dirty="0">
                  <a:solidFill>
                    <a:prstClr val="white"/>
                  </a:solidFill>
                  <a:latin typeface="Arial"/>
                  <a:cs typeface="Arial" pitchFamily="34" charset="0"/>
                </a:endParaRPr>
              </a:p>
            </p:txBody>
          </p:sp>
          <p:sp>
            <p:nvSpPr>
              <p:cNvPr id="68" name="Rounded Rectangle 67"/>
              <p:cNvSpPr/>
              <p:nvPr/>
            </p:nvSpPr>
            <p:spPr>
              <a:xfrm>
                <a:off x="9040731" y="2554862"/>
                <a:ext cx="1140415" cy="1523976"/>
              </a:xfrm>
              <a:prstGeom prst="roundRect">
                <a:avLst>
                  <a:gd name="adj" fmla="val 13198"/>
                </a:avLst>
              </a:prstGeom>
              <a:solidFill>
                <a:sysClr val="window" lastClr="FFFFFF"/>
              </a:solidFill>
              <a:ln w="19050" cap="flat" cmpd="sng" algn="ctr">
                <a:solidFill>
                  <a:srgbClr val="7F8968"/>
                </a:solidFill>
                <a:prstDash val="solid"/>
              </a:ln>
              <a:effectLst/>
            </p:spPr>
            <p:txBody>
              <a:bodyPr wrap="square" lIns="18288" tIns="18288" rIns="18288" bIns="18288" rtlCol="0" anchor="t">
                <a:spAutoFit/>
              </a:bodyPr>
              <a:lstStyle/>
              <a:p>
                <a:pPr algn="ctr">
                  <a:lnSpc>
                    <a:spcPct val="95000"/>
                  </a:lnSpc>
                  <a:defRPr/>
                </a:pPr>
                <a:r>
                  <a:rPr lang="en-US" sz="1200" kern="0" dirty="0">
                    <a:solidFill>
                      <a:prstClr val="black"/>
                    </a:solidFill>
                    <a:latin typeface="Arial"/>
                    <a:cs typeface="Arial" pitchFamily="34" charset="0"/>
                  </a:rPr>
                  <a:t>U.S. Army Research Institute for the Behavioral and Social Sciences </a:t>
                </a:r>
                <a:r>
                  <a:rPr lang="en-US" sz="1200" b="1" kern="0" dirty="0">
                    <a:solidFill>
                      <a:prstClr val="black"/>
                    </a:solidFill>
                    <a:latin typeface="Arial"/>
                    <a:cs typeface="Arial" pitchFamily="34" charset="0"/>
                  </a:rPr>
                  <a:t>(ARI)</a:t>
                </a:r>
              </a:p>
              <a:p>
                <a:pPr algn="ctr">
                  <a:lnSpc>
                    <a:spcPct val="95000"/>
                  </a:lnSpc>
                  <a:defRPr/>
                </a:pPr>
                <a:endParaRPr lang="en-US" sz="1200" b="1" kern="0" dirty="0">
                  <a:solidFill>
                    <a:prstClr val="black"/>
                  </a:solidFill>
                  <a:latin typeface="Arial"/>
                  <a:cs typeface="Arial" pitchFamily="34" charset="0"/>
                </a:endParaRPr>
              </a:p>
            </p:txBody>
          </p:sp>
          <p:pic>
            <p:nvPicPr>
              <p:cNvPr id="72" name="Picture 2" descr="C:\Users\ahmadna\Desktop\2000px-Seal_of_the_US_Department_of_the_Army.svg.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889471" y="973149"/>
                <a:ext cx="523205" cy="530619"/>
              </a:xfrm>
              <a:prstGeom prst="rect">
                <a:avLst/>
              </a:prstGeom>
              <a:noFill/>
              <a:effectLst>
                <a:outerShdw blurRad="50800" dist="38100" dir="2700000" algn="tl" rotWithShape="0">
                  <a:prstClr val="black">
                    <a:alpha val="40000"/>
                  </a:prstClr>
                </a:outerShdw>
              </a:effectLst>
            </p:spPr>
          </p:pic>
          <p:sp>
            <p:nvSpPr>
              <p:cNvPr id="85" name="Text Box 47"/>
              <p:cNvSpPr txBox="1">
                <a:spLocks noChangeArrowheads="1"/>
              </p:cNvSpPr>
              <p:nvPr/>
            </p:nvSpPr>
            <p:spPr bwMode="auto">
              <a:xfrm>
                <a:off x="9400255" y="3799793"/>
                <a:ext cx="527458" cy="370517"/>
              </a:xfrm>
              <a:prstGeom prst="rect">
                <a:avLst/>
              </a:prstGeom>
              <a:noFill/>
              <a:ln w="9525">
                <a:noFill/>
                <a:miter lim="800000"/>
                <a:headEnd/>
                <a:tailEnd/>
              </a:ln>
            </p:spPr>
            <p:txBody>
              <a:bodyPr wrap="none" anchor="ctr" anchorCtr="1">
                <a:spAutoFit/>
              </a:bodyPr>
              <a:lstStyle/>
              <a:p>
                <a:pPr algn="ctr">
                  <a:defRPr/>
                </a:pPr>
                <a:r>
                  <a:rPr lang="en-US" sz="1400" b="1" dirty="0">
                    <a:solidFill>
                      <a:srgbClr val="000000"/>
                    </a:solidFill>
                    <a:latin typeface="Arial" charset="0"/>
                    <a:cs typeface="Arial" charset="0"/>
                  </a:rPr>
                  <a:t>2%</a:t>
                </a:r>
              </a:p>
            </p:txBody>
          </p:sp>
        </p:grpSp>
        <p:cxnSp>
          <p:nvCxnSpPr>
            <p:cNvPr id="40" name="Straight Connector 39"/>
            <p:cNvCxnSpPr/>
            <p:nvPr/>
          </p:nvCxnSpPr>
          <p:spPr>
            <a:xfrm>
              <a:off x="11078913" y="4671580"/>
              <a:ext cx="1837" cy="303645"/>
            </a:xfrm>
            <a:prstGeom prst="line">
              <a:avLst/>
            </a:prstGeom>
            <a:ln w="28575" cap="sq">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10676343" y="4897667"/>
              <a:ext cx="1140415" cy="1523976"/>
            </a:xfrm>
            <a:prstGeom prst="roundRect">
              <a:avLst>
                <a:gd name="adj" fmla="val 13198"/>
              </a:avLst>
            </a:prstGeom>
            <a:solidFill>
              <a:sysClr val="window" lastClr="FFFFFF"/>
            </a:solidFill>
            <a:ln w="19050" cap="flat" cmpd="sng" algn="ctr">
              <a:solidFill>
                <a:srgbClr val="7F8968"/>
              </a:solidFill>
              <a:prstDash val="solid"/>
            </a:ln>
            <a:effectLst/>
          </p:spPr>
          <p:txBody>
            <a:bodyPr wrap="square" lIns="18288" tIns="18288" rIns="18288" bIns="18288" rtlCol="0" anchor="t">
              <a:spAutoFit/>
            </a:bodyPr>
            <a:lstStyle/>
            <a:p>
              <a:pPr algn="ctr">
                <a:lnSpc>
                  <a:spcPct val="95000"/>
                </a:lnSpc>
                <a:defRPr/>
              </a:pPr>
              <a:r>
                <a:rPr lang="en-US" sz="1200" kern="0" dirty="0">
                  <a:solidFill>
                    <a:prstClr val="black"/>
                  </a:solidFill>
                  <a:latin typeface="Arial"/>
                  <a:cs typeface="Arial" pitchFamily="34" charset="0"/>
                </a:rPr>
                <a:t>U.S. Army Rapid Capabilities &amp; Critical Technologies Office </a:t>
              </a:r>
              <a:r>
                <a:rPr lang="en-US" sz="1200" b="1" kern="0" dirty="0">
                  <a:solidFill>
                    <a:prstClr val="black"/>
                  </a:solidFill>
                  <a:latin typeface="Arial"/>
                  <a:cs typeface="Arial" pitchFamily="34" charset="0"/>
                </a:rPr>
                <a:t>(RCCTO)</a:t>
              </a:r>
            </a:p>
            <a:p>
              <a:pPr algn="ctr">
                <a:lnSpc>
                  <a:spcPct val="95000"/>
                </a:lnSpc>
                <a:defRPr/>
              </a:pPr>
              <a:endParaRPr lang="en-US" sz="1200" b="1" kern="0" dirty="0">
                <a:solidFill>
                  <a:prstClr val="black"/>
                </a:solidFill>
                <a:latin typeface="Arial"/>
                <a:cs typeface="Arial" pitchFamily="34" charset="0"/>
              </a:endParaRPr>
            </a:p>
          </p:txBody>
        </p:sp>
        <p:sp>
          <p:nvSpPr>
            <p:cNvPr id="43" name="Text Box 47"/>
            <p:cNvSpPr txBox="1">
              <a:spLocks noChangeArrowheads="1"/>
            </p:cNvSpPr>
            <p:nvPr/>
          </p:nvSpPr>
          <p:spPr bwMode="auto">
            <a:xfrm>
              <a:off x="11100013" y="6173968"/>
              <a:ext cx="444352" cy="307777"/>
            </a:xfrm>
            <a:prstGeom prst="rect">
              <a:avLst/>
            </a:prstGeom>
            <a:noFill/>
            <a:ln w="9525">
              <a:noFill/>
              <a:miter lim="800000"/>
              <a:headEnd/>
              <a:tailEnd/>
            </a:ln>
          </p:spPr>
          <p:txBody>
            <a:bodyPr wrap="none" anchor="ctr" anchorCtr="1">
              <a:spAutoFit/>
            </a:bodyPr>
            <a:lstStyle/>
            <a:p>
              <a:pPr algn="ctr">
                <a:defRPr/>
              </a:pPr>
              <a:r>
                <a:rPr lang="en-US" sz="1400" b="1" dirty="0">
                  <a:solidFill>
                    <a:srgbClr val="000000"/>
                  </a:solidFill>
                  <a:latin typeface="Arial" charset="0"/>
                  <a:cs typeface="Arial" charset="0"/>
                </a:rPr>
                <a:t>3%</a:t>
              </a:r>
            </a:p>
          </p:txBody>
        </p:sp>
      </p:grpSp>
      <p:sp>
        <p:nvSpPr>
          <p:cNvPr id="44" name="TextBox 43"/>
          <p:cNvSpPr txBox="1"/>
          <p:nvPr/>
        </p:nvSpPr>
        <p:spPr>
          <a:xfrm>
            <a:off x="8479642" y="1089230"/>
            <a:ext cx="3065558" cy="707886"/>
          </a:xfrm>
          <a:prstGeom prst="rect">
            <a:avLst/>
          </a:prstGeom>
          <a:solidFill>
            <a:schemeClr val="accent4">
              <a:lumMod val="60000"/>
              <a:lumOff val="40000"/>
            </a:schemeClr>
          </a:solidFill>
          <a:ln w="19050">
            <a:solidFill>
              <a:schemeClr val="accent4">
                <a:lumMod val="50000"/>
              </a:schemeClr>
            </a:solidFill>
          </a:ln>
        </p:spPr>
        <p:txBody>
          <a:bodyPr wrap="square" rtlCol="0">
            <a:spAutoFit/>
          </a:bodyPr>
          <a:lstStyle/>
          <a:p>
            <a:pPr algn="ctr" fontAlgn="auto">
              <a:spcBef>
                <a:spcPts val="0"/>
              </a:spcBef>
              <a:spcAft>
                <a:spcPts val="0"/>
              </a:spcAft>
            </a:pPr>
            <a:r>
              <a:rPr lang="en-US" sz="2000" dirty="0">
                <a:solidFill>
                  <a:prstClr val="black"/>
                </a:solidFill>
                <a:ea typeface="+mn-ea"/>
                <a:cs typeface="Arial" panose="020B0604020202020204" pitchFamily="34" charset="0"/>
              </a:rPr>
              <a:t>How does ERDC fit into the Corps and the Army?</a:t>
            </a:r>
          </a:p>
        </p:txBody>
      </p:sp>
    </p:spTree>
    <p:extLst>
      <p:ext uri="{BB962C8B-B14F-4D97-AF65-F5344CB8AC3E}">
        <p14:creationId xmlns:p14="http://schemas.microsoft.com/office/powerpoint/2010/main" val="2697446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C4072-8B77-1693-3484-D8615E5607BB}"/>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a16="http://schemas.microsoft.com/office/drawing/2014/main" id="{2FADFD9F-89CE-5D2A-A40D-C32227FC1929}"/>
              </a:ext>
            </a:extLst>
          </p:cNvPr>
          <p:cNvGraphicFramePr>
            <a:graphicFrameLocks noGrp="1" noChangeAspect="1"/>
          </p:cNvGraphicFramePr>
          <p:nvPr>
            <p:ph idx="1"/>
            <p:extLst>
              <p:ext uri="{D42A27DB-BD31-4B8C-83A1-F6EECF244321}">
                <p14:modId xmlns:p14="http://schemas.microsoft.com/office/powerpoint/2010/main" val="330640007"/>
              </p:ext>
            </p:extLst>
          </p:nvPr>
        </p:nvGraphicFramePr>
        <p:xfrm>
          <a:off x="3077887" y="95416"/>
          <a:ext cx="5135809" cy="6646484"/>
        </p:xfrm>
        <a:graphic>
          <a:graphicData uri="http://schemas.openxmlformats.org/presentationml/2006/ole">
            <mc:AlternateContent xmlns:mc="http://schemas.openxmlformats.org/markup-compatibility/2006">
              <mc:Choice xmlns:v="urn:schemas-microsoft-com:vml" Requires="v">
                <p:oleObj name="Acrobat Document" r:id="rId2" imgW="5829300" imgH="7543592" progId="Acrobat.Document.2020">
                  <p:embed/>
                </p:oleObj>
              </mc:Choice>
              <mc:Fallback>
                <p:oleObj name="Acrobat Document" r:id="rId2" imgW="5829300" imgH="7543592" progId="Acrobat.Document.2020">
                  <p:embed/>
                  <p:pic>
                    <p:nvPicPr>
                      <p:cNvPr id="5" name="Content Placeholder 4">
                        <a:extLst>
                          <a:ext uri="{FF2B5EF4-FFF2-40B4-BE49-F238E27FC236}">
                            <a16:creationId xmlns:a16="http://schemas.microsoft.com/office/drawing/2014/main" id="{2FADFD9F-89CE-5D2A-A40D-C32227FC1929}"/>
                          </a:ext>
                        </a:extLst>
                      </p:cNvPr>
                      <p:cNvPicPr/>
                      <p:nvPr/>
                    </p:nvPicPr>
                    <p:blipFill>
                      <a:blip r:embed="rId3"/>
                      <a:stretch>
                        <a:fillRect/>
                      </a:stretch>
                    </p:blipFill>
                    <p:spPr>
                      <a:xfrm>
                        <a:off x="3077887" y="95416"/>
                        <a:ext cx="5135809" cy="6646484"/>
                      </a:xfrm>
                      <a:prstGeom prst="rect">
                        <a:avLst/>
                      </a:prstGeom>
                    </p:spPr>
                  </p:pic>
                </p:oleObj>
              </mc:Fallback>
            </mc:AlternateContent>
          </a:graphicData>
        </a:graphic>
      </p:graphicFrame>
    </p:spTree>
    <p:extLst>
      <p:ext uri="{BB962C8B-B14F-4D97-AF65-F5344CB8AC3E}">
        <p14:creationId xmlns:p14="http://schemas.microsoft.com/office/powerpoint/2010/main" val="2114722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BC0D7-7180-3971-F91E-F90891630F07}"/>
              </a:ext>
            </a:extLst>
          </p:cNvPr>
          <p:cNvSpPr>
            <a:spLocks noGrp="1"/>
          </p:cNvSpPr>
          <p:nvPr>
            <p:ph type="title"/>
          </p:nvPr>
        </p:nvSpPr>
        <p:spPr/>
        <p:txBody>
          <a:bodyPr/>
          <a:lstStyle/>
          <a:p>
            <a:pPr algn="ctr"/>
            <a:r>
              <a:rPr lang="en-US" sz="4400" dirty="0">
                <a:solidFill>
                  <a:srgbClr val="000000"/>
                </a:solidFill>
                <a:effectLst/>
                <a:latin typeface="Poppins" panose="00000500000000000000" pitchFamily="2" charset="0"/>
                <a:ea typeface="Times New Roman" panose="02020603050405020304" pitchFamily="18" charset="0"/>
              </a:rPr>
              <a:t>Appropriation Categories </a:t>
            </a:r>
            <a:endParaRPr lang="en-US" dirty="0"/>
          </a:p>
        </p:txBody>
      </p:sp>
      <p:sp>
        <p:nvSpPr>
          <p:cNvPr id="3" name="Content Placeholder 2">
            <a:extLst>
              <a:ext uri="{FF2B5EF4-FFF2-40B4-BE49-F238E27FC236}">
                <a16:creationId xmlns:a16="http://schemas.microsoft.com/office/drawing/2014/main" id="{A6863AEA-D344-BA6D-4059-52453C9679C8}"/>
              </a:ext>
            </a:extLst>
          </p:cNvPr>
          <p:cNvSpPr>
            <a:spLocks noGrp="1"/>
          </p:cNvSpPr>
          <p:nvPr>
            <p:ph idx="1"/>
          </p:nvPr>
        </p:nvSpPr>
        <p:spPr>
          <a:xfrm>
            <a:off x="838200" y="1825625"/>
            <a:ext cx="10515600" cy="4861422"/>
          </a:xfrm>
        </p:spPr>
        <p:txBody>
          <a:bodyPr>
            <a:normAutofit fontScale="92500" lnSpcReduction="20000"/>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Research, Development, Test and Evaluation (RDT&amp;E) </a:t>
            </a:r>
            <a:r>
              <a:rPr lang="en-US" sz="180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appropriations fund the efforts performed by contractors and government activities required for the Research and Development (R&amp;D) of equipment, material, computer application software, and its Test and Evaluation (T&amp;E) to include Initial Operational Test and Evaluation (IOT&amp;E) and Live Fire Test and Evaluation (LFT&amp;E). RDT&amp;E also funds the operation of dedicated R&amp;D installations activities for the conduct of R&amp;D programs.</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Procurement </a:t>
            </a:r>
            <a:r>
              <a:rPr lang="en-US" sz="180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appropriations fund those acquisition programs that have been approved for production (to include Low Rate Initial Production (LRIP) of acquisition objective quantities), and all costs integral and necessary to deliver a useful end item intended for operational use or inventory upon delivery.</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Operation and Maintenance (O&amp;M) </a:t>
            </a:r>
            <a:r>
              <a:rPr lang="en-US" sz="180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appropriations fund expenses such as civilian salaries, travel, minor construction projects, operating military forces, training and education, depot maintenance, stock funds, and base operations support.</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Military Personnel (MILPERS)</a:t>
            </a:r>
            <a:r>
              <a:rPr lang="en-US" sz="180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appropriations fund costs of salaries and other compensation for active and retired military personnel and reserve forces based on end strength.</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800" b="1"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Military Construction (MILCON)</a:t>
            </a:r>
            <a:r>
              <a:rPr lang="en-US" sz="180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 appropriations fund major projects such as bases, schools, missile storage facilities, maintenance facilities, medical/dental clinics, libraries, and military family housing.</a:t>
            </a: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63709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8F66-FBEF-E786-DE9F-5ECC2E97377D}"/>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rPr>
              <a:t>Critical Technology Areas</a:t>
            </a:r>
            <a:endParaRPr lang="en-US" dirty="0"/>
          </a:p>
        </p:txBody>
      </p:sp>
      <p:sp>
        <p:nvSpPr>
          <p:cNvPr id="3" name="Content Placeholder 2">
            <a:extLst>
              <a:ext uri="{FF2B5EF4-FFF2-40B4-BE49-F238E27FC236}">
                <a16:creationId xmlns:a16="http://schemas.microsoft.com/office/drawing/2014/main" id="{E26C6860-3BE3-94F4-B4DC-050FD74AE639}"/>
              </a:ext>
            </a:extLst>
          </p:cNvPr>
          <p:cNvSpPr>
            <a:spLocks noGrp="1"/>
          </p:cNvSpPr>
          <p:nvPr>
            <p:ph idx="1"/>
          </p:nvPr>
        </p:nvSpPr>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150" normalizeH="0" baseline="0" noProof="0" dirty="0">
                <a:ln>
                  <a:noFill/>
                </a:ln>
                <a:solidFill>
                  <a:srgbClr val="355E93"/>
                </a:solidFill>
                <a:effectLst/>
                <a:uLnTx/>
                <a:uFillTx/>
                <a:latin typeface="Oswald" panose="00000500000000000000" pitchFamily="2" charset="0"/>
                <a:ea typeface="Times New Roman" panose="02020603050405020304" pitchFamily="18" charset="0"/>
                <a:cs typeface="Times New Roman" panose="02020603050405020304" pitchFamily="18" charset="0"/>
              </a:rPr>
              <a:t>Seed Areas of Emerging Opportunity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4770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355E93"/>
                </a:solidFill>
                <a:effectLst/>
                <a:uLnTx/>
                <a:uFillTx/>
                <a:latin typeface="Oswald" panose="00000500000000000000" pitchFamily="2" charset="0"/>
                <a:ea typeface="Times New Roman" panose="02020603050405020304" pitchFamily="18" charset="0"/>
                <a:cs typeface="Times New Roman" panose="02020603050405020304" pitchFamily="18" charset="0"/>
              </a:rPr>
              <a:t>Biotechnology</a:t>
            </a:r>
          </a:p>
          <a:p>
            <a:pPr marL="647700" marR="0" lvl="0" indent="-2286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47700" marR="0">
              <a:lnSpc>
                <a:spcPct val="107000"/>
              </a:lnSpc>
              <a:spcBef>
                <a:spcPts val="0"/>
              </a:spcBef>
              <a:spcAft>
                <a:spcPts val="0"/>
              </a:spcAft>
            </a:pPr>
            <a:r>
              <a:rPr lang="en-US" sz="2800" dirty="0">
                <a:solidFill>
                  <a:srgbClr val="355E93"/>
                </a:solidFill>
                <a:effectLst/>
                <a:latin typeface="Oswald" panose="00000500000000000000" pitchFamily="2" charset="0"/>
                <a:ea typeface="Times New Roman" panose="02020603050405020304" pitchFamily="18" charset="0"/>
                <a:cs typeface="Times New Roman" panose="02020603050405020304" pitchFamily="18" charset="0"/>
              </a:rPr>
              <a:t>Quantum Science</a:t>
            </a:r>
          </a:p>
          <a:p>
            <a:pPr marL="64770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47700" marR="0">
              <a:lnSpc>
                <a:spcPct val="107000"/>
              </a:lnSpc>
              <a:spcBef>
                <a:spcPts val="0"/>
              </a:spcBef>
              <a:spcAft>
                <a:spcPts val="0"/>
              </a:spcAft>
            </a:pPr>
            <a:r>
              <a:rPr lang="en-US" sz="2800" dirty="0">
                <a:solidFill>
                  <a:srgbClr val="355E93"/>
                </a:solidFill>
                <a:effectLst/>
                <a:latin typeface="Oswald" panose="00000500000000000000" pitchFamily="2" charset="0"/>
                <a:ea typeface="Times New Roman" panose="02020603050405020304" pitchFamily="18" charset="0"/>
                <a:cs typeface="Times New Roman" panose="02020603050405020304" pitchFamily="18" charset="0"/>
              </a:rPr>
              <a:t>Future Generation Wireless Technology (</a:t>
            </a:r>
            <a:r>
              <a:rPr lang="en-US" sz="2800" dirty="0" err="1">
                <a:solidFill>
                  <a:srgbClr val="355E93"/>
                </a:solidFill>
                <a:effectLst/>
                <a:latin typeface="Oswald" panose="00000500000000000000" pitchFamily="2" charset="0"/>
                <a:ea typeface="Times New Roman" panose="02020603050405020304" pitchFamily="18" charset="0"/>
                <a:cs typeface="Times New Roman" panose="02020603050405020304" pitchFamily="18" charset="0"/>
              </a:rPr>
              <a:t>FutureG</a:t>
            </a:r>
            <a:r>
              <a:rPr lang="en-US" sz="2800" dirty="0">
                <a:solidFill>
                  <a:srgbClr val="355E93"/>
                </a:solidFill>
                <a:effectLst/>
                <a:latin typeface="Oswald" panose="00000500000000000000" pitchFamily="2" charset="0"/>
                <a:ea typeface="Times New Roman" panose="02020603050405020304" pitchFamily="18" charset="0"/>
                <a:cs typeface="Times New Roman" panose="02020603050405020304" pitchFamily="18" charset="0"/>
              </a:rPr>
              <a:t>)</a:t>
            </a:r>
          </a:p>
          <a:p>
            <a:pPr marL="64770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47700" marR="0">
              <a:lnSpc>
                <a:spcPct val="107000"/>
              </a:lnSpc>
              <a:spcBef>
                <a:spcPts val="0"/>
              </a:spcBef>
              <a:spcAft>
                <a:spcPts val="0"/>
              </a:spcAft>
            </a:pPr>
            <a:r>
              <a:rPr lang="en-US" sz="2800" dirty="0">
                <a:solidFill>
                  <a:srgbClr val="355E93"/>
                </a:solidFill>
                <a:effectLst/>
                <a:latin typeface="Oswald" panose="00000500000000000000" pitchFamily="2" charset="0"/>
                <a:ea typeface="Times New Roman" panose="02020603050405020304" pitchFamily="18" charset="0"/>
                <a:cs typeface="Times New Roman" panose="02020603050405020304" pitchFamily="18" charset="0"/>
              </a:rPr>
              <a:t>Advanced Materials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3514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8F66-FBEF-E786-DE9F-5ECC2E97377D}"/>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rPr>
              <a:t>Critical Technology Areas</a:t>
            </a:r>
            <a:endParaRPr lang="en-US" dirty="0"/>
          </a:p>
        </p:txBody>
      </p:sp>
      <p:sp>
        <p:nvSpPr>
          <p:cNvPr id="3" name="Content Placeholder 2">
            <a:extLst>
              <a:ext uri="{FF2B5EF4-FFF2-40B4-BE49-F238E27FC236}">
                <a16:creationId xmlns:a16="http://schemas.microsoft.com/office/drawing/2014/main" id="{E26C6860-3BE3-94F4-B4DC-050FD74AE639}"/>
              </a:ext>
            </a:extLst>
          </p:cNvPr>
          <p:cNvSpPr>
            <a:spLocks noGrp="1"/>
          </p:cNvSpPr>
          <p:nvPr>
            <p:ph idx="1"/>
          </p:nvPr>
        </p:nvSpPr>
        <p:spPr>
          <a:xfrm>
            <a:off x="838200" y="1447138"/>
            <a:ext cx="10515600" cy="5208104"/>
          </a:xfrm>
        </p:spPr>
        <p:txBody>
          <a:bodyPr>
            <a:normAutofit/>
          </a:bodyPr>
          <a:lstStyle/>
          <a:p>
            <a:pPr marL="0" marR="0">
              <a:spcBef>
                <a:spcPts val="0"/>
              </a:spcBef>
              <a:spcAft>
                <a:spcPts val="0"/>
              </a:spcAft>
            </a:pPr>
            <a:r>
              <a:rPr lang="en-US" sz="3200" b="1" spc="150" dirty="0">
                <a:solidFill>
                  <a:srgbClr val="355E93"/>
                </a:solidFill>
                <a:effectLst/>
                <a:latin typeface="Oswald" panose="00000500000000000000" pitchFamily="2" charset="0"/>
                <a:ea typeface="Times New Roman" panose="02020603050405020304" pitchFamily="18" charset="0"/>
              </a:rPr>
              <a:t>Effective Adoption Areas</a:t>
            </a:r>
          </a:p>
          <a:p>
            <a:pPr marL="0" marR="0">
              <a:spcBef>
                <a:spcPts val="0"/>
              </a:spcBef>
              <a:spcAft>
                <a:spcPts val="0"/>
              </a:spcAft>
            </a:pPr>
            <a:endParaRPr lang="en-US" sz="32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Trusted AI and Autonomy</a:t>
            </a: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Integrated Network Systems-of-Systems</a:t>
            </a: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Microelectronics</a:t>
            </a: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Space Technology</a:t>
            </a:r>
          </a:p>
          <a:p>
            <a:pPr marL="457200" marR="0">
              <a:spcBef>
                <a:spcPts val="0"/>
              </a:spcBef>
              <a:spcAft>
                <a:spcPts val="0"/>
              </a:spcAft>
            </a:pPr>
            <a:endParaRPr lang="en-US" sz="2800" b="0" dirty="0">
              <a:solidFill>
                <a:srgbClr val="355E93"/>
              </a:solidFill>
              <a:effectLst/>
              <a:latin typeface="Oswald" panose="00000500000000000000" pitchFamily="2"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Advanced Computing and Software</a:t>
            </a: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Human-Machine Interfaces</a:t>
            </a:r>
            <a:endParaRPr lang="en-US" sz="1600" b="1" dirty="0">
              <a:effectLst/>
              <a:latin typeface="Times New Roman" panose="02020603050405020304" pitchFamily="18" charset="0"/>
              <a:ea typeface="Times New Roman" panose="02020603050405020304" pitchFamily="18" charset="0"/>
            </a:endParaRPr>
          </a:p>
          <a:p>
            <a:pPr marR="0" indent="0">
              <a:spcBef>
                <a:spcPts val="0"/>
              </a:spcBef>
              <a:spcAft>
                <a:spcPts val="0"/>
              </a:spcAft>
              <a:buNone/>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Renewable Energy Generation and Storage</a:t>
            </a: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43295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8F66-FBEF-E786-DE9F-5ECC2E97377D}"/>
              </a:ext>
            </a:extLst>
          </p:cNvPr>
          <p:cNvSpPr>
            <a:spLocks noGrp="1"/>
          </p:cNvSpPr>
          <p:nvPr>
            <p:ph type="title"/>
          </p:nvPr>
        </p:nvSpPr>
        <p:spPr/>
        <p:txBody>
          <a:bodyPr/>
          <a:lstStyle/>
          <a:p>
            <a:pPr algn="ctr"/>
            <a:r>
              <a:rPr kumimoji="0" lang="en-US" sz="4400" b="1" i="0" u="none" strike="noStrike" kern="1200" cap="none" spc="0" normalizeH="0" baseline="0" noProof="0" dirty="0">
                <a:ln>
                  <a:noFill/>
                </a:ln>
                <a:solidFill>
                  <a:prstClr val="black"/>
                </a:solidFill>
                <a:effectLst/>
                <a:uLnTx/>
                <a:uFillTx/>
                <a:latin typeface="Calibri" panose="020F0502020204030204"/>
                <a:ea typeface="+mj-ea"/>
                <a:cs typeface="+mj-cs"/>
              </a:rPr>
              <a:t>Critical Technology Areas</a:t>
            </a:r>
            <a:endParaRPr lang="en-US" dirty="0"/>
          </a:p>
        </p:txBody>
      </p:sp>
      <p:sp>
        <p:nvSpPr>
          <p:cNvPr id="3" name="Content Placeholder 2">
            <a:extLst>
              <a:ext uri="{FF2B5EF4-FFF2-40B4-BE49-F238E27FC236}">
                <a16:creationId xmlns:a16="http://schemas.microsoft.com/office/drawing/2014/main" id="{E26C6860-3BE3-94F4-B4DC-050FD74AE639}"/>
              </a:ext>
            </a:extLst>
          </p:cNvPr>
          <p:cNvSpPr>
            <a:spLocks noGrp="1"/>
          </p:cNvSpPr>
          <p:nvPr>
            <p:ph idx="1"/>
          </p:nvPr>
        </p:nvSpPr>
        <p:spPr/>
        <p:txBody>
          <a:bodyPr/>
          <a:lstStyle/>
          <a:p>
            <a:pPr marL="0" marR="0">
              <a:spcBef>
                <a:spcPts val="0"/>
              </a:spcBef>
              <a:spcAft>
                <a:spcPts val="0"/>
              </a:spcAft>
            </a:pPr>
            <a:r>
              <a:rPr lang="en-US" sz="3200" b="1" spc="150" dirty="0">
                <a:solidFill>
                  <a:srgbClr val="355E93"/>
                </a:solidFill>
                <a:effectLst/>
                <a:latin typeface="Oswald" panose="00000500000000000000" pitchFamily="2" charset="0"/>
                <a:ea typeface="Times New Roman" panose="02020603050405020304" pitchFamily="18" charset="0"/>
              </a:rPr>
              <a:t>Defense-Specific Areas</a:t>
            </a:r>
          </a:p>
          <a:p>
            <a:pPr marL="0" marR="0">
              <a:spcBef>
                <a:spcPts val="0"/>
              </a:spcBef>
              <a:spcAft>
                <a:spcPts val="0"/>
              </a:spcAft>
            </a:pPr>
            <a:endParaRPr lang="en-US" sz="20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Directed Energy</a:t>
            </a: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err="1">
                <a:solidFill>
                  <a:srgbClr val="355E93"/>
                </a:solidFill>
                <a:effectLst/>
                <a:latin typeface="Oswald" panose="00000500000000000000" pitchFamily="2" charset="0"/>
                <a:ea typeface="Times New Roman" panose="02020603050405020304" pitchFamily="18" charset="0"/>
              </a:rPr>
              <a:t>Hypersonics</a:t>
            </a:r>
            <a:endParaRPr lang="en-US" sz="2800" b="0" dirty="0">
              <a:solidFill>
                <a:srgbClr val="355E93"/>
              </a:solidFill>
              <a:effectLst/>
              <a:latin typeface="Oswald" panose="00000500000000000000" pitchFamily="2" charset="0"/>
              <a:ea typeface="Times New Roman" panose="02020603050405020304" pitchFamily="18" charset="0"/>
            </a:endParaRPr>
          </a:p>
          <a:p>
            <a:pPr marL="457200" marR="0">
              <a:spcBef>
                <a:spcPts val="0"/>
              </a:spcBef>
              <a:spcAft>
                <a:spcPts val="0"/>
              </a:spcAft>
            </a:pPr>
            <a:endParaRPr lang="en-US" sz="1600" b="1"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800" b="0" dirty="0">
                <a:solidFill>
                  <a:srgbClr val="355E93"/>
                </a:solidFill>
                <a:effectLst/>
                <a:latin typeface="Oswald" panose="00000500000000000000" pitchFamily="2" charset="0"/>
                <a:ea typeface="Times New Roman" panose="02020603050405020304" pitchFamily="18" charset="0"/>
              </a:rPr>
              <a:t>Integrated Sensing and Cyber</a:t>
            </a:r>
            <a:endParaRPr lang="en-US" sz="1600" b="1"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592157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53C6-C906-2812-0929-D69029E6BA0E}"/>
              </a:ext>
            </a:extLst>
          </p:cNvPr>
          <p:cNvSpPr>
            <a:spLocks noGrp="1"/>
          </p:cNvSpPr>
          <p:nvPr>
            <p:ph type="title"/>
          </p:nvPr>
        </p:nvSpPr>
        <p:spPr>
          <a:xfrm>
            <a:off x="1036982" y="365124"/>
            <a:ext cx="10515600" cy="1325563"/>
          </a:xfrm>
        </p:spPr>
        <p:txBody>
          <a:bodyPr>
            <a:normAutofit fontScale="90000"/>
          </a:bodyPr>
          <a:lstStyle/>
          <a:p>
            <a:pPr algn="ctr"/>
            <a:r>
              <a:rPr kumimoji="0" lang="en-US" altLang="en-US" sz="3600" b="1" i="0" u="none" strike="noStrike" cap="none" normalizeH="0" baseline="0" dirty="0">
                <a:ln>
                  <a:noFill/>
                </a:ln>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DOD RDT&amp;E Budget Activity Codes and Descriptions</a:t>
            </a:r>
            <a:br>
              <a:rPr kumimoji="0" lang="en-US" altLang="en-US" sz="8000" b="0" i="0" u="none" strike="noStrike" cap="none" normalizeH="0" baseline="0" dirty="0">
                <a:ln>
                  <a:noFill/>
                </a:ln>
                <a:solidFill>
                  <a:schemeClr val="tx1"/>
                </a:solidFill>
                <a:effectLst/>
                <a:latin typeface="Arial" panose="020B0604020202020204" pitchFamily="34" charset="0"/>
              </a:rPr>
            </a:br>
            <a:endParaRPr lang="en-US" dirty="0"/>
          </a:p>
        </p:txBody>
      </p:sp>
      <p:graphicFrame>
        <p:nvGraphicFramePr>
          <p:cNvPr id="4" name="Content Placeholder 3">
            <a:extLst>
              <a:ext uri="{FF2B5EF4-FFF2-40B4-BE49-F238E27FC236}">
                <a16:creationId xmlns:a16="http://schemas.microsoft.com/office/drawing/2014/main" id="{E5A5608C-30AC-3910-AF5F-900807D52523}"/>
              </a:ext>
            </a:extLst>
          </p:cNvPr>
          <p:cNvGraphicFramePr>
            <a:graphicFrameLocks noGrp="1"/>
          </p:cNvGraphicFramePr>
          <p:nvPr>
            <p:ph idx="1"/>
            <p:extLst>
              <p:ext uri="{D42A27DB-BD31-4B8C-83A1-F6EECF244321}">
                <p14:modId xmlns:p14="http://schemas.microsoft.com/office/powerpoint/2010/main" val="1145643463"/>
              </p:ext>
            </p:extLst>
          </p:nvPr>
        </p:nvGraphicFramePr>
        <p:xfrm>
          <a:off x="838200" y="2055813"/>
          <a:ext cx="10515600" cy="4437063"/>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3440644588"/>
                    </a:ext>
                  </a:extLst>
                </a:gridCol>
                <a:gridCol w="5257800">
                  <a:extLst>
                    <a:ext uri="{9D8B030D-6E8A-4147-A177-3AD203B41FA5}">
                      <a16:colId xmlns:a16="http://schemas.microsoft.com/office/drawing/2014/main" val="3508513444"/>
                    </a:ext>
                  </a:extLst>
                </a:gridCol>
              </a:tblGrid>
              <a:tr h="800892">
                <a:tc>
                  <a:txBody>
                    <a:bodyPr/>
                    <a:lstStyle/>
                    <a:p>
                      <a:pPr marL="0" marR="0">
                        <a:lnSpc>
                          <a:spcPct val="107000"/>
                        </a:lnSpc>
                        <a:spcBef>
                          <a:spcPts val="0"/>
                        </a:spcBef>
                        <a:spcAft>
                          <a:spcPts val="750"/>
                        </a:spcAft>
                      </a:pPr>
                      <a:r>
                        <a:rPr lang="en-US" sz="1050" dirty="0">
                          <a:effectLst/>
                        </a:rPr>
                        <a:t>Budget</a:t>
                      </a:r>
                      <a:br>
                        <a:rPr lang="en-US" sz="1050" dirty="0">
                          <a:effectLst/>
                        </a:rPr>
                      </a:br>
                      <a:r>
                        <a:rPr lang="en-US" sz="1050" dirty="0">
                          <a:effectLst/>
                        </a:rPr>
                        <a:t>Activity Code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1322432398"/>
                  </a:ext>
                </a:extLst>
              </a:tr>
              <a:tr h="519453">
                <a:tc>
                  <a:txBody>
                    <a:bodyPr/>
                    <a:lstStyle/>
                    <a:p>
                      <a:pPr marL="0" marR="0">
                        <a:lnSpc>
                          <a:spcPct val="107000"/>
                        </a:lnSpc>
                        <a:spcBef>
                          <a:spcPts val="0"/>
                        </a:spcBef>
                        <a:spcAft>
                          <a:spcPts val="750"/>
                        </a:spcAft>
                      </a:pPr>
                      <a:r>
                        <a:rPr lang="en-US" sz="1050">
                          <a:effectLst/>
                        </a:rPr>
                        <a:t>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Basic Research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1915406802"/>
                  </a:ext>
                </a:extLst>
              </a:tr>
              <a:tr h="519453">
                <a:tc>
                  <a:txBody>
                    <a:bodyPr/>
                    <a:lstStyle/>
                    <a:p>
                      <a:pPr marL="0" marR="0">
                        <a:lnSpc>
                          <a:spcPct val="107000"/>
                        </a:lnSpc>
                        <a:spcBef>
                          <a:spcPts val="0"/>
                        </a:spcBef>
                        <a:spcAft>
                          <a:spcPts val="750"/>
                        </a:spcAft>
                      </a:pPr>
                      <a:r>
                        <a:rPr lang="en-US" sz="1050">
                          <a:effectLst/>
                        </a:rPr>
                        <a:t>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Applied Research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989385360"/>
                  </a:ext>
                </a:extLst>
              </a:tr>
              <a:tr h="519453">
                <a:tc>
                  <a:txBody>
                    <a:bodyPr/>
                    <a:lstStyle/>
                    <a:p>
                      <a:pPr marL="0" marR="0">
                        <a:lnSpc>
                          <a:spcPct val="107000"/>
                        </a:lnSpc>
                        <a:spcBef>
                          <a:spcPts val="0"/>
                        </a:spcBef>
                        <a:spcAft>
                          <a:spcPts val="750"/>
                        </a:spcAft>
                      </a:pPr>
                      <a:r>
                        <a:rPr lang="en-US" sz="1050">
                          <a:effectLst/>
                        </a:rPr>
                        <a:t>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Advanced Technology Development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398714509"/>
                  </a:ext>
                </a:extLst>
              </a:tr>
              <a:tr h="519453">
                <a:tc>
                  <a:txBody>
                    <a:bodyPr/>
                    <a:lstStyle/>
                    <a:p>
                      <a:pPr marL="0" marR="0">
                        <a:lnSpc>
                          <a:spcPct val="107000"/>
                        </a:lnSpc>
                        <a:spcBef>
                          <a:spcPts val="0"/>
                        </a:spcBef>
                        <a:spcAft>
                          <a:spcPts val="750"/>
                        </a:spcAft>
                      </a:pPr>
                      <a:r>
                        <a:rPr lang="en-US" sz="1050">
                          <a:effectLst/>
                        </a:rPr>
                        <a:t>6.4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Advanced Component Development and Prototypes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799019311"/>
                  </a:ext>
                </a:extLst>
              </a:tr>
              <a:tr h="519453">
                <a:tc>
                  <a:txBody>
                    <a:bodyPr/>
                    <a:lstStyle/>
                    <a:p>
                      <a:pPr marL="0" marR="0">
                        <a:lnSpc>
                          <a:spcPct val="107000"/>
                        </a:lnSpc>
                        <a:spcBef>
                          <a:spcPts val="0"/>
                        </a:spcBef>
                        <a:spcAft>
                          <a:spcPts val="750"/>
                        </a:spcAft>
                      </a:pPr>
                      <a:r>
                        <a:rPr lang="en-US" sz="1050">
                          <a:effectLst/>
                        </a:rPr>
                        <a:t>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System Development and Demonstration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2485384829"/>
                  </a:ext>
                </a:extLst>
              </a:tr>
              <a:tr h="519453">
                <a:tc>
                  <a:txBody>
                    <a:bodyPr/>
                    <a:lstStyle/>
                    <a:p>
                      <a:pPr marL="0" marR="0">
                        <a:lnSpc>
                          <a:spcPct val="107000"/>
                        </a:lnSpc>
                        <a:spcBef>
                          <a:spcPts val="0"/>
                        </a:spcBef>
                        <a:spcAft>
                          <a:spcPts val="750"/>
                        </a:spcAft>
                      </a:pPr>
                      <a:r>
                        <a:rPr lang="en-US" sz="1050">
                          <a:effectLst/>
                        </a:rPr>
                        <a:t>6.6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a:effectLst/>
                        </a:rPr>
                        <a:t>RDT&amp;E Management Support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911953985"/>
                  </a:ext>
                </a:extLst>
              </a:tr>
              <a:tr h="519453">
                <a:tc>
                  <a:txBody>
                    <a:bodyPr/>
                    <a:lstStyle/>
                    <a:p>
                      <a:pPr marL="0" marR="0">
                        <a:lnSpc>
                          <a:spcPct val="107000"/>
                        </a:lnSpc>
                        <a:spcBef>
                          <a:spcPts val="0"/>
                        </a:spcBef>
                        <a:spcAft>
                          <a:spcPts val="750"/>
                        </a:spcAft>
                      </a:pPr>
                      <a:r>
                        <a:rPr lang="en-US" sz="1050">
                          <a:effectLst/>
                        </a:rPr>
                        <a:t>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tc>
                  <a:txBody>
                    <a:bodyPr/>
                    <a:lstStyle/>
                    <a:p>
                      <a:pPr marL="0" marR="0">
                        <a:lnSpc>
                          <a:spcPct val="107000"/>
                        </a:lnSpc>
                        <a:spcBef>
                          <a:spcPts val="0"/>
                        </a:spcBef>
                        <a:spcAft>
                          <a:spcPts val="750"/>
                        </a:spcAft>
                      </a:pPr>
                      <a:r>
                        <a:rPr lang="en-US" sz="1050" dirty="0">
                          <a:effectLst/>
                        </a:rPr>
                        <a:t>Operational Systems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76200" marR="76200" marT="76200" marB="76200"/>
                </a:tc>
                <a:extLst>
                  <a:ext uri="{0D108BD9-81ED-4DB2-BD59-A6C34878D82A}">
                    <a16:rowId xmlns:a16="http://schemas.microsoft.com/office/drawing/2014/main" val="1403396727"/>
                  </a:ext>
                </a:extLst>
              </a:tr>
            </a:tbl>
          </a:graphicData>
        </a:graphic>
      </p:graphicFrame>
    </p:spTree>
    <p:extLst>
      <p:ext uri="{BB962C8B-B14F-4D97-AF65-F5344CB8AC3E}">
        <p14:creationId xmlns:p14="http://schemas.microsoft.com/office/powerpoint/2010/main" val="306885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 Templates">
  <a:themeElements>
    <a:clrScheme name="Custom 2">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16D87-7E03-45E0-B0FD-33082A230BB4}" vid="{2FBFD162-1A33-4D3C-9A4E-25AC5DA4971C}"/>
    </a:ext>
  </a:extLst>
</a:theme>
</file>

<file path=ppt/theme/theme3.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PowerPoint Template 2023 - UNCLASS" id="{80717538-F07C-2F4E-8298-BEA4E936D084}" vid="{80A512B9-0029-BB46-B57A-8F27267113A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1490</TotalTime>
  <Words>5965</Words>
  <Application>Microsoft Office PowerPoint</Application>
  <PresentationFormat>Widescreen</PresentationFormat>
  <Paragraphs>648</Paragraphs>
  <Slides>44</Slides>
  <Notes>5</Notes>
  <HiddenSlides>0</HiddenSlides>
  <MMClips>0</MMClips>
  <ScaleCrop>false</ScaleCrop>
  <HeadingPairs>
    <vt:vector size="8" baseType="variant">
      <vt:variant>
        <vt:lpstr>Fonts Used</vt:lpstr>
      </vt:variant>
      <vt:variant>
        <vt:i4>20</vt:i4>
      </vt:variant>
      <vt:variant>
        <vt:lpstr>Theme</vt:lpstr>
      </vt:variant>
      <vt:variant>
        <vt:i4>4</vt:i4>
      </vt:variant>
      <vt:variant>
        <vt:lpstr>Embedded OLE Servers</vt:lpstr>
      </vt:variant>
      <vt:variant>
        <vt:i4>1</vt:i4>
      </vt:variant>
      <vt:variant>
        <vt:lpstr>Slide Titles</vt:lpstr>
      </vt:variant>
      <vt:variant>
        <vt:i4>44</vt:i4>
      </vt:variant>
    </vt:vector>
  </HeadingPairs>
  <TitlesOfParts>
    <vt:vector size="69" baseType="lpstr">
      <vt:lpstr> Arial</vt:lpstr>
      <vt:lpstr>Arial</vt:lpstr>
      <vt:lpstr>Arial Black</vt:lpstr>
      <vt:lpstr>Arial Narrow</vt:lpstr>
      <vt:lpstr>Bahnschrift</vt:lpstr>
      <vt:lpstr>Calibri</vt:lpstr>
      <vt:lpstr>Calibri Light</vt:lpstr>
      <vt:lpstr>Century Gothic</vt:lpstr>
      <vt:lpstr>Franklin Gothic Heavy</vt:lpstr>
      <vt:lpstr>Franklin Gothic Medium Cond</vt:lpstr>
      <vt:lpstr>Gill Sans MT</vt:lpstr>
      <vt:lpstr>Helvetica</vt:lpstr>
      <vt:lpstr>Helvetica Neue</vt:lpstr>
      <vt:lpstr>Lato</vt:lpstr>
      <vt:lpstr>Oswald</vt:lpstr>
      <vt:lpstr>Poppins</vt:lpstr>
      <vt:lpstr>Symbol</vt:lpstr>
      <vt:lpstr>Times New Roman</vt:lpstr>
      <vt:lpstr>Ubuntu</vt:lpstr>
      <vt:lpstr>Wingdings</vt:lpstr>
      <vt:lpstr>Office Theme</vt:lpstr>
      <vt:lpstr>Title Slide Templates</vt:lpstr>
      <vt:lpstr>Upper left castle template public</vt:lpstr>
      <vt:lpstr>1_Office Theme</vt:lpstr>
      <vt:lpstr>Acrobat Document</vt:lpstr>
      <vt:lpstr>Lessons Learned Working with DoD Research and Development Programs </vt:lpstr>
      <vt:lpstr>BLUF: Lessons Learned </vt:lpstr>
      <vt:lpstr>DoD Organizational Structure </vt:lpstr>
      <vt:lpstr> National Defense Strategy </vt:lpstr>
      <vt:lpstr>Appropriation Categories </vt:lpstr>
      <vt:lpstr>Critical Technology Areas</vt:lpstr>
      <vt:lpstr>Critical Technology Areas</vt:lpstr>
      <vt:lpstr>Critical Technology Areas</vt:lpstr>
      <vt:lpstr>DOD RDT&amp;E Budget Activity Codes and Descriptions </vt:lpstr>
      <vt:lpstr> FY2022 Total DOD RDT&amp;E  </vt:lpstr>
      <vt:lpstr>RDT&amp;E by Character of Work, FY 2022 (Total obligational authority, in billions of current dollars)</vt:lpstr>
      <vt:lpstr>Defense S&amp;T Funding, by Budget Activity,  FY1978-FY2019 (In millions of current dollars) </vt:lpstr>
      <vt:lpstr>Basic Research Funding of DOD Services and Agencies</vt:lpstr>
      <vt:lpstr>DOD Basic Research Obligations by Performing Sector</vt:lpstr>
      <vt:lpstr>Share of DOD Components' Basic Research</vt:lpstr>
      <vt:lpstr>Basic Research Program Elements, Services and D-W Agencies, FY2017 Dollars in millions  </vt:lpstr>
      <vt:lpstr>PowerPoint Presentation</vt:lpstr>
      <vt:lpstr>PowerPoint Presentation</vt:lpstr>
      <vt:lpstr>PowerPoint Presentation</vt:lpstr>
      <vt:lpstr>PowerPoint Presentation</vt:lpstr>
      <vt:lpstr>DoD Funding Agencies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OF ERDC </vt:lpstr>
      <vt:lpstr>PowerPoint Presentation</vt:lpstr>
      <vt:lpstr>PowerPoint Presentation</vt:lpstr>
      <vt:lpstr>PowerPoint Presentation</vt:lpstr>
      <vt:lpstr>PowerPoint Presentation</vt:lpstr>
      <vt:lpstr>US Army Corps of Engineers and its Missions</vt:lpstr>
      <vt:lpstr>PowerPoint Presentation</vt:lpstr>
      <vt:lpstr>PowerPoint Presentation</vt:lpstr>
      <vt:lpstr>Delivering solutions</vt:lpstr>
      <vt:lpstr>ERDC’s Premier R&amp;D Facilities</vt:lpstr>
      <vt:lpstr>PowerPoint Presentation</vt:lpstr>
      <vt:lpstr>PowerPoint Presentation</vt:lpstr>
      <vt:lpstr>PowerPoint Presentation</vt:lpstr>
      <vt:lpstr>Army Command Structure</vt:lpstr>
      <vt:lpstr>ARMY S&amp;T Enterprise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Working with DoD Research and Development Programs </dc:title>
  <dc:creator>Mosher, Reed</dc:creator>
  <cp:lastModifiedBy>Hyche, Stephanie</cp:lastModifiedBy>
  <cp:revision>6</cp:revision>
  <dcterms:created xsi:type="dcterms:W3CDTF">2023-10-23T16:27:32Z</dcterms:created>
  <dcterms:modified xsi:type="dcterms:W3CDTF">2023-10-25T14:20:14Z</dcterms:modified>
</cp:coreProperties>
</file>