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369" r:id="rId2"/>
    <p:sldId id="377" r:id="rId3"/>
    <p:sldId id="433" r:id="rId4"/>
    <p:sldId id="456" r:id="rId5"/>
    <p:sldId id="455" r:id="rId6"/>
    <p:sldId id="451" r:id="rId7"/>
    <p:sldId id="457" r:id="rId8"/>
    <p:sldId id="35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60048" autoAdjust="0"/>
  </p:normalViewPr>
  <p:slideViewPr>
    <p:cSldViewPr snapToGrid="0">
      <p:cViewPr varScale="1">
        <p:scale>
          <a:sx n="66" d="100"/>
          <a:sy n="66" d="100"/>
        </p:scale>
        <p:origin x="29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0B982B-2649-49E9-8B9A-0F4ECAC72EDA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5835CA-8F34-4B79-97E4-D6C226EB1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882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0CD7F9-297A-430A-97FD-0A2B8158065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6294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U.S. Army Natick Soldier Systems Center 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These actions were monitored online using open –source intelligence.</a:t>
            </a:r>
          </a:p>
          <a:p>
            <a:endParaRPr lang="en-US" dirty="0"/>
          </a:p>
          <a:p>
            <a:r>
              <a:rPr lang="en-US" dirty="0"/>
              <a:t>Babel Street </a:t>
            </a:r>
            <a:r>
              <a:rPr lang="en-US" dirty="0" err="1"/>
              <a:t>LocateX</a:t>
            </a:r>
            <a:endParaRPr lang="en-US" dirty="0"/>
          </a:p>
          <a:p>
            <a:endParaRPr lang="en-US" dirty="0"/>
          </a:p>
          <a:p>
            <a:r>
              <a:rPr lang="en-US" dirty="0"/>
              <a:t>Open source data, Business Marketing, social media,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7E2C63-B785-6D4B-866E-059E6691404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70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422" indent="-173422">
              <a:buFontTx/>
              <a:buChar char="-"/>
            </a:pPr>
            <a:endParaRPr lang="en-US" dirty="0"/>
          </a:p>
          <a:p>
            <a:pPr marL="173422" indent="-173422">
              <a:buFontTx/>
              <a:buChar char="-"/>
            </a:pPr>
            <a:r>
              <a:rPr lang="en-US" dirty="0"/>
              <a:t>Car parked in the wrong driveway at lunch</a:t>
            </a:r>
          </a:p>
          <a:p>
            <a:pPr marL="173422" indent="-173422">
              <a:buFontTx/>
              <a:buChar char="-"/>
            </a:pPr>
            <a:r>
              <a:rPr lang="en-US" dirty="0"/>
              <a:t>Somebody wearing the wrong letter jacket during the week</a:t>
            </a:r>
          </a:p>
          <a:p>
            <a:pPr marL="173422" indent="-173422">
              <a:buFontTx/>
              <a:buChar char="-"/>
            </a:pPr>
            <a:endParaRPr lang="en-US" dirty="0"/>
          </a:p>
          <a:p>
            <a:pPr marL="173422" indent="-173422">
              <a:buFontTx/>
              <a:buChar char="-"/>
            </a:pPr>
            <a:r>
              <a:rPr lang="en-US"/>
              <a:t>Talk </a:t>
            </a:r>
            <a:r>
              <a:rPr lang="en-US" dirty="0"/>
              <a:t>too much on social media</a:t>
            </a:r>
          </a:p>
          <a:p>
            <a:pPr marL="173422" indent="-173422">
              <a:buFontTx/>
              <a:buChar char="-"/>
            </a:pPr>
            <a:r>
              <a:rPr lang="en-US" dirty="0"/>
              <a:t>Improperly posted information</a:t>
            </a:r>
          </a:p>
          <a:p>
            <a:pPr marL="173422" indent="-173422">
              <a:buFontTx/>
              <a:buChar char="-"/>
            </a:pPr>
            <a:r>
              <a:rPr lang="en-US" dirty="0"/>
              <a:t>Poorly guarded information</a:t>
            </a:r>
          </a:p>
          <a:p>
            <a:pPr marL="173422" indent="-173422" defTabSz="924916">
              <a:buFontTx/>
              <a:buChar char="-"/>
            </a:pPr>
            <a:r>
              <a:rPr lang="en-US" dirty="0"/>
              <a:t>Vast amounts of data paired with analytics allow analyst to comb more data than a human could ever read in a lift time then synthesize that data into useful knowledge.</a:t>
            </a:r>
          </a:p>
          <a:p>
            <a:pPr marL="173422" indent="-173422" defTabSz="924916">
              <a:buFontTx/>
              <a:buChar char="-"/>
            </a:pPr>
            <a:endParaRPr lang="en-US" dirty="0"/>
          </a:p>
          <a:p>
            <a:pPr defTabSz="924916"/>
            <a:r>
              <a:rPr lang="en-US" dirty="0"/>
              <a:t>How many troops are too hungover to effectively fight?</a:t>
            </a:r>
          </a:p>
          <a:p>
            <a:pPr defTabSz="924916"/>
            <a:r>
              <a:rPr lang="en-US" dirty="0"/>
              <a:t>What is the supply status of army units in region X?</a:t>
            </a:r>
          </a:p>
          <a:p>
            <a:pPr defTabSz="924916"/>
            <a:endParaRPr lang="en-US" dirty="0"/>
          </a:p>
          <a:p>
            <a:pPr defTabSz="924916"/>
            <a:r>
              <a:rPr lang="en-US" dirty="0"/>
              <a:t>How many people live in community X and work in community Y?</a:t>
            </a:r>
          </a:p>
          <a:p>
            <a:pPr defTabSz="924916"/>
            <a:r>
              <a:rPr lang="en-US" dirty="0"/>
              <a:t>How many people truly travelled during the pandemic?</a:t>
            </a:r>
          </a:p>
          <a:p>
            <a:endParaRPr lang="en-US" dirty="0"/>
          </a:p>
          <a:p>
            <a:r>
              <a:rPr lang="en-US" dirty="0"/>
              <a:t>Collected data is then turned into knowledge</a:t>
            </a:r>
          </a:p>
          <a:p>
            <a:endParaRPr lang="en-US" dirty="0"/>
          </a:p>
          <a:p>
            <a:pPr marL="173422" indent="-173422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0CD7F9-297A-430A-97FD-0A2B8158065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4434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7C3B76-9BEE-452D-8BD0-90DAE1CA34F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90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Babel Street </a:t>
            </a:r>
            <a:r>
              <a:rPr lang="en-US" dirty="0" err="1"/>
              <a:t>LocateX</a:t>
            </a:r>
            <a:endParaRPr lang="en-US" dirty="0"/>
          </a:p>
          <a:p>
            <a:endParaRPr lang="en-US" dirty="0"/>
          </a:p>
          <a:p>
            <a:r>
              <a:rPr lang="en-US" dirty="0"/>
              <a:t>Open source data, Business Marketing, social media,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7E2C63-B785-6D4B-866E-059E669140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6428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Babel Street </a:t>
            </a:r>
            <a:r>
              <a:rPr lang="en-US" dirty="0" err="1"/>
              <a:t>LocateX</a:t>
            </a:r>
            <a:endParaRPr lang="en-US" dirty="0"/>
          </a:p>
          <a:p>
            <a:endParaRPr lang="en-US" dirty="0"/>
          </a:p>
          <a:p>
            <a:r>
              <a:rPr lang="en-US" dirty="0"/>
              <a:t>Open source data, Business Marketing, social media,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7E2C63-B785-6D4B-866E-059E669140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44585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66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Relationships are key</a:t>
            </a:r>
          </a:p>
          <a:p>
            <a:pPr lvl="1"/>
            <a:r>
              <a:rPr lang="en-US" sz="1200" dirty="0">
                <a:solidFill>
                  <a:srgbClr val="66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	Contracting Officer</a:t>
            </a:r>
          </a:p>
          <a:p>
            <a:pPr lvl="1"/>
            <a:r>
              <a:rPr lang="en-US" sz="1200" dirty="0">
                <a:solidFill>
                  <a:srgbClr val="66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	Industry Partners</a:t>
            </a:r>
          </a:p>
          <a:p>
            <a:pPr lvl="1"/>
            <a:r>
              <a:rPr lang="en-US" sz="1200" dirty="0">
                <a:solidFill>
                  <a:srgbClr val="66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	Supported Unit (Credibility) How can someone with relevant knowledge change your project?</a:t>
            </a:r>
          </a:p>
          <a:p>
            <a:pPr lvl="1"/>
            <a:endParaRPr lang="en-US" sz="1200" dirty="0">
              <a:solidFill>
                <a:srgbClr val="66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66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Information Protection </a:t>
            </a:r>
            <a:endParaRPr lang="en-US" sz="1200" dirty="0">
              <a:solidFill>
                <a:schemeClr val="bg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5835CA-8F34-4B79-97E4-D6C226EB1CF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017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31782" y="569313"/>
            <a:ext cx="5655018" cy="2040759"/>
          </a:xfrm>
        </p:spPr>
        <p:txBody>
          <a:bodyPr/>
          <a:lstStyle/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31783" y="2890348"/>
            <a:ext cx="5655017" cy="27484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4"/>
          </p:nvPr>
        </p:nvSpPr>
        <p:spPr>
          <a:xfrm>
            <a:off x="0" y="2"/>
            <a:ext cx="2758966" cy="5940101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1139628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g.jpg"/>
          <p:cNvPicPr>
            <a:picLocks noChangeAspect="1"/>
          </p:cNvPicPr>
          <p:nvPr userDrawn="1"/>
        </p:nvPicPr>
        <p:blipFill>
          <a:blip r:embed="rId2" cstate="email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707"/>
            <a:ext cx="9144000" cy="68777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99131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21643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39227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7121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3"/>
          </p:nvPr>
        </p:nvSpPr>
        <p:spPr>
          <a:xfrm>
            <a:off x="401087" y="430146"/>
            <a:ext cx="8397229" cy="5182226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348888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338" y="274639"/>
            <a:ext cx="8123462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338" y="1600201"/>
            <a:ext cx="8123462" cy="39507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6234387" y="1600203"/>
            <a:ext cx="2452414" cy="2988015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234965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403" y="4501931"/>
            <a:ext cx="7675313" cy="1267044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9402" y="3011380"/>
            <a:ext cx="7675314" cy="139552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819402" y="378939"/>
            <a:ext cx="7675313" cy="2417007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3561198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459" y="274639"/>
            <a:ext cx="8287342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9459" y="1600203"/>
            <a:ext cx="4097003" cy="4083861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2040" y="1600203"/>
            <a:ext cx="3954763" cy="4083861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329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8966" y="274639"/>
            <a:ext cx="5927834" cy="741363"/>
          </a:xfrm>
        </p:spPr>
        <p:txBody>
          <a:bodyPr>
            <a:noAutofit/>
          </a:bodyPr>
          <a:lstStyle>
            <a:lvl1pPr>
              <a:defRPr sz="28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58966" y="1215234"/>
            <a:ext cx="2995448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58966" y="1854994"/>
            <a:ext cx="2995448" cy="385979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29587" y="1215234"/>
            <a:ext cx="2757214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29587" y="1854994"/>
            <a:ext cx="2757214" cy="385979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155268" y="274639"/>
            <a:ext cx="2452414" cy="2623723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>
            <a:off x="155268" y="3116479"/>
            <a:ext cx="2452414" cy="2598308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65990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824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3"/>
          </p:nvPr>
        </p:nvSpPr>
        <p:spPr>
          <a:xfrm>
            <a:off x="216723" y="348214"/>
            <a:ext cx="3890524" cy="5233432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363310" y="348216"/>
            <a:ext cx="4435005" cy="530512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469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901" y="273051"/>
            <a:ext cx="5050305" cy="11620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4623" y="273054"/>
            <a:ext cx="2722179" cy="538028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0901" y="1435104"/>
            <a:ext cx="5050305" cy="4218235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7126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704" y="4800601"/>
            <a:ext cx="7939097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7704" y="402900"/>
            <a:ext cx="7939097" cy="432467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704" y="5367340"/>
            <a:ext cx="7939097" cy="43962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4900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g.jpg"/>
          <p:cNvPicPr>
            <a:picLocks noChangeAspect="1"/>
          </p:cNvPicPr>
          <p:nvPr/>
        </p:nvPicPr>
        <p:blipFill>
          <a:blip r:embed="rId16" cstate="email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707"/>
            <a:ext cx="9144000" cy="687770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6248" y="274639"/>
            <a:ext cx="80005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48" y="1600201"/>
            <a:ext cx="8000552" cy="3950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3" y="5940103"/>
            <a:ext cx="9143998" cy="917899"/>
          </a:xfrm>
          <a:prstGeom prst="rect">
            <a:avLst/>
          </a:prstGeom>
          <a:solidFill>
            <a:srgbClr val="41061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641" y="6126705"/>
            <a:ext cx="3342209" cy="56677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3338013" y="6219038"/>
            <a:ext cx="42320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</a:rPr>
              <a:t>Center for Cyber Innovation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67500" y="6105820"/>
            <a:ext cx="1067410" cy="631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80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rgbClr val="2D2E2B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54565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rgbClr val="54565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rgbClr val="54565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117891"/>
            <a:ext cx="7772400" cy="1470025"/>
          </a:xfrm>
        </p:spPr>
        <p:txBody>
          <a:bodyPr/>
          <a:lstStyle/>
          <a:p>
            <a:r>
              <a:rPr lang="en-US" b="1" dirty="0"/>
              <a:t>Mississippi State University Open-Source Exploitation System (MOSES)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36C575-67DE-1CF3-A873-75A171BAD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3886200"/>
            <a:ext cx="8010144" cy="1752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Michael Navicky, Director High Performance Computing</a:t>
            </a:r>
          </a:p>
        </p:txBody>
      </p:sp>
    </p:spTree>
    <p:extLst>
      <p:ext uri="{BB962C8B-B14F-4D97-AF65-F5344CB8AC3E}">
        <p14:creationId xmlns:p14="http://schemas.microsoft.com/office/powerpoint/2010/main" val="1612018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DF39E-6E63-4B43-B361-E685D05E3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MSU Open-Source Exploitation System (MOSES)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C85AD-7C98-F24D-B744-EF471611F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11710"/>
            <a:ext cx="8382000" cy="4724400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accent1"/>
                </a:solidFill>
              </a:rPr>
              <a:t>Part of MSU Center for Cyber Innovation (CCI) Open-Source Intelligence Laboratory (OSIL)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accent1"/>
                </a:solidFill>
              </a:rPr>
              <a:t>Federal grants focused on conducting open-source intelligence research to increase the capabilities and effectiveness of practitioners in the national security community. 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accent1"/>
                </a:solidFill>
              </a:rPr>
              <a:t> PI: Clay Hardwick, Program Manager, Retired Army Officer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accent1"/>
                </a:solidFill>
              </a:rPr>
              <a:t> Partnered with Babel Street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accent1"/>
                </a:solidFill>
              </a:rPr>
              <a:t>“The World’s Data-to-Knowledge Company”</a:t>
            </a:r>
          </a:p>
        </p:txBody>
      </p:sp>
    </p:spTree>
    <p:extLst>
      <p:ext uri="{BB962C8B-B14F-4D97-AF65-F5344CB8AC3E}">
        <p14:creationId xmlns:p14="http://schemas.microsoft.com/office/powerpoint/2010/main" val="65097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81C32C6-7F4F-430C-9E3D-AA303C531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Open-Source Intelligence?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45F70F-DB57-4DB3-92A5-AFD38241E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accent1"/>
                </a:solidFill>
              </a:rPr>
              <a:t>Publicly-available information (PAI). [PAI can include commercially-available information (CAI), which is data that anyone can purchase but is not in the public domain.]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accent1"/>
                </a:solidFill>
              </a:rPr>
              <a:t>The information is used to address a specific question or meet an intelligence requirement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accent1"/>
                </a:solidFill>
              </a:rPr>
              <a:t>Data that is collected, exploited, and disseminated in a timely manner with a finished product</a:t>
            </a:r>
          </a:p>
        </p:txBody>
      </p:sp>
    </p:spTree>
    <p:extLst>
      <p:ext uri="{BB962C8B-B14F-4D97-AF65-F5344CB8AC3E}">
        <p14:creationId xmlns:p14="http://schemas.microsoft.com/office/powerpoint/2010/main" val="3284229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EAD63F9-6592-1292-B9B3-B81DE48AA80D}"/>
              </a:ext>
            </a:extLst>
          </p:cNvPr>
          <p:cNvSpPr/>
          <p:nvPr/>
        </p:nvSpPr>
        <p:spPr>
          <a:xfrm>
            <a:off x="5346914" y="958439"/>
            <a:ext cx="3696347" cy="4891747"/>
          </a:xfrm>
          <a:prstGeom prst="rect">
            <a:avLst/>
          </a:prstGeom>
          <a:solidFill>
            <a:srgbClr val="CCECFF">
              <a:alpha val="9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E50855D-3061-B16D-AB5C-FCFC9208192B}"/>
              </a:ext>
            </a:extLst>
          </p:cNvPr>
          <p:cNvSpPr/>
          <p:nvPr/>
        </p:nvSpPr>
        <p:spPr>
          <a:xfrm>
            <a:off x="3106277" y="958440"/>
            <a:ext cx="2154829" cy="4910124"/>
          </a:xfrm>
          <a:prstGeom prst="rect">
            <a:avLst/>
          </a:prstGeom>
          <a:solidFill>
            <a:srgbClr val="CCFFCC">
              <a:alpha val="9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A3EB61B-BC62-6D11-1061-72FA5A8F4A8E}"/>
              </a:ext>
            </a:extLst>
          </p:cNvPr>
          <p:cNvSpPr/>
          <p:nvPr/>
        </p:nvSpPr>
        <p:spPr>
          <a:xfrm>
            <a:off x="100738" y="960894"/>
            <a:ext cx="2925659" cy="4910124"/>
          </a:xfrm>
          <a:prstGeom prst="rect">
            <a:avLst/>
          </a:prstGeom>
          <a:solidFill>
            <a:srgbClr val="FFFFCC">
              <a:alpha val="9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472441" y="161515"/>
            <a:ext cx="8305799" cy="659896"/>
          </a:xfrm>
        </p:spPr>
        <p:txBody>
          <a:bodyPr>
            <a:noAutofit/>
          </a:bodyPr>
          <a:lstStyle/>
          <a:p>
            <a:r>
              <a:rPr lang="en-US" sz="2800" b="1" dirty="0"/>
              <a:t>MSU Open-Source Exploitation System (MOSES) </a:t>
            </a:r>
            <a:br>
              <a:rPr lang="en-US" sz="2800" b="1" dirty="0"/>
            </a:br>
            <a:r>
              <a:rPr lang="en-US" sz="2800" b="1" dirty="0"/>
              <a:t>Academic Use Case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D9495D9-CF2D-4BE9-96C3-334B1B6C933F}"/>
              </a:ext>
            </a:extLst>
          </p:cNvPr>
          <p:cNvSpPr/>
          <p:nvPr/>
        </p:nvSpPr>
        <p:spPr>
          <a:xfrm>
            <a:off x="320041" y="1276952"/>
            <a:ext cx="1082039" cy="970547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Question / Problem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6FF5936-6AC2-4569-978F-9825A2C8ABE3}"/>
              </a:ext>
            </a:extLst>
          </p:cNvPr>
          <p:cNvCxnSpPr>
            <a:cxnSpLocks/>
            <a:stCxn id="2" idx="3"/>
          </p:cNvCxnSpPr>
          <p:nvPr/>
        </p:nvCxnSpPr>
        <p:spPr>
          <a:xfrm>
            <a:off x="1402080" y="1762226"/>
            <a:ext cx="217769" cy="283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CA4170D3-8C25-4C52-9C38-D3F4868BE2C1}"/>
              </a:ext>
            </a:extLst>
          </p:cNvPr>
          <p:cNvSpPr/>
          <p:nvPr/>
        </p:nvSpPr>
        <p:spPr>
          <a:xfrm>
            <a:off x="1619850" y="1082116"/>
            <a:ext cx="1322592" cy="1165384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Team develops frameworks to analyze topic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5237DBA-6426-4C1D-B847-0E21E4DA12C5}"/>
              </a:ext>
            </a:extLst>
          </p:cNvPr>
          <p:cNvCxnSpPr>
            <a:cxnSpLocks/>
          </p:cNvCxnSpPr>
          <p:nvPr/>
        </p:nvCxnSpPr>
        <p:spPr>
          <a:xfrm flipV="1">
            <a:off x="2942442" y="1762225"/>
            <a:ext cx="217770" cy="28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56503F49-2ED0-4503-B218-C6A4FA108893}"/>
              </a:ext>
            </a:extLst>
          </p:cNvPr>
          <p:cNvSpPr/>
          <p:nvPr/>
        </p:nvSpPr>
        <p:spPr>
          <a:xfrm>
            <a:off x="3175813" y="1292399"/>
            <a:ext cx="1993492" cy="970547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Team gathers data to train AI/ML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B7A2D38-ECC1-47F5-B02F-4009D31161BB}"/>
              </a:ext>
            </a:extLst>
          </p:cNvPr>
          <p:cNvCxnSpPr>
            <a:cxnSpLocks/>
          </p:cNvCxnSpPr>
          <p:nvPr/>
        </p:nvCxnSpPr>
        <p:spPr>
          <a:xfrm>
            <a:off x="5169305" y="1763387"/>
            <a:ext cx="35033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EEB74888-F3C9-4977-80CC-E3C19C79E887}"/>
              </a:ext>
            </a:extLst>
          </p:cNvPr>
          <p:cNvCxnSpPr>
            <a:cxnSpLocks/>
            <a:endCxn id="34" idx="1"/>
          </p:cNvCxnSpPr>
          <p:nvPr/>
        </p:nvCxnSpPr>
        <p:spPr>
          <a:xfrm>
            <a:off x="7465929" y="1746984"/>
            <a:ext cx="185228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70EA530E-A23B-408A-8221-E8FD9FCDE646}"/>
              </a:ext>
            </a:extLst>
          </p:cNvPr>
          <p:cNvSpPr/>
          <p:nvPr/>
        </p:nvSpPr>
        <p:spPr>
          <a:xfrm>
            <a:off x="7651157" y="1261711"/>
            <a:ext cx="1193145" cy="970547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Operationalize / Visualize Data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43F3BA6-BF32-4063-BBAC-4AF0266A0D27}"/>
              </a:ext>
            </a:extLst>
          </p:cNvPr>
          <p:cNvSpPr txBox="1"/>
          <p:nvPr/>
        </p:nvSpPr>
        <p:spPr>
          <a:xfrm>
            <a:off x="6272783" y="2356593"/>
            <a:ext cx="119314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4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0D00B79-1B90-44C5-BEC4-7509CDFE9DE5}"/>
              </a:ext>
            </a:extLst>
          </p:cNvPr>
          <p:cNvSpPr txBox="1"/>
          <p:nvPr/>
        </p:nvSpPr>
        <p:spPr>
          <a:xfrm>
            <a:off x="1619849" y="2362639"/>
            <a:ext cx="143867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</a:rPr>
              <a:t>Assemble team….and build: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1"/>
                </a:solidFill>
              </a:rPr>
              <a:t>Literature reviews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1"/>
                </a:solidFill>
              </a:rPr>
              <a:t>Frameworks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1"/>
                </a:solidFill>
              </a:rPr>
              <a:t>Taxonomies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1"/>
                </a:solidFill>
              </a:rPr>
              <a:t>Ontologies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1"/>
                </a:solidFill>
              </a:rPr>
              <a:t>Codebooks </a:t>
            </a:r>
          </a:p>
          <a:p>
            <a:endParaRPr lang="en-US" sz="14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03A03B6-8626-4171-B12B-8E76B56DE7CA}"/>
              </a:ext>
            </a:extLst>
          </p:cNvPr>
          <p:cNvSpPr txBox="1"/>
          <p:nvPr/>
        </p:nvSpPr>
        <p:spPr>
          <a:xfrm>
            <a:off x="213303" y="2378993"/>
            <a:ext cx="135879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1"/>
                </a:solidFill>
              </a:rPr>
              <a:t>Intelligence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1"/>
                </a:solidFill>
              </a:rPr>
              <a:t>Business &amp; Supply Chains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1"/>
                </a:solidFill>
              </a:rPr>
              <a:t>Social Science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1"/>
                </a:solidFill>
              </a:rPr>
              <a:t>Cybersecurity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1"/>
                </a:solidFill>
              </a:rPr>
              <a:t>…..</a:t>
            </a:r>
            <a:r>
              <a:rPr lang="en-US" sz="1200" i="1" dirty="0">
                <a:solidFill>
                  <a:schemeClr val="accent1"/>
                </a:solidFill>
              </a:rPr>
              <a:t>virtually any subject for which MSU has capable SMEs</a:t>
            </a:r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8A67B03-F935-4291-B2C0-E886497962FF}"/>
              </a:ext>
            </a:extLst>
          </p:cNvPr>
          <p:cNvSpPr txBox="1"/>
          <p:nvPr/>
        </p:nvSpPr>
        <p:spPr>
          <a:xfrm>
            <a:off x="3132152" y="2379462"/>
            <a:ext cx="212895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1"/>
                </a:solidFill>
              </a:rPr>
              <a:t>Create and refine Babel Street data streams &amp; filters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1"/>
                </a:solidFill>
              </a:rPr>
              <a:t>Build or purchase custom scrapers or commercial data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1"/>
                </a:solidFill>
              </a:rPr>
              <a:t>Apply codebook to qualitative data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1"/>
                </a:solidFill>
              </a:rPr>
              <a:t>Data cleaning</a:t>
            </a:r>
          </a:p>
          <a:p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BDAC97-309B-65DB-8922-86B87B60EBAF}"/>
              </a:ext>
            </a:extLst>
          </p:cNvPr>
          <p:cNvSpPr txBox="1"/>
          <p:nvPr/>
        </p:nvSpPr>
        <p:spPr>
          <a:xfrm>
            <a:off x="7551735" y="2347399"/>
            <a:ext cx="15773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1"/>
                </a:solidFill>
              </a:rPr>
              <a:t>Stoplight charts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1"/>
                </a:solidFill>
              </a:rPr>
              <a:t>Heat maps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1"/>
                </a:solidFill>
              </a:rPr>
              <a:t>Pattern analysis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1"/>
                </a:solidFill>
              </a:rPr>
              <a:t>Prediction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8F2B38A-5D88-CB78-6A35-E5BA8F95F457}"/>
              </a:ext>
            </a:extLst>
          </p:cNvPr>
          <p:cNvSpPr/>
          <p:nvPr/>
        </p:nvSpPr>
        <p:spPr>
          <a:xfrm>
            <a:off x="5519645" y="1265686"/>
            <a:ext cx="1946283" cy="970547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AI/MI Integration / Data Analytics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7A6A5E0F-DAB5-9010-18D0-F78D09070482}"/>
              </a:ext>
            </a:extLst>
          </p:cNvPr>
          <p:cNvSpPr txBox="1"/>
          <p:nvPr/>
        </p:nvSpPr>
        <p:spPr>
          <a:xfrm>
            <a:off x="5519643" y="2347399"/>
            <a:ext cx="19462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1"/>
                </a:solidFill>
              </a:rPr>
              <a:t>AI/ML-derived categorization, sentiment, topic modeling, summarization, violent intent, disinformation detection, other data analytics</a:t>
            </a:r>
            <a:endParaRPr lang="en-US" sz="1400" dirty="0">
              <a:solidFill>
                <a:schemeClr val="accent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1"/>
                </a:solidFill>
              </a:rPr>
              <a:t>Modeling and Simulation</a:t>
            </a:r>
            <a:endParaRPr lang="en-US" sz="1100" dirty="0">
              <a:solidFill>
                <a:schemeClr val="accent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E8BFCE-1134-BEAF-9617-8A6C90B41CE5}"/>
              </a:ext>
            </a:extLst>
          </p:cNvPr>
          <p:cNvSpPr/>
          <p:nvPr/>
        </p:nvSpPr>
        <p:spPr>
          <a:xfrm>
            <a:off x="606214" y="4715985"/>
            <a:ext cx="1996792" cy="485273"/>
          </a:xfrm>
          <a:prstGeom prst="rect">
            <a:avLst/>
          </a:prstGeom>
          <a:solidFill>
            <a:srgbClr val="FF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Assess Collection Requirements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40B975-E3CC-09A6-2541-EB3D99539E54}"/>
              </a:ext>
            </a:extLst>
          </p:cNvPr>
          <p:cNvSpPr/>
          <p:nvPr/>
        </p:nvSpPr>
        <p:spPr>
          <a:xfrm>
            <a:off x="3247937" y="4718372"/>
            <a:ext cx="1913748" cy="664363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Manage Collection Process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96398E-BF52-5E99-A91E-936C8A2777E0}"/>
              </a:ext>
            </a:extLst>
          </p:cNvPr>
          <p:cNvSpPr/>
          <p:nvPr/>
        </p:nvSpPr>
        <p:spPr>
          <a:xfrm>
            <a:off x="6196691" y="4735442"/>
            <a:ext cx="1996792" cy="485273"/>
          </a:xfrm>
          <a:prstGeom prst="rect">
            <a:avLst/>
          </a:prstGeom>
          <a:solidFill>
            <a:srgbClr val="CCEC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Analysis &amp; Production</a:t>
            </a:r>
          </a:p>
        </p:txBody>
      </p:sp>
    </p:spTree>
    <p:extLst>
      <p:ext uri="{BB962C8B-B14F-4D97-AF65-F5344CB8AC3E}">
        <p14:creationId xmlns:p14="http://schemas.microsoft.com/office/powerpoint/2010/main" val="1165128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F1CA7-F2E4-46BB-825E-622B39D1F6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2921" y="-103194"/>
            <a:ext cx="7772400" cy="1115695"/>
          </a:xfrm>
        </p:spPr>
        <p:txBody>
          <a:bodyPr>
            <a:normAutofit/>
          </a:bodyPr>
          <a:lstStyle/>
          <a:p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Tools / Industry Partners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D3262D-0B13-9AD1-A56B-400532690794}"/>
              </a:ext>
            </a:extLst>
          </p:cNvPr>
          <p:cNvSpPr txBox="1"/>
          <p:nvPr/>
        </p:nvSpPr>
        <p:spPr>
          <a:xfrm>
            <a:off x="376406" y="1017474"/>
            <a:ext cx="84454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rgbClr val="66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66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66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66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44F947-6DB7-DA13-5A76-6614FAE5AB42}"/>
              </a:ext>
            </a:extLst>
          </p:cNvPr>
          <p:cNvSpPr txBox="1"/>
          <p:nvPr/>
        </p:nvSpPr>
        <p:spPr>
          <a:xfrm>
            <a:off x="376406" y="1017474"/>
            <a:ext cx="8445431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Babel Street                        : </a:t>
            </a:r>
            <a:r>
              <a:rPr 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World’s largest PAI data library with billions of documents, patented multi-language, AI-enabled smart search; can set up customized and persistent collection. </a:t>
            </a:r>
            <a:r>
              <a:rPr lang="en-US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 is on </a:t>
            </a:r>
            <a:r>
              <a:rPr lang="en-US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ClearNet</a:t>
            </a:r>
            <a:r>
              <a:rPr lang="en-US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(Surface Web).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BlueStone</a:t>
            </a:r>
            <a:r>
              <a:rPr lang="en-US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Analytics                  : </a:t>
            </a:r>
            <a:r>
              <a:rPr 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 award-winning </a:t>
            </a:r>
            <a:r>
              <a:rPr lang="en-US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DarkBlue</a:t>
            </a:r>
            <a:r>
              <a:rPr 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analytic software provides a safe and secure environment to </a:t>
            </a:r>
            <a:r>
              <a:rPr lang="en-US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 and analyze the Dark Web</a:t>
            </a:r>
            <a:r>
              <a:rPr 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24/7 data scraping, including in forums and chats, provides near real time information on a variety of activities that affect homeland security.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Camgian                       : </a:t>
            </a:r>
            <a:r>
              <a:rPr 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Mississippi-based enterprise AI company that focuses on insight extraction from big data. MSU’s primary partner on how to make the most of the data we draw from Babel Street.</a:t>
            </a:r>
            <a:endParaRPr lang="en-US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Priority 5                         : </a:t>
            </a:r>
            <a:r>
              <a:rPr lang="en-US" b="0" i="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Priority 5's TACCS is a modeling and simulation software that brings order to large data sets, allowing decision-makers at all levels to quickly observe and act, set up alerts, or run “what if” scenarios. </a:t>
            </a:r>
            <a:r>
              <a:rPr lang="en-US" b="1" i="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Complementary technology to visualize data and test analytical models. </a:t>
            </a:r>
            <a:endParaRPr lang="en-US" sz="2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66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66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66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66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83A1B27-CA2C-908A-29E5-4A5FA8A417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082" y="4642542"/>
            <a:ext cx="1312575" cy="27047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651E3B4-9CBC-F1D1-FEAE-059E5166A9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7444" y="2189034"/>
            <a:ext cx="2285513" cy="26120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1F81D1C-3A6A-7FDF-B0BC-F3CD709BF9A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2550" y="1046726"/>
            <a:ext cx="1188588" cy="2903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05B33B7-8E8D-7F95-DD84-E3844414717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588" y="3553735"/>
            <a:ext cx="1217730" cy="28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63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DF39E-6E63-4B43-B361-E685D05E3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1066800"/>
          </a:xfrm>
        </p:spPr>
        <p:txBody>
          <a:bodyPr>
            <a:normAutofit/>
          </a:bodyPr>
          <a:lstStyle/>
          <a:p>
            <a:r>
              <a:rPr lang="en-US" b="1" dirty="0"/>
              <a:t>Current Funded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C85AD-7C98-F24D-B744-EF471611F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89053"/>
            <a:ext cx="8382000" cy="426965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accent1"/>
                </a:solidFill>
              </a:rPr>
              <a:t> Examining Influence in Great Power Competition (GPC)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accent1"/>
                </a:solidFill>
              </a:rPr>
              <a:t> Anticipate competition activities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accent1"/>
                </a:solidFill>
              </a:rPr>
              <a:t> Detect indications and warnings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accent1"/>
                </a:solidFill>
              </a:rPr>
              <a:t> Compare &amp; correlate competition activities</a:t>
            </a:r>
          </a:p>
          <a:p>
            <a:endParaRPr lang="en-US" dirty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accent1"/>
                </a:solidFill>
              </a:rPr>
              <a:t> Realtime/NRT impacts on supply chains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accent1"/>
                </a:solidFill>
              </a:rPr>
              <a:t> 3 supply chains of interest in selected geographic area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accent1"/>
                </a:solidFill>
              </a:rPr>
              <a:t> Database of critical publicly available data sources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accent1"/>
                </a:solidFill>
              </a:rPr>
              <a:t> Ontologies and models for supply chain monitoring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12537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DF39E-6E63-4B43-B361-E685D05E3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1066800"/>
          </a:xfrm>
        </p:spPr>
        <p:txBody>
          <a:bodyPr>
            <a:normAutofit/>
          </a:bodyPr>
          <a:lstStyle/>
          <a:p>
            <a:r>
              <a:rPr lang="en-US" b="1" dirty="0"/>
              <a:t>Information/Cyber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C85AD-7C98-F24D-B744-EF471611F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89053"/>
            <a:ext cx="8382000" cy="426965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accent1"/>
                </a:solidFill>
              </a:rPr>
              <a:t> Contractual Clause DFARS 7012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accent1"/>
                </a:solidFill>
              </a:rPr>
              <a:t> NIST 800-171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accent1"/>
                </a:solidFill>
              </a:rPr>
              <a:t> Export Control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accent1"/>
                </a:solidFill>
              </a:rPr>
              <a:t> ITAR – International Traffic in Arms Regulations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19471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53629-99B6-48AE-9D26-9AF190F545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171" y="1578436"/>
            <a:ext cx="7772400" cy="1470025"/>
          </a:xfrm>
        </p:spPr>
        <p:txBody>
          <a:bodyPr>
            <a:normAutofit/>
          </a:bodyPr>
          <a:lstStyle/>
          <a:p>
            <a:r>
              <a:rPr lang="en-US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79528206"/>
      </p:ext>
    </p:extLst>
  </p:cSld>
  <p:clrMapOvr>
    <a:masterClrMapping/>
  </p:clrMapOvr>
</p:sld>
</file>

<file path=ppt/theme/theme1.xml><?xml version="1.0" encoding="utf-8"?>
<a:theme xmlns:a="http://schemas.openxmlformats.org/drawingml/2006/main" name="MSU_Maroon&amp;Grey">
  <a:themeElements>
    <a:clrScheme name="Custom 1">
      <a:dk1>
        <a:sysClr val="windowText" lastClr="000000"/>
      </a:dk1>
      <a:lt1>
        <a:sysClr val="window" lastClr="FFFFFF"/>
      </a:lt1>
      <a:dk2>
        <a:srgbClr val="5E091A"/>
      </a:dk2>
      <a:lt2>
        <a:srgbClr val="E2E4DB"/>
      </a:lt2>
      <a:accent1>
        <a:srgbClr val="5E091A"/>
      </a:accent1>
      <a:accent2>
        <a:srgbClr val="410611"/>
      </a:accent2>
      <a:accent3>
        <a:srgbClr val="545651"/>
      </a:accent3>
      <a:accent4>
        <a:srgbClr val="848780"/>
      </a:accent4>
      <a:accent5>
        <a:srgbClr val="B9BDB3"/>
      </a:accent5>
      <a:accent6>
        <a:srgbClr val="890C25"/>
      </a:accent6>
      <a:hlink>
        <a:srgbClr val="890C25"/>
      </a:hlink>
      <a:folHlink>
        <a:srgbClr val="890C25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8309</TotalTime>
  <Words>747</Words>
  <Application>Microsoft Office PowerPoint</Application>
  <PresentationFormat>On-screen Show (4:3)</PresentationFormat>
  <Paragraphs>124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Palatino Linotype</vt:lpstr>
      <vt:lpstr>Times New Roman</vt:lpstr>
      <vt:lpstr>Wingdings</vt:lpstr>
      <vt:lpstr>MSU_Maroon&amp;Grey</vt:lpstr>
      <vt:lpstr>Mississippi State University Open-Source Exploitation System (MOSES)</vt:lpstr>
      <vt:lpstr>MSU Open-Source Exploitation System (MOSES)</vt:lpstr>
      <vt:lpstr>What is Open-Source Intelligence?</vt:lpstr>
      <vt:lpstr>MSU Open-Source Exploitation System (MOSES)  Academic Use Case</vt:lpstr>
      <vt:lpstr>Key Tools / Industry Partners</vt:lpstr>
      <vt:lpstr>Current Funded Projects</vt:lpstr>
      <vt:lpstr>Information/Cyber Security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Hardwick, Clay</dc:creator>
  <cp:lastModifiedBy>Navicky, Michael</cp:lastModifiedBy>
  <cp:revision>16</cp:revision>
  <dcterms:created xsi:type="dcterms:W3CDTF">2023-04-04T20:51:12Z</dcterms:created>
  <dcterms:modified xsi:type="dcterms:W3CDTF">2023-10-25T11:14:13Z</dcterms:modified>
</cp:coreProperties>
</file>