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1"/>
  </p:notesMasterIdLst>
  <p:sldIdLst>
    <p:sldId id="256" r:id="rId2"/>
    <p:sldId id="326" r:id="rId3"/>
    <p:sldId id="282" r:id="rId4"/>
    <p:sldId id="283" r:id="rId5"/>
    <p:sldId id="284" r:id="rId6"/>
    <p:sldId id="285" r:id="rId7"/>
    <p:sldId id="265" r:id="rId8"/>
    <p:sldId id="336" r:id="rId9"/>
    <p:sldId id="289" r:id="rId10"/>
    <p:sldId id="290" r:id="rId11"/>
    <p:sldId id="325" r:id="rId12"/>
    <p:sldId id="309" r:id="rId13"/>
    <p:sldId id="313" r:id="rId14"/>
    <p:sldId id="323" r:id="rId15"/>
    <p:sldId id="329" r:id="rId16"/>
    <p:sldId id="334" r:id="rId17"/>
    <p:sldId id="333" r:id="rId18"/>
    <p:sldId id="337" r:id="rId19"/>
    <p:sldId id="338" r:id="rId20"/>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0B61A-ABAE-9C9E-6FEA-7D1F34D87A42}" name="Hyche, Stephanie" initials="HS" userId="S::sth207@msstate.edu::c302b06d-8637-427c-8e68-5dfc84139bed" providerId="AD"/>
  <p188:author id="{1686E465-C747-AEDA-46CE-4EC784C712F7}" name="Giles, Carmen" initials="GC" userId="S::ccg80@msstate.edu::3b8675ae-fc9a-42b7-9051-ef6cdd0d63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A35D9-4C84-4D07-BBFD-319D42CCB463}" v="18" dt="2024-02-06T19:38:57.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yche, Stephanie" userId="c302b06d-8637-427c-8e68-5dfc84139bed" providerId="ADAL" clId="{C3BA35D9-4C84-4D07-BBFD-319D42CCB463}"/>
    <pc:docChg chg="undo custSel addSld delSld modSld modNotesMaster">
      <pc:chgData name="Hyche, Stephanie" userId="c302b06d-8637-427c-8e68-5dfc84139bed" providerId="ADAL" clId="{C3BA35D9-4C84-4D07-BBFD-319D42CCB463}" dt="2024-02-06T19:38:57.041" v="426"/>
      <pc:docMkLst>
        <pc:docMk/>
      </pc:docMkLst>
      <pc:sldChg chg="addSp delSp modSp mod">
        <pc:chgData name="Hyche, Stephanie" userId="c302b06d-8637-427c-8e68-5dfc84139bed" providerId="ADAL" clId="{C3BA35D9-4C84-4D07-BBFD-319D42CCB463}" dt="2024-02-05T22:07:49.415" v="424" actId="1076"/>
        <pc:sldMkLst>
          <pc:docMk/>
          <pc:sldMk cId="112694524" sldId="256"/>
        </pc:sldMkLst>
        <pc:spChg chg="mod">
          <ac:chgData name="Hyche, Stephanie" userId="c302b06d-8637-427c-8e68-5dfc84139bed" providerId="ADAL" clId="{C3BA35D9-4C84-4D07-BBFD-319D42CCB463}" dt="2024-02-05T21:56:02.346" v="416" actId="20577"/>
          <ac:spMkLst>
            <pc:docMk/>
            <pc:sldMk cId="112694524" sldId="256"/>
            <ac:spMk id="2" creationId="{00000000-0000-0000-0000-000000000000}"/>
          </ac:spMkLst>
        </pc:spChg>
        <pc:spChg chg="mod">
          <ac:chgData name="Hyche, Stephanie" userId="c302b06d-8637-427c-8e68-5dfc84139bed" providerId="ADAL" clId="{C3BA35D9-4C84-4D07-BBFD-319D42CCB463}" dt="2024-02-05T21:41:43.462" v="332" actId="20577"/>
          <ac:spMkLst>
            <pc:docMk/>
            <pc:sldMk cId="112694524" sldId="256"/>
            <ac:spMk id="3" creationId="{00000000-0000-0000-0000-000000000000}"/>
          </ac:spMkLst>
        </pc:spChg>
        <pc:spChg chg="del mod">
          <ac:chgData name="Hyche, Stephanie" userId="c302b06d-8637-427c-8e68-5dfc84139bed" providerId="ADAL" clId="{C3BA35D9-4C84-4D07-BBFD-319D42CCB463}" dt="2024-02-05T21:57:53.676" v="417" actId="478"/>
          <ac:spMkLst>
            <pc:docMk/>
            <pc:sldMk cId="112694524" sldId="256"/>
            <ac:spMk id="5" creationId="{B720F0F1-BCA1-4082-FE8F-4748355123D6}"/>
          </ac:spMkLst>
        </pc:spChg>
        <pc:picChg chg="add mod">
          <ac:chgData name="Hyche, Stephanie" userId="c302b06d-8637-427c-8e68-5dfc84139bed" providerId="ADAL" clId="{C3BA35D9-4C84-4D07-BBFD-319D42CCB463}" dt="2024-02-05T21:42:27.608" v="337"/>
          <ac:picMkLst>
            <pc:docMk/>
            <pc:sldMk cId="112694524" sldId="256"/>
            <ac:picMk id="7" creationId="{370EFA34-6C57-F4EF-A179-DA68C8977598}"/>
          </ac:picMkLst>
        </pc:picChg>
        <pc:picChg chg="add mod">
          <ac:chgData name="Hyche, Stephanie" userId="c302b06d-8637-427c-8e68-5dfc84139bed" providerId="ADAL" clId="{C3BA35D9-4C84-4D07-BBFD-319D42CCB463}" dt="2024-02-05T22:07:49.415" v="424" actId="1076"/>
          <ac:picMkLst>
            <pc:docMk/>
            <pc:sldMk cId="112694524" sldId="256"/>
            <ac:picMk id="9" creationId="{C3D7E751-029E-94AE-CB32-92143729E129}"/>
          </ac:picMkLst>
        </pc:picChg>
      </pc:sldChg>
      <pc:sldChg chg="addSp modSp mod">
        <pc:chgData name="Hyche, Stephanie" userId="c302b06d-8637-427c-8e68-5dfc84139bed" providerId="ADAL" clId="{C3BA35D9-4C84-4D07-BBFD-319D42CCB463}" dt="2024-02-05T21:51:46.786" v="412" actId="14861"/>
        <pc:sldMkLst>
          <pc:docMk/>
          <pc:sldMk cId="2574160250" sldId="265"/>
        </pc:sldMkLst>
        <pc:spChg chg="mod">
          <ac:chgData name="Hyche, Stephanie" userId="c302b06d-8637-427c-8e68-5dfc84139bed" providerId="ADAL" clId="{C3BA35D9-4C84-4D07-BBFD-319D42CCB463}" dt="2024-02-05T21:51:41.940" v="411" actId="20577"/>
          <ac:spMkLst>
            <pc:docMk/>
            <pc:sldMk cId="2574160250" sldId="265"/>
            <ac:spMk id="3" creationId="{00000000-0000-0000-0000-000000000000}"/>
          </ac:spMkLst>
        </pc:spChg>
        <pc:spChg chg="mod">
          <ac:chgData name="Hyche, Stephanie" userId="c302b06d-8637-427c-8e68-5dfc84139bed" providerId="ADAL" clId="{C3BA35D9-4C84-4D07-BBFD-319D42CCB463}" dt="2024-02-05T21:51:28.600" v="408" actId="1076"/>
          <ac:spMkLst>
            <pc:docMk/>
            <pc:sldMk cId="2574160250" sldId="265"/>
            <ac:spMk id="5" creationId="{47AF85BB-35A0-436E-8412-061B804A7A28}"/>
          </ac:spMkLst>
        </pc:spChg>
        <pc:picChg chg="add mod modCrop">
          <ac:chgData name="Hyche, Stephanie" userId="c302b06d-8637-427c-8e68-5dfc84139bed" providerId="ADAL" clId="{C3BA35D9-4C84-4D07-BBFD-319D42CCB463}" dt="2024-02-05T21:51:46.786" v="412" actId="14861"/>
          <ac:picMkLst>
            <pc:docMk/>
            <pc:sldMk cId="2574160250" sldId="265"/>
            <ac:picMk id="4" creationId="{6D8F9B78-F771-4014-45C7-C1F0C9D3F782}"/>
          </ac:picMkLst>
        </pc:picChg>
      </pc:sldChg>
      <pc:sldChg chg="modSp mod">
        <pc:chgData name="Hyche, Stephanie" userId="c302b06d-8637-427c-8e68-5dfc84139bed" providerId="ADAL" clId="{C3BA35D9-4C84-4D07-BBFD-319D42CCB463}" dt="2024-02-05T21:23:44.996" v="45" actId="20577"/>
        <pc:sldMkLst>
          <pc:docMk/>
          <pc:sldMk cId="1704232686" sldId="282"/>
        </pc:sldMkLst>
        <pc:spChg chg="mod">
          <ac:chgData name="Hyche, Stephanie" userId="c302b06d-8637-427c-8e68-5dfc84139bed" providerId="ADAL" clId="{C3BA35D9-4C84-4D07-BBFD-319D42CCB463}" dt="2024-02-05T21:23:44.996" v="45" actId="20577"/>
          <ac:spMkLst>
            <pc:docMk/>
            <pc:sldMk cId="1704232686" sldId="282"/>
            <ac:spMk id="3" creationId="{00000000-0000-0000-0000-000000000000}"/>
          </ac:spMkLst>
        </pc:spChg>
      </pc:sldChg>
      <pc:sldChg chg="modSp mod">
        <pc:chgData name="Hyche, Stephanie" userId="c302b06d-8637-427c-8e68-5dfc84139bed" providerId="ADAL" clId="{C3BA35D9-4C84-4D07-BBFD-319D42CCB463}" dt="2024-02-05T21:26:14.870" v="120" actId="403"/>
        <pc:sldMkLst>
          <pc:docMk/>
          <pc:sldMk cId="4146073827" sldId="283"/>
        </pc:sldMkLst>
        <pc:spChg chg="mod">
          <ac:chgData name="Hyche, Stephanie" userId="c302b06d-8637-427c-8e68-5dfc84139bed" providerId="ADAL" clId="{C3BA35D9-4C84-4D07-BBFD-319D42CCB463}" dt="2024-02-05T21:26:14.870" v="120" actId="403"/>
          <ac:spMkLst>
            <pc:docMk/>
            <pc:sldMk cId="4146073827" sldId="283"/>
            <ac:spMk id="2" creationId="{00000000-0000-0000-0000-000000000000}"/>
          </ac:spMkLst>
        </pc:spChg>
      </pc:sldChg>
      <pc:sldChg chg="modSp mod">
        <pc:chgData name="Hyche, Stephanie" userId="c302b06d-8637-427c-8e68-5dfc84139bed" providerId="ADAL" clId="{C3BA35D9-4C84-4D07-BBFD-319D42CCB463}" dt="2024-02-05T21:42:45.964" v="339" actId="1076"/>
        <pc:sldMkLst>
          <pc:docMk/>
          <pc:sldMk cId="742887875" sldId="284"/>
        </pc:sldMkLst>
        <pc:spChg chg="mod">
          <ac:chgData name="Hyche, Stephanie" userId="c302b06d-8637-427c-8e68-5dfc84139bed" providerId="ADAL" clId="{C3BA35D9-4C84-4D07-BBFD-319D42CCB463}" dt="2024-02-05T21:42:45.964" v="339" actId="1076"/>
          <ac:spMkLst>
            <pc:docMk/>
            <pc:sldMk cId="742887875" sldId="284"/>
            <ac:spMk id="2" creationId="{00000000-0000-0000-0000-000000000000}"/>
          </ac:spMkLst>
        </pc:spChg>
      </pc:sldChg>
      <pc:sldChg chg="modSp mod">
        <pc:chgData name="Hyche, Stephanie" userId="c302b06d-8637-427c-8e68-5dfc84139bed" providerId="ADAL" clId="{C3BA35D9-4C84-4D07-BBFD-319D42CCB463}" dt="2024-02-05T21:28:15.244" v="164" actId="20577"/>
        <pc:sldMkLst>
          <pc:docMk/>
          <pc:sldMk cId="3127720098" sldId="285"/>
        </pc:sldMkLst>
        <pc:spChg chg="mod">
          <ac:chgData name="Hyche, Stephanie" userId="c302b06d-8637-427c-8e68-5dfc84139bed" providerId="ADAL" clId="{C3BA35D9-4C84-4D07-BBFD-319D42CCB463}" dt="2024-02-05T21:28:15.244" v="164" actId="20577"/>
          <ac:spMkLst>
            <pc:docMk/>
            <pc:sldMk cId="3127720098" sldId="285"/>
            <ac:spMk id="2" creationId="{00000000-0000-0000-0000-000000000000}"/>
          </ac:spMkLst>
        </pc:spChg>
      </pc:sldChg>
      <pc:sldChg chg="addSp modSp mod">
        <pc:chgData name="Hyche, Stephanie" userId="c302b06d-8637-427c-8e68-5dfc84139bed" providerId="ADAL" clId="{C3BA35D9-4C84-4D07-BBFD-319D42CCB463}" dt="2024-02-05T21:44:24.769" v="357" actId="1076"/>
        <pc:sldMkLst>
          <pc:docMk/>
          <pc:sldMk cId="2547917680" sldId="289"/>
        </pc:sldMkLst>
        <pc:spChg chg="mod">
          <ac:chgData name="Hyche, Stephanie" userId="c302b06d-8637-427c-8e68-5dfc84139bed" providerId="ADAL" clId="{C3BA35D9-4C84-4D07-BBFD-319D42CCB463}" dt="2024-02-05T21:29:49.154" v="175" actId="20577"/>
          <ac:spMkLst>
            <pc:docMk/>
            <pc:sldMk cId="2547917680" sldId="289"/>
            <ac:spMk id="2" creationId="{00000000-0000-0000-0000-000000000000}"/>
          </ac:spMkLst>
        </pc:spChg>
        <pc:spChg chg="mod">
          <ac:chgData name="Hyche, Stephanie" userId="c302b06d-8637-427c-8e68-5dfc84139bed" providerId="ADAL" clId="{C3BA35D9-4C84-4D07-BBFD-319D42CCB463}" dt="2024-02-05T21:44:22.280" v="356" actId="14100"/>
          <ac:spMkLst>
            <pc:docMk/>
            <pc:sldMk cId="2547917680" sldId="289"/>
            <ac:spMk id="4" creationId="{281DD126-A323-4818-B367-B8389907FF1B}"/>
          </ac:spMkLst>
        </pc:spChg>
        <pc:picChg chg="add mod">
          <ac:chgData name="Hyche, Stephanie" userId="c302b06d-8637-427c-8e68-5dfc84139bed" providerId="ADAL" clId="{C3BA35D9-4C84-4D07-BBFD-319D42CCB463}" dt="2024-02-05T21:44:24.769" v="357" actId="1076"/>
          <ac:picMkLst>
            <pc:docMk/>
            <pc:sldMk cId="2547917680" sldId="289"/>
            <ac:picMk id="5" creationId="{B1971AD6-DA9B-D90B-DA59-BC1343FCA1FC}"/>
          </ac:picMkLst>
        </pc:picChg>
      </pc:sldChg>
      <pc:sldChg chg="addSp modSp mod">
        <pc:chgData name="Hyche, Stephanie" userId="c302b06d-8637-427c-8e68-5dfc84139bed" providerId="ADAL" clId="{C3BA35D9-4C84-4D07-BBFD-319D42CCB463}" dt="2024-02-05T21:45:47.547" v="365" actId="14826"/>
        <pc:sldMkLst>
          <pc:docMk/>
          <pc:sldMk cId="2988115212" sldId="309"/>
        </pc:sldMkLst>
        <pc:picChg chg="add mod">
          <ac:chgData name="Hyche, Stephanie" userId="c302b06d-8637-427c-8e68-5dfc84139bed" providerId="ADAL" clId="{C3BA35D9-4C84-4D07-BBFD-319D42CCB463}" dt="2024-02-05T21:45:47.547" v="365" actId="14826"/>
          <ac:picMkLst>
            <pc:docMk/>
            <pc:sldMk cId="2988115212" sldId="309"/>
            <ac:picMk id="4" creationId="{B3B8BE06-3F0D-3F14-65D0-6E68A4DD6928}"/>
          </ac:picMkLst>
        </pc:picChg>
      </pc:sldChg>
      <pc:sldChg chg="modSp mod">
        <pc:chgData name="Hyche, Stephanie" userId="c302b06d-8637-427c-8e68-5dfc84139bed" providerId="ADAL" clId="{C3BA35D9-4C84-4D07-BBFD-319D42CCB463}" dt="2024-02-05T21:31:37.741" v="190" actId="1076"/>
        <pc:sldMkLst>
          <pc:docMk/>
          <pc:sldMk cId="2115610369" sldId="313"/>
        </pc:sldMkLst>
        <pc:spChg chg="mod">
          <ac:chgData name="Hyche, Stephanie" userId="c302b06d-8637-427c-8e68-5dfc84139bed" providerId="ADAL" clId="{C3BA35D9-4C84-4D07-BBFD-319D42CCB463}" dt="2024-02-05T21:31:33.391" v="189" actId="20577"/>
          <ac:spMkLst>
            <pc:docMk/>
            <pc:sldMk cId="2115610369" sldId="313"/>
            <ac:spMk id="2" creationId="{00000000-0000-0000-0000-000000000000}"/>
          </ac:spMkLst>
        </pc:spChg>
        <pc:spChg chg="mod">
          <ac:chgData name="Hyche, Stephanie" userId="c302b06d-8637-427c-8e68-5dfc84139bed" providerId="ADAL" clId="{C3BA35D9-4C84-4D07-BBFD-319D42CCB463}" dt="2024-02-05T21:31:37.741" v="190" actId="1076"/>
          <ac:spMkLst>
            <pc:docMk/>
            <pc:sldMk cId="2115610369" sldId="313"/>
            <ac:spMk id="6" creationId="{31756030-C5ED-4408-AB74-6CDB2A697D7F}"/>
          </ac:spMkLst>
        </pc:spChg>
      </pc:sldChg>
      <pc:sldChg chg="addSp delSp modSp mod modClrScheme chgLayout">
        <pc:chgData name="Hyche, Stephanie" userId="c302b06d-8637-427c-8e68-5dfc84139bed" providerId="ADAL" clId="{C3BA35D9-4C84-4D07-BBFD-319D42CCB463}" dt="2024-02-05T21:49:10.475" v="396" actId="167"/>
        <pc:sldMkLst>
          <pc:docMk/>
          <pc:sldMk cId="1299442204" sldId="323"/>
        </pc:sldMkLst>
        <pc:spChg chg="mod ord">
          <ac:chgData name="Hyche, Stephanie" userId="c302b06d-8637-427c-8e68-5dfc84139bed" providerId="ADAL" clId="{C3BA35D9-4C84-4D07-BBFD-319D42CCB463}" dt="2024-02-05T21:49:06.527" v="395" actId="1076"/>
          <ac:spMkLst>
            <pc:docMk/>
            <pc:sldMk cId="1299442204" sldId="323"/>
            <ac:spMk id="2" creationId="{00000000-0000-0000-0000-000000000000}"/>
          </ac:spMkLst>
        </pc:spChg>
        <pc:spChg chg="add del mod">
          <ac:chgData name="Hyche, Stephanie" userId="c302b06d-8637-427c-8e68-5dfc84139bed" providerId="ADAL" clId="{C3BA35D9-4C84-4D07-BBFD-319D42CCB463}" dt="2024-02-05T21:48:05.987" v="380" actId="26606"/>
          <ac:spMkLst>
            <pc:docMk/>
            <pc:sldMk cId="1299442204" sldId="323"/>
            <ac:spMk id="13" creationId="{0E9D2415-8D39-C74D-40B6-4E0C94A6EB04}"/>
          </ac:spMkLst>
        </pc:spChg>
        <pc:picChg chg="add del mod">
          <ac:chgData name="Hyche, Stephanie" userId="c302b06d-8637-427c-8e68-5dfc84139bed" providerId="ADAL" clId="{C3BA35D9-4C84-4D07-BBFD-319D42CCB463}" dt="2024-02-05T21:47:14.988" v="369" actId="478"/>
          <ac:picMkLst>
            <pc:docMk/>
            <pc:sldMk cId="1299442204" sldId="323"/>
            <ac:picMk id="4" creationId="{5F92E11A-24E4-66DC-31AD-AA2E713534EC}"/>
          </ac:picMkLst>
        </pc:picChg>
        <pc:picChg chg="add del mod">
          <ac:chgData name="Hyche, Stephanie" userId="c302b06d-8637-427c-8e68-5dfc84139bed" providerId="ADAL" clId="{C3BA35D9-4C84-4D07-BBFD-319D42CCB463}" dt="2024-02-05T21:47:46.349" v="375"/>
          <ac:picMkLst>
            <pc:docMk/>
            <pc:sldMk cId="1299442204" sldId="323"/>
            <ac:picMk id="6" creationId="{4DFF3EC7-5151-7C9C-F72B-53108558C16E}"/>
          </ac:picMkLst>
        </pc:picChg>
        <pc:picChg chg="add mod ord modCrop">
          <ac:chgData name="Hyche, Stephanie" userId="c302b06d-8637-427c-8e68-5dfc84139bed" providerId="ADAL" clId="{C3BA35D9-4C84-4D07-BBFD-319D42CCB463}" dt="2024-02-05T21:49:10.475" v="396" actId="167"/>
          <ac:picMkLst>
            <pc:docMk/>
            <pc:sldMk cId="1299442204" sldId="323"/>
            <ac:picMk id="8" creationId="{BD7FE684-15B9-02DE-D207-23501649CFEB}"/>
          </ac:picMkLst>
        </pc:picChg>
      </pc:sldChg>
      <pc:sldChg chg="addSp modSp mod">
        <pc:chgData name="Hyche, Stephanie" userId="c302b06d-8637-427c-8e68-5dfc84139bed" providerId="ADAL" clId="{C3BA35D9-4C84-4D07-BBFD-319D42CCB463}" dt="2024-02-05T21:06:25.739" v="27" actId="14861"/>
        <pc:sldMkLst>
          <pc:docMk/>
          <pc:sldMk cId="3321061108" sldId="326"/>
        </pc:sldMkLst>
        <pc:spChg chg="mod">
          <ac:chgData name="Hyche, Stephanie" userId="c302b06d-8637-427c-8e68-5dfc84139bed" providerId="ADAL" clId="{C3BA35D9-4C84-4D07-BBFD-319D42CCB463}" dt="2024-02-05T21:04:20.655" v="25" actId="20577"/>
          <ac:spMkLst>
            <pc:docMk/>
            <pc:sldMk cId="3321061108" sldId="326"/>
            <ac:spMk id="2" creationId="{C70FE689-F0A2-4634-A641-AF2F7A88BE61}"/>
          </ac:spMkLst>
        </pc:spChg>
        <pc:picChg chg="mod">
          <ac:chgData name="Hyche, Stephanie" userId="c302b06d-8637-427c-8e68-5dfc84139bed" providerId="ADAL" clId="{C3BA35D9-4C84-4D07-BBFD-319D42CCB463}" dt="2024-02-05T21:06:25.739" v="27" actId="14861"/>
          <ac:picMkLst>
            <pc:docMk/>
            <pc:sldMk cId="3321061108" sldId="326"/>
            <ac:picMk id="8" creationId="{0DA745DC-02B6-E7B1-A5C1-AEB3E5896590}"/>
          </ac:picMkLst>
        </pc:picChg>
        <pc:picChg chg="add mod">
          <ac:chgData name="Hyche, Stephanie" userId="c302b06d-8637-427c-8e68-5dfc84139bed" providerId="ADAL" clId="{C3BA35D9-4C84-4D07-BBFD-319D42CCB463}" dt="2024-02-05T21:06:20.562" v="26" actId="14861"/>
          <ac:picMkLst>
            <pc:docMk/>
            <pc:sldMk cId="3321061108" sldId="326"/>
            <ac:picMk id="10" creationId="{169693EB-C225-E3D0-EC5B-7BCBB62A89DB}"/>
          </ac:picMkLst>
        </pc:picChg>
      </pc:sldChg>
      <pc:sldChg chg="modSp mod">
        <pc:chgData name="Hyche, Stephanie" userId="c302b06d-8637-427c-8e68-5dfc84139bed" providerId="ADAL" clId="{C3BA35D9-4C84-4D07-BBFD-319D42CCB463}" dt="2024-02-05T21:35:36.248" v="260" actId="20577"/>
        <pc:sldMkLst>
          <pc:docMk/>
          <pc:sldMk cId="300416794" sldId="329"/>
        </pc:sldMkLst>
        <pc:spChg chg="mod">
          <ac:chgData name="Hyche, Stephanie" userId="c302b06d-8637-427c-8e68-5dfc84139bed" providerId="ADAL" clId="{C3BA35D9-4C84-4D07-BBFD-319D42CCB463}" dt="2024-02-05T21:35:36.248" v="260" actId="20577"/>
          <ac:spMkLst>
            <pc:docMk/>
            <pc:sldMk cId="300416794" sldId="329"/>
            <ac:spMk id="2" creationId="{00000000-0000-0000-0000-000000000000}"/>
          </ac:spMkLst>
        </pc:spChg>
      </pc:sldChg>
      <pc:sldChg chg="addSp modSp mod">
        <pc:chgData name="Hyche, Stephanie" userId="c302b06d-8637-427c-8e68-5dfc84139bed" providerId="ADAL" clId="{C3BA35D9-4C84-4D07-BBFD-319D42CCB463}" dt="2024-02-05T21:39:57.452" v="320"/>
        <pc:sldMkLst>
          <pc:docMk/>
          <pc:sldMk cId="860511258" sldId="333"/>
        </pc:sldMkLst>
        <pc:spChg chg="mod">
          <ac:chgData name="Hyche, Stephanie" userId="c302b06d-8637-427c-8e68-5dfc84139bed" providerId="ADAL" clId="{C3BA35D9-4C84-4D07-BBFD-319D42CCB463}" dt="2024-02-05T21:39:41.869" v="317" actId="20577"/>
          <ac:spMkLst>
            <pc:docMk/>
            <pc:sldMk cId="860511258" sldId="333"/>
            <ac:spMk id="2" creationId="{00000000-0000-0000-0000-000000000000}"/>
          </ac:spMkLst>
        </pc:spChg>
        <pc:picChg chg="add mod">
          <ac:chgData name="Hyche, Stephanie" userId="c302b06d-8637-427c-8e68-5dfc84139bed" providerId="ADAL" clId="{C3BA35D9-4C84-4D07-BBFD-319D42CCB463}" dt="2024-02-05T21:39:57.452" v="320"/>
          <ac:picMkLst>
            <pc:docMk/>
            <pc:sldMk cId="860511258" sldId="333"/>
            <ac:picMk id="4" creationId="{340177A5-00F7-C601-5B5B-256C76CC8A28}"/>
          </ac:picMkLst>
        </pc:picChg>
      </pc:sldChg>
      <pc:sldChg chg="modSp mod">
        <pc:chgData name="Hyche, Stephanie" userId="c302b06d-8637-427c-8e68-5dfc84139bed" providerId="ADAL" clId="{C3BA35D9-4C84-4D07-BBFD-319D42CCB463}" dt="2024-02-05T21:35:28.759" v="255" actId="20577"/>
        <pc:sldMkLst>
          <pc:docMk/>
          <pc:sldMk cId="1107311420" sldId="334"/>
        </pc:sldMkLst>
        <pc:spChg chg="mod">
          <ac:chgData name="Hyche, Stephanie" userId="c302b06d-8637-427c-8e68-5dfc84139bed" providerId="ADAL" clId="{C3BA35D9-4C84-4D07-BBFD-319D42CCB463}" dt="2024-02-05T21:35:28.759" v="255" actId="20577"/>
          <ac:spMkLst>
            <pc:docMk/>
            <pc:sldMk cId="1107311420" sldId="334"/>
            <ac:spMk id="2" creationId="{92D747BA-9B24-4AE2-8DF0-59311EE15A9F}"/>
          </ac:spMkLst>
        </pc:spChg>
      </pc:sldChg>
      <pc:sldChg chg="modSp mod">
        <pc:chgData name="Hyche, Stephanie" userId="c302b06d-8637-427c-8e68-5dfc84139bed" providerId="ADAL" clId="{C3BA35D9-4C84-4D07-BBFD-319D42CCB463}" dt="2024-02-05T21:43:06.082" v="345" actId="20577"/>
        <pc:sldMkLst>
          <pc:docMk/>
          <pc:sldMk cId="1041888209" sldId="336"/>
        </pc:sldMkLst>
        <pc:spChg chg="mod">
          <ac:chgData name="Hyche, Stephanie" userId="c302b06d-8637-427c-8e68-5dfc84139bed" providerId="ADAL" clId="{C3BA35D9-4C84-4D07-BBFD-319D42CCB463}" dt="2024-02-05T21:43:06.082" v="345" actId="20577"/>
          <ac:spMkLst>
            <pc:docMk/>
            <pc:sldMk cId="1041888209" sldId="336"/>
            <ac:spMk id="2" creationId="{80BB41BA-3A7B-4BA6-D3FA-B8CA2CAF5835}"/>
          </ac:spMkLst>
        </pc:spChg>
      </pc:sldChg>
      <pc:sldChg chg="addSp modSp new mod">
        <pc:chgData name="Hyche, Stephanie" userId="c302b06d-8637-427c-8e68-5dfc84139bed" providerId="ADAL" clId="{C3BA35D9-4C84-4D07-BBFD-319D42CCB463}" dt="2024-02-05T21:37:58.128" v="308" actId="403"/>
        <pc:sldMkLst>
          <pc:docMk/>
          <pc:sldMk cId="192860657" sldId="338"/>
        </pc:sldMkLst>
        <pc:spChg chg="add mod">
          <ac:chgData name="Hyche, Stephanie" userId="c302b06d-8637-427c-8e68-5dfc84139bed" providerId="ADAL" clId="{C3BA35D9-4C84-4D07-BBFD-319D42CCB463}" dt="2024-02-05T21:37:58.128" v="308" actId="403"/>
          <ac:spMkLst>
            <pc:docMk/>
            <pc:sldMk cId="192860657" sldId="338"/>
            <ac:spMk id="3" creationId="{43578D58-0E57-3FBE-6670-D39C7C4CAD11}"/>
          </ac:spMkLst>
        </pc:spChg>
        <pc:picChg chg="add mod">
          <ac:chgData name="Hyche, Stephanie" userId="c302b06d-8637-427c-8e68-5dfc84139bed" providerId="ADAL" clId="{C3BA35D9-4C84-4D07-BBFD-319D42CCB463}" dt="2024-02-05T21:37:22.686" v="288" actId="14861"/>
          <ac:picMkLst>
            <pc:docMk/>
            <pc:sldMk cId="192860657" sldId="338"/>
            <ac:picMk id="2" creationId="{DF802D8B-929A-0A99-D391-A41463B9D178}"/>
          </ac:picMkLst>
        </pc:picChg>
      </pc:sldChg>
      <pc:sldChg chg="addSp delSp modSp add del mod setBg delDesignElem">
        <pc:chgData name="Hyche, Stephanie" userId="c302b06d-8637-427c-8e68-5dfc84139bed" providerId="ADAL" clId="{C3BA35D9-4C84-4D07-BBFD-319D42CCB463}" dt="2024-02-05T21:37:05.486" v="285"/>
        <pc:sldMkLst>
          <pc:docMk/>
          <pc:sldMk cId="2792507806" sldId="512"/>
        </pc:sldMkLst>
        <pc:spChg chg="mod">
          <ac:chgData name="Hyche, Stephanie" userId="c302b06d-8637-427c-8e68-5dfc84139bed" providerId="ADAL" clId="{C3BA35D9-4C84-4D07-BBFD-319D42CCB463}" dt="2024-02-05T21:37:04.121" v="283" actId="1076"/>
          <ac:spMkLst>
            <pc:docMk/>
            <pc:sldMk cId="2792507806" sldId="512"/>
            <ac:spMk id="2" creationId="{00000000-0000-0000-0000-000000000000}"/>
          </ac:spMkLst>
        </pc:spChg>
        <pc:spChg chg="add del">
          <ac:chgData name="Hyche, Stephanie" userId="c302b06d-8637-427c-8e68-5dfc84139bed" providerId="ADAL" clId="{C3BA35D9-4C84-4D07-BBFD-319D42CCB463}" dt="2024-02-05T21:37:05.486" v="285"/>
          <ac:spMkLst>
            <pc:docMk/>
            <pc:sldMk cId="2792507806" sldId="512"/>
            <ac:spMk id="21" creationId="{5CF77191-9839-40D9-B04E-85DF01BB029F}"/>
          </ac:spMkLst>
        </pc:spChg>
        <pc:spChg chg="add del">
          <ac:chgData name="Hyche, Stephanie" userId="c302b06d-8637-427c-8e68-5dfc84139bed" providerId="ADAL" clId="{C3BA35D9-4C84-4D07-BBFD-319D42CCB463}" dt="2024-02-05T21:37:05.486" v="285"/>
          <ac:spMkLst>
            <pc:docMk/>
            <pc:sldMk cId="2792507806" sldId="512"/>
            <ac:spMk id="22" creationId="{DB691D59-8F51-4DD8-AD41-D568D29B08F8}"/>
          </ac:spMkLst>
        </pc:spChg>
        <pc:spChg chg="add del">
          <ac:chgData name="Hyche, Stephanie" userId="c302b06d-8637-427c-8e68-5dfc84139bed" providerId="ADAL" clId="{C3BA35D9-4C84-4D07-BBFD-319D42CCB463}" dt="2024-02-05T21:37:05.486" v="285"/>
          <ac:spMkLst>
            <pc:docMk/>
            <pc:sldMk cId="2792507806" sldId="512"/>
            <ac:spMk id="23" creationId="{BF007B11-F4C3-4A9E-AAA8-D52C8C1AD988}"/>
          </ac:spMkLst>
        </pc:spChg>
        <pc:spChg chg="add del">
          <ac:chgData name="Hyche, Stephanie" userId="c302b06d-8637-427c-8e68-5dfc84139bed" providerId="ADAL" clId="{C3BA35D9-4C84-4D07-BBFD-319D42CCB463}" dt="2024-02-05T21:37:05.486" v="285"/>
          <ac:spMkLst>
            <pc:docMk/>
            <pc:sldMk cId="2792507806" sldId="512"/>
            <ac:spMk id="24" creationId="{204AEF18-0627-48F3-9B3D-F7E8F050B1D4}"/>
          </ac:spMkLst>
        </pc:spChg>
        <pc:spChg chg="add del">
          <ac:chgData name="Hyche, Stephanie" userId="c302b06d-8637-427c-8e68-5dfc84139bed" providerId="ADAL" clId="{C3BA35D9-4C84-4D07-BBFD-319D42CCB463}" dt="2024-02-05T21:37:05.486" v="285"/>
          <ac:spMkLst>
            <pc:docMk/>
            <pc:sldMk cId="2792507806" sldId="512"/>
            <ac:spMk id="25" creationId="{871D0F6C-C993-4E97-A103-9448E35FEEA0}"/>
          </ac:spMkLst>
        </pc:spChg>
        <pc:spChg chg="add del">
          <ac:chgData name="Hyche, Stephanie" userId="c302b06d-8637-427c-8e68-5dfc84139bed" providerId="ADAL" clId="{C3BA35D9-4C84-4D07-BBFD-319D42CCB463}" dt="2024-02-05T21:37:05.486" v="285"/>
          <ac:spMkLst>
            <pc:docMk/>
            <pc:sldMk cId="2792507806" sldId="512"/>
            <ac:spMk id="26" creationId="{CEAEE08A-C572-438F-9753-B0D527A515A7}"/>
          </ac:spMkLst>
        </pc:spChg>
        <pc:spChg chg="add del">
          <ac:chgData name="Hyche, Stephanie" userId="c302b06d-8637-427c-8e68-5dfc84139bed" providerId="ADAL" clId="{C3BA35D9-4C84-4D07-BBFD-319D42CCB463}" dt="2024-02-05T21:37:05.486" v="285"/>
          <ac:spMkLst>
            <pc:docMk/>
            <pc:sldMk cId="2792507806" sldId="512"/>
            <ac:spMk id="27" creationId="{DB93146F-62ED-4C59-844C-0935D0FB5031}"/>
          </ac:spMkLst>
        </pc:spChg>
        <pc:spChg chg="add del">
          <ac:chgData name="Hyche, Stephanie" userId="c302b06d-8637-427c-8e68-5dfc84139bed" providerId="ADAL" clId="{C3BA35D9-4C84-4D07-BBFD-319D42CCB463}" dt="2024-02-05T21:37:05.486" v="285"/>
          <ac:spMkLst>
            <pc:docMk/>
            <pc:sldMk cId="2792507806" sldId="512"/>
            <ac:spMk id="28" creationId="{0883F11E-ECB3-4046-A121-A45C6FF6316B}"/>
          </ac:spMkLst>
        </pc:spChg>
        <pc:spChg chg="add del">
          <ac:chgData name="Hyche, Stephanie" userId="c302b06d-8637-427c-8e68-5dfc84139bed" providerId="ADAL" clId="{C3BA35D9-4C84-4D07-BBFD-319D42CCB463}" dt="2024-02-05T21:37:05.486" v="285"/>
          <ac:spMkLst>
            <pc:docMk/>
            <pc:sldMk cId="2792507806" sldId="512"/>
            <ac:spMk id="29" creationId="{7B28B346-1639-4F05-9EBC-808A9DC6657D}"/>
          </ac:spMkLst>
        </pc:spChg>
        <pc:picChg chg="add del mod">
          <ac:chgData name="Hyche, Stephanie" userId="c302b06d-8637-427c-8e68-5dfc84139bed" providerId="ADAL" clId="{C3BA35D9-4C84-4D07-BBFD-319D42CCB463}" dt="2024-02-05T21:37:04.553" v="284" actId="1076"/>
          <ac:picMkLst>
            <pc:docMk/>
            <pc:sldMk cId="2792507806" sldId="512"/>
            <ac:picMk id="3" creationId="{F3CE79A0-9BA4-6C09-6905-AAE47C0395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3136" cy="348928"/>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5230849" y="1"/>
            <a:ext cx="4003136" cy="348928"/>
          </a:xfrm>
          <a:prstGeom prst="rect">
            <a:avLst/>
          </a:prstGeom>
        </p:spPr>
        <p:txBody>
          <a:bodyPr vert="horz" lIns="90763" tIns="45382" rIns="90763" bIns="45382" rtlCol="0"/>
          <a:lstStyle>
            <a:lvl1pPr algn="r">
              <a:defRPr sz="1200"/>
            </a:lvl1pPr>
          </a:lstStyle>
          <a:p>
            <a:fld id="{7B6F7119-872F-412E-8470-3A19F8919A81}" type="datetimeFigureOut">
              <a:rPr lang="en-US" smtClean="0"/>
              <a:t>2/6/2024</a:t>
            </a:fld>
            <a:endParaRPr lang="en-US"/>
          </a:p>
        </p:txBody>
      </p:sp>
      <p:sp>
        <p:nvSpPr>
          <p:cNvPr id="4" name="Slide Image Placeholder 3"/>
          <p:cNvSpPr>
            <a:spLocks noGrp="1" noRot="1" noChangeAspect="1"/>
          </p:cNvSpPr>
          <p:nvPr>
            <p:ph type="sldImg" idx="2"/>
          </p:nvPr>
        </p:nvSpPr>
        <p:spPr>
          <a:xfrm>
            <a:off x="3054350" y="868363"/>
            <a:ext cx="3127375" cy="2344737"/>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924444" y="3344487"/>
            <a:ext cx="7387187" cy="2736829"/>
          </a:xfrm>
          <a:prstGeom prst="rect">
            <a:avLst/>
          </a:prstGeom>
        </p:spPr>
        <p:txBody>
          <a:bodyPr vert="horz" lIns="90763" tIns="45382" rIns="90763" bIns="453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1148"/>
            <a:ext cx="4003136" cy="348928"/>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5230849" y="6601148"/>
            <a:ext cx="4003136" cy="348928"/>
          </a:xfrm>
          <a:prstGeom prst="rect">
            <a:avLst/>
          </a:prstGeom>
        </p:spPr>
        <p:txBody>
          <a:bodyPr vert="horz" lIns="90763" tIns="45382" rIns="90763" bIns="45382" rtlCol="0" anchor="b"/>
          <a:lstStyle>
            <a:lvl1pPr algn="r">
              <a:defRPr sz="1200"/>
            </a:lvl1pPr>
          </a:lstStyle>
          <a:p>
            <a:fld id="{6ADFF858-19EC-47F9-849A-D63A97082DF8}" type="slidenum">
              <a:rPr lang="en-US" smtClean="0"/>
              <a:t>‹#›</a:t>
            </a:fld>
            <a:endParaRPr lang="en-US"/>
          </a:p>
        </p:txBody>
      </p:sp>
    </p:spTree>
    <p:extLst>
      <p:ext uri="{BB962C8B-B14F-4D97-AF65-F5344CB8AC3E}">
        <p14:creationId xmlns:p14="http://schemas.microsoft.com/office/powerpoint/2010/main" val="310172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DFF858-19EC-47F9-849A-D63A97082DF8}" type="slidenum">
              <a:rPr lang="en-US" smtClean="0"/>
              <a:t>1</a:t>
            </a:fld>
            <a:endParaRPr lang="en-US"/>
          </a:p>
        </p:txBody>
      </p:sp>
    </p:spTree>
    <p:extLst>
      <p:ext uri="{BB962C8B-B14F-4D97-AF65-F5344CB8AC3E}">
        <p14:creationId xmlns:p14="http://schemas.microsoft.com/office/powerpoint/2010/main" val="44356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8966" y="569311"/>
            <a:ext cx="5927834" cy="2040759"/>
          </a:xfrm>
        </p:spPr>
        <p:txBody>
          <a:bodyPr/>
          <a:lstStyle/>
          <a:p>
            <a:r>
              <a:rPr lang="en-US"/>
              <a:t>Click to edit Master </a:t>
            </a:r>
            <a:br>
              <a:rPr lang="en-US"/>
            </a:br>
            <a:r>
              <a:rPr lang="en-US"/>
              <a:t>title style</a:t>
            </a:r>
          </a:p>
        </p:txBody>
      </p:sp>
      <p:sp>
        <p:nvSpPr>
          <p:cNvPr id="3" name="Subtitle 2"/>
          <p:cNvSpPr>
            <a:spLocks noGrp="1"/>
          </p:cNvSpPr>
          <p:nvPr>
            <p:ph type="subTitle" idx="1"/>
          </p:nvPr>
        </p:nvSpPr>
        <p:spPr>
          <a:xfrm>
            <a:off x="2758966" y="2890346"/>
            <a:ext cx="5927834" cy="27484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6BED9D-E731-4B87-A1F5-612AF45F28CA}"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3C3A-41F3-4783-BCEB-04E7189EDA81}" type="slidenum">
              <a:rPr lang="en-US" smtClean="0"/>
              <a:t>‹#›</a:t>
            </a:fld>
            <a:endParaRPr lang="en-US"/>
          </a:p>
        </p:txBody>
      </p:sp>
      <p:sp>
        <p:nvSpPr>
          <p:cNvPr id="7" name="Picture Placeholder 2"/>
          <p:cNvSpPr>
            <a:spLocks noGrp="1"/>
          </p:cNvSpPr>
          <p:nvPr>
            <p:ph type="pic" idx="13" hasCustomPrompt="1"/>
          </p:nvPr>
        </p:nvSpPr>
        <p:spPr>
          <a:xfrm>
            <a:off x="-70068" y="3442140"/>
            <a:ext cx="2452414" cy="2098540"/>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a:t>
            </a:r>
            <a:r>
              <a:rPr lang="en-US" err="1"/>
              <a:t>toplaceholder</a:t>
            </a:r>
            <a:r>
              <a:rPr lang="en-US"/>
              <a:t> or click icon to add</a:t>
            </a:r>
          </a:p>
        </p:txBody>
      </p:sp>
      <p:sp>
        <p:nvSpPr>
          <p:cNvPr id="8" name="Picture Placeholder 2"/>
          <p:cNvSpPr>
            <a:spLocks noGrp="1"/>
          </p:cNvSpPr>
          <p:nvPr>
            <p:ph type="pic" idx="14"/>
          </p:nvPr>
        </p:nvSpPr>
        <p:spPr>
          <a:xfrm>
            <a:off x="-70068" y="3442140"/>
            <a:ext cx="2452414" cy="217023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422242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58966" y="4800600"/>
            <a:ext cx="5927834"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758966" y="402898"/>
            <a:ext cx="5927834" cy="43246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758966" y="5367338"/>
            <a:ext cx="5927834"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6BED9D-E731-4B87-A1F5-612AF45F28CA}"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410434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p:nvPicPr>
        <p:blipFill>
          <a:blip r:embed="rId2" cstate="email">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6BED9D-E731-4B87-A1F5-612AF45F28CA}"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3385321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6BED9D-E731-4B87-A1F5-612AF45F28CA}"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374794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6BED9D-E731-4B87-A1F5-612AF45F28CA}"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1768688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ED9D-E731-4B87-A1F5-612AF45F28CA}"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D3C3A-41F3-4783-BCEB-04E7189EDA81}" type="slidenum">
              <a:rPr lang="en-US" smtClean="0"/>
              <a:t>‹#›</a:t>
            </a:fld>
            <a:endParaRPr lang="en-US"/>
          </a:p>
        </p:txBody>
      </p:sp>
      <p:sp>
        <p:nvSpPr>
          <p:cNvPr id="6" name="Picture Placeholder 2"/>
          <p:cNvSpPr>
            <a:spLocks noGrp="1"/>
          </p:cNvSpPr>
          <p:nvPr>
            <p:ph type="pic" idx="13"/>
          </p:nvPr>
        </p:nvSpPr>
        <p:spPr>
          <a:xfrm>
            <a:off x="-70068" y="3442140"/>
            <a:ext cx="2452414" cy="217023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7116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ED9D-E731-4B87-A1F5-612AF45F28CA}"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D3C3A-41F3-4783-BCEB-04E7189EDA81}" type="slidenum">
              <a:rPr lang="en-US" smtClean="0"/>
              <a:t>‹#›</a:t>
            </a:fld>
            <a:endParaRPr lang="en-US"/>
          </a:p>
        </p:txBody>
      </p:sp>
      <p:sp>
        <p:nvSpPr>
          <p:cNvPr id="9" name="Rectangle 8"/>
          <p:cNvSpPr/>
          <p:nvPr userDrawn="1"/>
        </p:nvSpPr>
        <p:spPr>
          <a:xfrm>
            <a:off x="0" y="-76200"/>
            <a:ext cx="9144000" cy="6934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g.jpg"/>
          <p:cNvPicPr>
            <a:picLocks noChangeAspect="1"/>
          </p:cNvPicPr>
          <p:nvPr userDrawn="1"/>
        </p:nvPicPr>
        <p:blipFill>
          <a:blip r:embed="rId2" cstate="email">
            <a:alphaModFix amt="60000"/>
            <a:extLst>
              <a:ext uri="{28A0092B-C50C-407E-A947-70E740481C1C}">
                <a14:useLocalDpi xmlns:a14="http://schemas.microsoft.com/office/drawing/2010/main" val="0"/>
              </a:ext>
            </a:extLst>
          </a:blip>
          <a:stretch>
            <a:fillRect/>
          </a:stretch>
        </p:blipFill>
        <p:spPr>
          <a:xfrm>
            <a:off x="0" y="-76200"/>
            <a:ext cx="9144000" cy="6953907"/>
          </a:xfrm>
          <a:prstGeom prst="rect">
            <a:avLst/>
          </a:prstGeom>
        </p:spPr>
      </p:pic>
      <p:sp>
        <p:nvSpPr>
          <p:cNvPr id="8" name="Rectangle 7"/>
          <p:cNvSpPr/>
          <p:nvPr userDrawn="1"/>
        </p:nvSpPr>
        <p:spPr>
          <a:xfrm>
            <a:off x="-18143" y="5918200"/>
            <a:ext cx="9162144" cy="939800"/>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horizontalwords.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1400" y="5791200"/>
            <a:ext cx="5562600" cy="1150300"/>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67232" y="6221262"/>
            <a:ext cx="2801131" cy="420170"/>
          </a:xfrm>
          <a:prstGeom prst="rect">
            <a:avLst/>
          </a:prstGeom>
        </p:spPr>
      </p:pic>
    </p:spTree>
    <p:extLst>
      <p:ext uri="{BB962C8B-B14F-4D97-AF65-F5344CB8AC3E}">
        <p14:creationId xmlns:p14="http://schemas.microsoft.com/office/powerpoint/2010/main" val="172206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BED9D-E731-4B87-A1F5-612AF45F28CA}"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3C3A-41F3-4783-BCEB-04E7189EDA81}" type="slidenum">
              <a:rPr lang="en-US" smtClean="0"/>
              <a:t>‹#›</a:t>
            </a:fld>
            <a:endParaRPr lang="en-US"/>
          </a:p>
        </p:txBody>
      </p:sp>
      <p:sp>
        <p:nvSpPr>
          <p:cNvPr id="10" name="Picture Placeholder 2"/>
          <p:cNvSpPr>
            <a:spLocks noGrp="1"/>
          </p:cNvSpPr>
          <p:nvPr>
            <p:ph type="pic" idx="13"/>
          </p:nvPr>
        </p:nvSpPr>
        <p:spPr>
          <a:xfrm>
            <a:off x="-70068" y="3442140"/>
            <a:ext cx="2452414" cy="217023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231322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58968" y="4501931"/>
            <a:ext cx="5735747" cy="126704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758968" y="3011380"/>
            <a:ext cx="5735747" cy="13955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6BED9D-E731-4B87-A1F5-612AF45F28CA}"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3C3A-41F3-4783-BCEB-04E7189EDA81}" type="slidenum">
              <a:rPr lang="en-US" smtClean="0"/>
              <a:t>‹#›</a:t>
            </a:fld>
            <a:endParaRPr lang="en-US"/>
          </a:p>
        </p:txBody>
      </p:sp>
      <p:sp>
        <p:nvSpPr>
          <p:cNvPr id="8" name="Picture Placeholder 2"/>
          <p:cNvSpPr>
            <a:spLocks noGrp="1"/>
          </p:cNvSpPr>
          <p:nvPr>
            <p:ph type="pic" idx="13"/>
          </p:nvPr>
        </p:nvSpPr>
        <p:spPr>
          <a:xfrm>
            <a:off x="-70068" y="3442140"/>
            <a:ext cx="2452414" cy="217023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411427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58966" y="1600201"/>
            <a:ext cx="28553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4485" y="1600201"/>
            <a:ext cx="28623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6BED9D-E731-4B87-A1F5-612AF45F28CA}"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222625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58966" y="274637"/>
            <a:ext cx="5927834" cy="741363"/>
          </a:xfrm>
        </p:spPr>
        <p:txBody>
          <a:bodyPr>
            <a:noAutofit/>
          </a:bodyPr>
          <a:lstStyle>
            <a:lvl1pPr>
              <a:defRPr sz="3800"/>
            </a:lvl1pPr>
          </a:lstStyle>
          <a:p>
            <a:r>
              <a:rPr lang="en-US"/>
              <a:t>Click to edit Master title style</a:t>
            </a:r>
          </a:p>
        </p:txBody>
      </p:sp>
      <p:sp>
        <p:nvSpPr>
          <p:cNvPr id="3" name="Text Placeholder 2"/>
          <p:cNvSpPr>
            <a:spLocks noGrp="1"/>
          </p:cNvSpPr>
          <p:nvPr>
            <p:ph type="body" idx="1"/>
          </p:nvPr>
        </p:nvSpPr>
        <p:spPr>
          <a:xfrm>
            <a:off x="2758966" y="1215232"/>
            <a:ext cx="299544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58966" y="1854993"/>
            <a:ext cx="2995448" cy="43636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29586" y="1215232"/>
            <a:ext cx="27572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29586" y="1854993"/>
            <a:ext cx="2757214" cy="43636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6BED9D-E731-4B87-A1F5-612AF45F28CA}"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D3C3A-41F3-4783-BCEB-04E7189EDA81}" type="slidenum">
              <a:rPr lang="en-US" smtClean="0"/>
              <a:t>‹#›</a:t>
            </a:fld>
            <a:endParaRPr lang="en-US"/>
          </a:p>
        </p:txBody>
      </p:sp>
      <p:sp>
        <p:nvSpPr>
          <p:cNvPr id="11" name="Picture Placeholder 2"/>
          <p:cNvSpPr>
            <a:spLocks noGrp="1"/>
          </p:cNvSpPr>
          <p:nvPr>
            <p:ph type="pic" idx="13"/>
          </p:nvPr>
        </p:nvSpPr>
        <p:spPr>
          <a:xfrm>
            <a:off x="-70068" y="3442140"/>
            <a:ext cx="2452414" cy="217023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31364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ED9D-E731-4B87-A1F5-612AF45F28CA}"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349611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ED9D-E731-4B87-A1F5-612AF45F28CA}"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D3C3A-41F3-4783-BCEB-04E7189EDA81}" type="slidenum">
              <a:rPr lang="en-US" smtClean="0"/>
              <a:t>‹#›</a:t>
            </a:fld>
            <a:endParaRPr lang="en-US"/>
          </a:p>
        </p:txBody>
      </p:sp>
      <p:sp>
        <p:nvSpPr>
          <p:cNvPr id="6" name="Picture Placeholder 2"/>
          <p:cNvSpPr>
            <a:spLocks noGrp="1"/>
          </p:cNvSpPr>
          <p:nvPr>
            <p:ph type="pic" idx="13"/>
          </p:nvPr>
        </p:nvSpPr>
        <p:spPr>
          <a:xfrm>
            <a:off x="-70068" y="3442140"/>
            <a:ext cx="2452414" cy="217023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711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ED9D-E731-4B87-A1F5-612AF45F28CA}"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D3C3A-41F3-4783-BCEB-04E7189EDA81}" type="slidenum">
              <a:rPr lang="en-US" smtClean="0"/>
              <a:t>‹#›</a:t>
            </a:fld>
            <a:endParaRPr lang="en-US"/>
          </a:p>
        </p:txBody>
      </p:sp>
      <p:sp>
        <p:nvSpPr>
          <p:cNvPr id="9" name="Rectangle 8"/>
          <p:cNvSpPr/>
          <p:nvPr/>
        </p:nvSpPr>
        <p:spPr>
          <a:xfrm>
            <a:off x="0" y="-76200"/>
            <a:ext cx="9144000" cy="6934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g.jpg"/>
          <p:cNvPicPr>
            <a:picLocks noChangeAspect="1"/>
          </p:cNvPicPr>
          <p:nvPr/>
        </p:nvPicPr>
        <p:blipFill>
          <a:blip r:embed="rId2" cstate="email">
            <a:alphaModFix amt="60000"/>
            <a:extLst>
              <a:ext uri="{28A0092B-C50C-407E-A947-70E740481C1C}">
                <a14:useLocalDpi xmlns:a14="http://schemas.microsoft.com/office/drawing/2010/main" val="0"/>
              </a:ext>
            </a:extLst>
          </a:blip>
          <a:stretch>
            <a:fillRect/>
          </a:stretch>
        </p:blipFill>
        <p:spPr>
          <a:xfrm>
            <a:off x="0" y="-76200"/>
            <a:ext cx="9144000" cy="6953907"/>
          </a:xfrm>
          <a:prstGeom prst="rect">
            <a:avLst/>
          </a:prstGeom>
        </p:spPr>
      </p:pic>
      <p:sp>
        <p:nvSpPr>
          <p:cNvPr id="8" name="Rectangle 7"/>
          <p:cNvSpPr/>
          <p:nvPr/>
        </p:nvSpPr>
        <p:spPr>
          <a:xfrm>
            <a:off x="-18143" y="5918200"/>
            <a:ext cx="9162144" cy="939800"/>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01447" y="6221288"/>
            <a:ext cx="1998652" cy="425245"/>
          </a:xfrm>
          <a:prstGeom prst="rect">
            <a:avLst/>
          </a:prstGeom>
        </p:spPr>
      </p:pic>
      <p:pic>
        <p:nvPicPr>
          <p:cNvPr id="11" name="Picture 10" descr="horizontalword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81400" y="5791200"/>
            <a:ext cx="5562600" cy="1150300"/>
          </a:xfrm>
          <a:prstGeom prst="rect">
            <a:avLst/>
          </a:prstGeom>
        </p:spPr>
      </p:pic>
      <p:sp>
        <p:nvSpPr>
          <p:cNvPr id="12" name="Rectangle 11"/>
          <p:cNvSpPr/>
          <p:nvPr userDrawn="1"/>
        </p:nvSpPr>
        <p:spPr>
          <a:xfrm>
            <a:off x="0" y="-76200"/>
            <a:ext cx="9144000" cy="6934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g.jpg"/>
          <p:cNvPicPr>
            <a:picLocks noChangeAspect="1"/>
          </p:cNvPicPr>
          <p:nvPr userDrawn="1"/>
        </p:nvPicPr>
        <p:blipFill>
          <a:blip r:embed="rId2" cstate="email">
            <a:alphaModFix amt="60000"/>
            <a:extLst>
              <a:ext uri="{28A0092B-C50C-407E-A947-70E740481C1C}">
                <a14:useLocalDpi xmlns:a14="http://schemas.microsoft.com/office/drawing/2010/main" val="0"/>
              </a:ext>
            </a:extLst>
          </a:blip>
          <a:stretch>
            <a:fillRect/>
          </a:stretch>
        </p:blipFill>
        <p:spPr>
          <a:xfrm>
            <a:off x="0" y="-76200"/>
            <a:ext cx="9144000" cy="6953907"/>
          </a:xfrm>
          <a:prstGeom prst="rect">
            <a:avLst/>
          </a:prstGeom>
        </p:spPr>
      </p:pic>
      <p:sp>
        <p:nvSpPr>
          <p:cNvPr id="14" name="Rectangle 13"/>
          <p:cNvSpPr/>
          <p:nvPr userDrawn="1"/>
        </p:nvSpPr>
        <p:spPr>
          <a:xfrm>
            <a:off x="-18143" y="5918200"/>
            <a:ext cx="9162144" cy="939800"/>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201447" y="6221288"/>
            <a:ext cx="1998652" cy="425245"/>
          </a:xfrm>
          <a:prstGeom prst="rect">
            <a:avLst/>
          </a:prstGeom>
        </p:spPr>
      </p:pic>
      <p:pic>
        <p:nvPicPr>
          <p:cNvPr id="16" name="Picture 15" descr="horizontalwords.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581400" y="5791200"/>
            <a:ext cx="5562600" cy="1150300"/>
          </a:xfrm>
          <a:prstGeom prst="rect">
            <a:avLst/>
          </a:prstGeom>
        </p:spPr>
      </p:pic>
    </p:spTree>
    <p:extLst>
      <p:ext uri="{BB962C8B-B14F-4D97-AF65-F5344CB8AC3E}">
        <p14:creationId xmlns:p14="http://schemas.microsoft.com/office/powerpoint/2010/main" val="172206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58968"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964622" y="273052"/>
            <a:ext cx="27221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5896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6BED9D-E731-4B87-A1F5-612AF45F28CA}"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35385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17" cstate="email">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Placeholder 1"/>
          <p:cNvSpPr>
            <a:spLocks noGrp="1"/>
          </p:cNvSpPr>
          <p:nvPr>
            <p:ph type="title"/>
          </p:nvPr>
        </p:nvSpPr>
        <p:spPr>
          <a:xfrm>
            <a:off x="2758966" y="274639"/>
            <a:ext cx="592783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58966" y="1600201"/>
            <a:ext cx="592783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58968" y="6356351"/>
            <a:ext cx="11850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BED9D-E731-4B87-A1F5-612AF45F28CA}" type="datetimeFigureOut">
              <a:rPr lang="en-US" smtClean="0"/>
              <a:t>2/6/2024</a:t>
            </a:fld>
            <a:endParaRPr lang="en-US"/>
          </a:p>
        </p:txBody>
      </p:sp>
      <p:sp>
        <p:nvSpPr>
          <p:cNvPr id="5" name="Footer Placeholder 4"/>
          <p:cNvSpPr>
            <a:spLocks noGrp="1"/>
          </p:cNvSpPr>
          <p:nvPr>
            <p:ph type="ftr" sz="quarter" idx="3"/>
          </p:nvPr>
        </p:nvSpPr>
        <p:spPr>
          <a:xfrm>
            <a:off x="4534337"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87862" y="6356351"/>
            <a:ext cx="6989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D3C3A-41F3-4783-BCEB-04E7189EDA81}" type="slidenum">
              <a:rPr lang="en-US" smtClean="0"/>
              <a:t>‹#›</a:t>
            </a:fld>
            <a:endParaRPr lang="en-US"/>
          </a:p>
        </p:txBody>
      </p:sp>
      <p:sp>
        <p:nvSpPr>
          <p:cNvPr id="8" name="Rectangle 7"/>
          <p:cNvSpPr/>
          <p:nvPr/>
        </p:nvSpPr>
        <p:spPr>
          <a:xfrm>
            <a:off x="2" y="-19707"/>
            <a:ext cx="2391103" cy="6877707"/>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37049" y="-17589"/>
            <a:ext cx="2336591" cy="5652564"/>
          </a:xfrm>
          <a:prstGeom prst="rect">
            <a:avLst/>
          </a:prstGeom>
        </p:spPr>
      </p:pic>
      <p:pic>
        <p:nvPicPr>
          <p:cNvPr id="11" name="Picture 10" descr="msstate_vertical_white.png"/>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74122" y="5802242"/>
            <a:ext cx="2058744" cy="864141"/>
          </a:xfrm>
          <a:prstGeom prst="rect">
            <a:avLst/>
          </a:prstGeom>
        </p:spPr>
      </p:pic>
    </p:spTree>
    <p:extLst>
      <p:ext uri="{BB962C8B-B14F-4D97-AF65-F5344CB8AC3E}">
        <p14:creationId xmlns:p14="http://schemas.microsoft.com/office/powerpoint/2010/main" val="30717521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 id="2147483673" r:id="rId14"/>
    <p:sldLayoutId id="2147483674" r:id="rId15"/>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velopment@ord.ms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ew.nsf.gov/about/directorates-office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www.orc.msstate.edu/"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ord.msstate.edu/" TargetMode="External"/><Relationship Id="rId2" Type="http://schemas.openxmlformats.org/officeDocument/2006/relationships/hyperlink" Target="http://www.osp.msstate.edu/" TargetMode="Externa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hyperlink" Target="http://www.research.gov/" TargetMode="External"/><Relationship Id="rId4" Type="http://schemas.openxmlformats.org/officeDocument/2006/relationships/hyperlink" Target="https://new.nsf.gov/funding/opportunities/faculty-early-career-development-program-career/announcement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development@ord.msstate.edu" TargetMode="Externa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new.nsf.gov/funding/opportunities/faculty-early-career-development-program-career" TargetMode="External"/><Relationship Id="rId2" Type="http://schemas.openxmlformats.org/officeDocument/2006/relationships/hyperlink" Target="https://beta.nsf.gov/funding/opportunities/faculty-early-career-development-program-career" TargetMode="External"/><Relationship Id="rId1" Type="http://schemas.openxmlformats.org/officeDocument/2006/relationships/slideLayout" Target="../slideLayouts/slideLayout8.xml"/><Relationship Id="rId4" Type="http://schemas.openxmlformats.org/officeDocument/2006/relationships/hyperlink" Target="http://www.nsf.gov/crssprgm/career/contacts.js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new.nsf.gov/about/budget/fy2024" TargetMode="External"/><Relationship Id="rId2" Type="http://schemas.openxmlformats.org/officeDocument/2006/relationships/hyperlink" Target="https://new.nsf.gov/about/directorates-offices"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46127" y="4277154"/>
            <a:ext cx="5927834" cy="4118058"/>
          </a:xfrm>
        </p:spPr>
        <p:txBody>
          <a:bodyPr>
            <a:normAutofit/>
          </a:bodyPr>
          <a:lstStyle/>
          <a:p>
            <a:endParaRPr lang="en-US" sz="2400"/>
          </a:p>
          <a:p>
            <a:endParaRPr lang="en-US" sz="2000">
              <a:latin typeface="+mj-lt"/>
            </a:endParaRPr>
          </a:p>
        </p:txBody>
      </p:sp>
      <p:sp>
        <p:nvSpPr>
          <p:cNvPr id="2" name="Title 1"/>
          <p:cNvSpPr>
            <a:spLocks noGrp="1"/>
          </p:cNvSpPr>
          <p:nvPr>
            <p:ph type="ctrTitle"/>
          </p:nvPr>
        </p:nvSpPr>
        <p:spPr>
          <a:xfrm>
            <a:off x="3236841" y="49242"/>
            <a:ext cx="5146406" cy="1771649"/>
          </a:xfrm>
        </p:spPr>
        <p:txBody>
          <a:bodyPr>
            <a:normAutofit/>
          </a:bodyPr>
          <a:lstStyle/>
          <a:p>
            <a:r>
              <a:rPr lang="en-US" sz="5400" b="1">
                <a:ln w="6600">
                  <a:solidFill>
                    <a:schemeClr val="accent2"/>
                  </a:solidFill>
                  <a:prstDash val="solid"/>
                </a:ln>
                <a:solidFill>
                  <a:srgbClr val="FFFFFF"/>
                </a:solidFill>
                <a:effectLst>
                  <a:outerShdw dist="38100" dir="2700000" algn="tl" rotWithShape="0">
                    <a:schemeClr val="accent2"/>
                  </a:outerShdw>
                </a:effectLst>
                <a:latin typeface="Athletic" pitchFamily="2" charset="0"/>
              </a:rPr>
              <a:t>NSF CAREER </a:t>
            </a:r>
            <a:br>
              <a:rPr lang="en-US" b="1">
                <a:ln w="6600">
                  <a:solidFill>
                    <a:schemeClr val="accent2"/>
                  </a:solidFill>
                  <a:prstDash val="solid"/>
                </a:ln>
                <a:solidFill>
                  <a:srgbClr val="FFFFFF"/>
                </a:solidFill>
                <a:effectLst>
                  <a:outerShdw dist="38100" dir="2700000" algn="tl" rotWithShape="0">
                    <a:schemeClr val="accent2"/>
                  </a:outerShdw>
                </a:effectLst>
              </a:rPr>
            </a:br>
            <a:r>
              <a:rPr lang="en-US" sz="4900" b="1">
                <a:ln w="6600">
                  <a:solidFill>
                    <a:schemeClr val="accent2"/>
                  </a:solidFill>
                  <a:prstDash val="solid"/>
                </a:ln>
                <a:solidFill>
                  <a:srgbClr val="FFFFFF"/>
                </a:solidFill>
                <a:effectLst>
                  <a:outerShdw dist="38100" dir="2700000" algn="tl" rotWithShape="0">
                    <a:schemeClr val="accent2"/>
                  </a:outerShdw>
                </a:effectLst>
              </a:rPr>
              <a:t>Proposal Kickoff</a:t>
            </a:r>
            <a:endParaRPr lang="en-US" sz="4900" b="1" i="1">
              <a:ln w="6600">
                <a:solidFill>
                  <a:schemeClr val="accent2"/>
                </a:solidFill>
                <a:prstDash val="solid"/>
              </a:ln>
              <a:solidFill>
                <a:srgbClr val="FFFFFF"/>
              </a:solidFill>
              <a:effectLst>
                <a:outerShdw dist="38100" dir="2700000" algn="tl" rotWithShape="0">
                  <a:schemeClr val="accent2"/>
                </a:outerShdw>
              </a:effectLst>
            </a:endParaRPr>
          </a:p>
        </p:txBody>
      </p:sp>
      <p:pic>
        <p:nvPicPr>
          <p:cNvPr id="7" name="Picture 6">
            <a:hlinkClick r:id="rId3"/>
            <a:extLst>
              <a:ext uri="{FF2B5EF4-FFF2-40B4-BE49-F238E27FC236}">
                <a16:creationId xmlns:a16="http://schemas.microsoft.com/office/drawing/2014/main" id="{370EFA34-6C57-F4EF-A179-DA68C8977598}"/>
              </a:ext>
            </a:extLst>
          </p:cNvPr>
          <p:cNvPicPr>
            <a:picLocks noChangeAspect="1"/>
          </p:cNvPicPr>
          <p:nvPr/>
        </p:nvPicPr>
        <p:blipFill>
          <a:blip r:embed="rId4"/>
          <a:stretch>
            <a:fillRect/>
          </a:stretch>
        </p:blipFill>
        <p:spPr>
          <a:xfrm>
            <a:off x="0" y="3073465"/>
            <a:ext cx="9144000" cy="3784535"/>
          </a:xfrm>
          <a:prstGeom prst="rect">
            <a:avLst/>
          </a:prstGeom>
        </p:spPr>
      </p:pic>
      <p:pic>
        <p:nvPicPr>
          <p:cNvPr id="9" name="Picture 8">
            <a:extLst>
              <a:ext uri="{FF2B5EF4-FFF2-40B4-BE49-F238E27FC236}">
                <a16:creationId xmlns:a16="http://schemas.microsoft.com/office/drawing/2014/main" id="{C3D7E751-029E-94AE-CB32-92143729E129}"/>
              </a:ext>
            </a:extLst>
          </p:cNvPr>
          <p:cNvPicPr>
            <a:picLocks noChangeAspect="1"/>
          </p:cNvPicPr>
          <p:nvPr/>
        </p:nvPicPr>
        <p:blipFill>
          <a:blip r:embed="rId5"/>
          <a:stretch>
            <a:fillRect/>
          </a:stretch>
        </p:blipFill>
        <p:spPr>
          <a:xfrm>
            <a:off x="3782152" y="1820891"/>
            <a:ext cx="4055783" cy="1197004"/>
          </a:xfrm>
          <a:prstGeom prst="rect">
            <a:avLst/>
          </a:prstGeom>
          <a:effectLst>
            <a:softEdge rad="31750"/>
          </a:effectLst>
        </p:spPr>
      </p:pic>
    </p:spTree>
    <p:extLst>
      <p:ext uri="{BB962C8B-B14F-4D97-AF65-F5344CB8AC3E}">
        <p14:creationId xmlns:p14="http://schemas.microsoft.com/office/powerpoint/2010/main" val="11269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1265883"/>
            <a:ext cx="7917873" cy="3958776"/>
          </a:xfrm>
          <a:prstGeom prst="rect">
            <a:avLst/>
          </a:prstGeom>
        </p:spPr>
        <p:txBody>
          <a:bodyPr wrap="square">
            <a:spAutoFit/>
          </a:bodyPr>
          <a:lstStyle/>
          <a:p>
            <a:pPr marL="257175" indent="-257175">
              <a:lnSpc>
                <a:spcPct val="107000"/>
              </a:lnSpc>
              <a:spcAft>
                <a:spcPts val="600"/>
              </a:spcAft>
              <a:buAutoNum type="arabicPeriod"/>
            </a:pPr>
            <a:r>
              <a:rPr lang="en-US" sz="1600">
                <a:latin typeface="+mj-lt"/>
                <a:ea typeface="Calibri" panose="020F0502020204030204" pitchFamily="34" charset="0"/>
                <a:cs typeface="Times New Roman" panose="02020603050405020304" pitchFamily="18" charset="0"/>
              </a:rPr>
              <a:t>They are each summarized by header in your </a:t>
            </a:r>
            <a:r>
              <a:rPr lang="en-US" sz="1600" b="1">
                <a:latin typeface="+mj-lt"/>
                <a:ea typeface="Calibri" panose="020F0502020204030204" pitchFamily="34" charset="0"/>
                <a:cs typeface="Times New Roman" panose="02020603050405020304" pitchFamily="18" charset="0"/>
              </a:rPr>
              <a:t>Project Summary, </a:t>
            </a:r>
            <a:r>
              <a:rPr lang="en-US" sz="1600">
                <a:latin typeface="+mj-lt"/>
                <a:ea typeface="Calibri" panose="020F0502020204030204" pitchFamily="34" charset="0"/>
                <a:cs typeface="Times New Roman" panose="02020603050405020304" pitchFamily="18" charset="0"/>
              </a:rPr>
              <a:t>which is read in detail and sets tone for the review of your proposal. </a:t>
            </a:r>
          </a:p>
          <a:p>
            <a:pPr marL="257175" indent="-257175">
              <a:lnSpc>
                <a:spcPct val="107000"/>
              </a:lnSpc>
              <a:spcAft>
                <a:spcPts val="600"/>
              </a:spcAft>
              <a:buAutoNum type="arabicPeriod"/>
            </a:pPr>
            <a:r>
              <a:rPr lang="en-US" sz="1600">
                <a:latin typeface="+mj-lt"/>
                <a:ea typeface="Calibri" panose="020F0502020204030204" pitchFamily="34" charset="0"/>
                <a:cs typeface="Times New Roman" panose="02020603050405020304" pitchFamily="18" charset="0"/>
              </a:rPr>
              <a:t>They are addressed with specific headers in your </a:t>
            </a:r>
            <a:r>
              <a:rPr lang="en-US" sz="1600" b="1">
                <a:latin typeface="+mj-lt"/>
                <a:ea typeface="Calibri" panose="020F0502020204030204" pitchFamily="34" charset="0"/>
                <a:cs typeface="Times New Roman" panose="02020603050405020304" pitchFamily="18" charset="0"/>
              </a:rPr>
              <a:t>Project Description, </a:t>
            </a:r>
            <a:r>
              <a:rPr lang="en-US" sz="1600">
                <a:latin typeface="+mj-lt"/>
                <a:ea typeface="Calibri" panose="020F0502020204030204" pitchFamily="34" charset="0"/>
                <a:cs typeface="Times New Roman" panose="02020603050405020304" pitchFamily="18" charset="0"/>
              </a:rPr>
              <a:t>per PAPPG formatting instructions.</a:t>
            </a:r>
          </a:p>
          <a:p>
            <a:pPr>
              <a:lnSpc>
                <a:spcPct val="107000"/>
              </a:lnSpc>
              <a:spcAft>
                <a:spcPts val="600"/>
              </a:spcAft>
            </a:pPr>
            <a:r>
              <a:rPr lang="en-US" sz="1600">
                <a:latin typeface="+mj-lt"/>
                <a:ea typeface="Calibri" panose="020F0502020204030204" pitchFamily="34" charset="0"/>
                <a:cs typeface="Times New Roman" panose="02020603050405020304" pitchFamily="18" charset="0"/>
              </a:rPr>
              <a:t>3.  They are </a:t>
            </a:r>
            <a:r>
              <a:rPr lang="en-US" sz="1600" b="1">
                <a:latin typeface="+mj-lt"/>
                <a:ea typeface="Calibri" panose="020F0502020204030204" pitchFamily="34" charset="0"/>
                <a:cs typeface="Times New Roman" panose="02020603050405020304" pitchFamily="18" charset="0"/>
              </a:rPr>
              <a:t>INTEGRATED</a:t>
            </a:r>
            <a:r>
              <a:rPr lang="en-US" sz="1600">
                <a:latin typeface="+mj-lt"/>
                <a:ea typeface="Calibri" panose="020F0502020204030204" pitchFamily="34" charset="0"/>
                <a:cs typeface="Times New Roman" panose="02020603050405020304" pitchFamily="18" charset="0"/>
              </a:rPr>
              <a:t> throughout the proposal and accompanying </a:t>
            </a:r>
            <a:br>
              <a:rPr lang="en-US" sz="1600">
                <a:latin typeface="+mj-lt"/>
                <a:ea typeface="Calibri" panose="020F0502020204030204" pitchFamily="34" charset="0"/>
                <a:cs typeface="Times New Roman" panose="02020603050405020304" pitchFamily="18" charset="0"/>
              </a:rPr>
            </a:br>
            <a:r>
              <a:rPr lang="en-US" sz="1600">
                <a:latin typeface="+mj-lt"/>
                <a:ea typeface="Calibri" panose="020F0502020204030204" pitchFamily="34" charset="0"/>
                <a:cs typeface="Times New Roman" panose="02020603050405020304" pitchFamily="18" charset="0"/>
              </a:rPr>
              <a:t>     documents.</a:t>
            </a:r>
          </a:p>
          <a:p>
            <a:pPr>
              <a:lnSpc>
                <a:spcPct val="107000"/>
              </a:lnSpc>
              <a:spcAft>
                <a:spcPts val="600"/>
              </a:spcAft>
            </a:pPr>
            <a:r>
              <a:rPr lang="en-US" sz="1600">
                <a:latin typeface="+mj-lt"/>
                <a:ea typeface="Calibri" panose="020F0502020204030204" pitchFamily="34" charset="0"/>
                <a:cs typeface="Times New Roman" panose="02020603050405020304" pitchFamily="18" charset="0"/>
              </a:rPr>
              <a:t> </a:t>
            </a:r>
          </a:p>
          <a:p>
            <a:pPr>
              <a:lnSpc>
                <a:spcPct val="107000"/>
              </a:lnSpc>
              <a:spcAft>
                <a:spcPts val="600"/>
              </a:spcAft>
            </a:pPr>
            <a:r>
              <a:rPr lang="en-US" sz="1600" b="1">
                <a:latin typeface="+mj-lt"/>
                <a:ea typeface="Calibri" panose="020F0502020204030204" pitchFamily="34" charset="0"/>
                <a:cs typeface="Times New Roman" panose="02020603050405020304" pitchFamily="18" charset="0"/>
              </a:rPr>
              <a:t>Proposals that do not separately address both criteria within the one-page Project Summary will be returned without review.</a:t>
            </a:r>
          </a:p>
          <a:p>
            <a:pPr>
              <a:lnSpc>
                <a:spcPct val="107000"/>
              </a:lnSpc>
              <a:spcAft>
                <a:spcPts val="600"/>
              </a:spcAft>
            </a:pPr>
            <a:endParaRPr lang="en-US" sz="1600" b="1">
              <a:latin typeface="+mj-lt"/>
              <a:ea typeface="Calibri" panose="020F0502020204030204" pitchFamily="34" charset="0"/>
              <a:cs typeface="Times New Roman" panose="02020603050405020304" pitchFamily="18" charset="0"/>
            </a:endParaRPr>
          </a:p>
          <a:p>
            <a:pPr>
              <a:lnSpc>
                <a:spcPct val="107000"/>
              </a:lnSpc>
              <a:spcAft>
                <a:spcPts val="600"/>
              </a:spcAft>
            </a:pPr>
            <a:r>
              <a:rPr lang="en-US" sz="1600" i="1">
                <a:latin typeface="+mj-lt"/>
                <a:ea typeface="Calibri" panose="020F0502020204030204" pitchFamily="34" charset="0"/>
                <a:cs typeface="Times New Roman" panose="02020603050405020304" pitchFamily="18" charset="0"/>
              </a:rPr>
              <a:t>ORD has additional resources to help you develop, demonstrate and communicate IM and BI (example activities, writing prompts, sample language, etc.)</a:t>
            </a:r>
          </a:p>
        </p:txBody>
      </p:sp>
      <p:sp>
        <p:nvSpPr>
          <p:cNvPr id="3" name="Title 2"/>
          <p:cNvSpPr txBox="1">
            <a:spLocks/>
          </p:cNvSpPr>
          <p:nvPr/>
        </p:nvSpPr>
        <p:spPr>
          <a:xfrm>
            <a:off x="542925" y="568917"/>
            <a:ext cx="8005329" cy="5461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t>How are these review criteria demonstrated in your proposal?</a:t>
            </a:r>
          </a:p>
        </p:txBody>
      </p:sp>
    </p:spTree>
    <p:extLst>
      <p:ext uri="{BB962C8B-B14F-4D97-AF65-F5344CB8AC3E}">
        <p14:creationId xmlns:p14="http://schemas.microsoft.com/office/powerpoint/2010/main" val="59311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746A9-6FDB-4981-B565-A42172AC5D55}"/>
              </a:ext>
            </a:extLst>
          </p:cNvPr>
          <p:cNvSpPr txBox="1"/>
          <p:nvPr/>
        </p:nvSpPr>
        <p:spPr>
          <a:xfrm>
            <a:off x="885825" y="610730"/>
            <a:ext cx="7372349" cy="4524315"/>
          </a:xfrm>
          <a:prstGeom prst="rect">
            <a:avLst/>
          </a:prstGeom>
          <a:noFill/>
        </p:spPr>
        <p:txBody>
          <a:bodyPr wrap="square">
            <a:spAutoFit/>
          </a:bodyPr>
          <a:lstStyle/>
          <a:p>
            <a:pPr algn="l"/>
            <a:r>
              <a:rPr lang="en-US" sz="2000" b="1">
                <a:latin typeface="+mj-lt"/>
              </a:rPr>
              <a:t>Additional Criteria Applied to Merit Review:</a:t>
            </a:r>
          </a:p>
          <a:p>
            <a:pPr algn="l"/>
            <a:endParaRPr lang="en-US" sz="1400" b="1">
              <a:latin typeface="+mj-lt"/>
            </a:endParaRPr>
          </a:p>
          <a:p>
            <a:pPr algn="l"/>
            <a:endParaRPr lang="en-US" sz="1400" b="1">
              <a:latin typeface="+mj-lt"/>
            </a:endParaRPr>
          </a:p>
          <a:p>
            <a:pPr marL="285750" indent="-285750" algn="l">
              <a:buFont typeface="Arial" panose="020B0604020202020204" pitchFamily="34" charset="0"/>
              <a:buChar char="•"/>
            </a:pPr>
            <a:r>
              <a:rPr lang="en-US" sz="1600" b="0" i="0" u="none" strike="noStrike" baseline="0">
                <a:latin typeface="+mj-lt"/>
              </a:rPr>
              <a:t>To what extent do the proposed activities suggest and explore creative, original, or potentially transformative concepts?</a:t>
            </a:r>
          </a:p>
          <a:p>
            <a:pPr algn="l"/>
            <a:endParaRPr lang="en-US" sz="1600" b="0" i="0" u="none" strike="noStrike" baseline="0">
              <a:latin typeface="+mj-lt"/>
            </a:endParaRPr>
          </a:p>
          <a:p>
            <a:pPr marL="285750" indent="-285750" algn="l">
              <a:buFont typeface="Arial" panose="020B0604020202020204" pitchFamily="34" charset="0"/>
              <a:buChar char="•"/>
            </a:pPr>
            <a:r>
              <a:rPr lang="en-US" sz="1600" b="0" i="0" u="none" strike="noStrike" baseline="0">
                <a:latin typeface="+mj-lt"/>
              </a:rPr>
              <a:t>Is the plan for carrying out the proposed activities well-reasoned, well-organized, and based on a sound rationale? </a:t>
            </a:r>
          </a:p>
          <a:p>
            <a:pPr marL="285750" indent="-285750" algn="l">
              <a:buFont typeface="Arial" panose="020B0604020202020204" pitchFamily="34" charset="0"/>
              <a:buChar char="•"/>
            </a:pPr>
            <a:endParaRPr lang="en-US" sz="1600">
              <a:latin typeface="+mj-lt"/>
            </a:endParaRPr>
          </a:p>
          <a:p>
            <a:pPr marL="285750" indent="-285750" algn="l">
              <a:buFont typeface="Arial" panose="020B0604020202020204" pitchFamily="34" charset="0"/>
              <a:buChar char="•"/>
            </a:pPr>
            <a:r>
              <a:rPr lang="en-US" sz="1600" b="0" i="0" u="none" strike="noStrike" baseline="0">
                <a:latin typeface="+mj-lt"/>
              </a:rPr>
              <a:t>Does the plan incorporate a mechanism to assess success?*not only research objectives need to be measured!</a:t>
            </a:r>
          </a:p>
          <a:p>
            <a:pPr algn="l"/>
            <a:endParaRPr lang="en-US" sz="1600" b="0" i="0" u="none" strike="noStrike" baseline="0">
              <a:latin typeface="+mj-lt"/>
            </a:endParaRPr>
          </a:p>
          <a:p>
            <a:pPr marL="285750" indent="-285750" algn="l">
              <a:buFont typeface="Arial" panose="020B0604020202020204" pitchFamily="34" charset="0"/>
              <a:buChar char="•"/>
            </a:pPr>
            <a:r>
              <a:rPr lang="en-US" sz="1600" b="0" i="0" u="none" strike="noStrike" baseline="0">
                <a:latin typeface="+mj-lt"/>
              </a:rPr>
              <a:t>How well qualified is the individual, team, or organization to conduct the proposed activities?</a:t>
            </a:r>
          </a:p>
          <a:p>
            <a:pPr algn="l"/>
            <a:endParaRPr lang="en-US" sz="1600" b="0" i="0" u="none" strike="noStrike" baseline="0">
              <a:latin typeface="+mj-lt"/>
            </a:endParaRPr>
          </a:p>
          <a:p>
            <a:pPr marL="285750" indent="-285750" algn="l">
              <a:buFont typeface="Arial" panose="020B0604020202020204" pitchFamily="34" charset="0"/>
              <a:buChar char="•"/>
            </a:pPr>
            <a:r>
              <a:rPr lang="en-US" sz="1600" b="0" i="0" u="none" strike="noStrike" baseline="0">
                <a:latin typeface="+mj-lt"/>
              </a:rPr>
              <a:t>Are there adequate resources available to the PI (either at the home organization or through collaborations) to carry out the proposed activities?</a:t>
            </a:r>
            <a:endParaRPr lang="en-US" sz="1600">
              <a:latin typeface="+mj-lt"/>
            </a:endParaRPr>
          </a:p>
        </p:txBody>
      </p:sp>
    </p:spTree>
    <p:extLst>
      <p:ext uri="{BB962C8B-B14F-4D97-AF65-F5344CB8AC3E}">
        <p14:creationId xmlns:p14="http://schemas.microsoft.com/office/powerpoint/2010/main" val="349297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879" y="295336"/>
            <a:ext cx="8086725" cy="6463308"/>
          </a:xfrm>
          <a:prstGeom prst="rect">
            <a:avLst/>
          </a:prstGeom>
        </p:spPr>
        <p:txBody>
          <a:bodyPr wrap="square">
            <a:spAutoFit/>
          </a:bodyPr>
          <a:lstStyle/>
          <a:p>
            <a:r>
              <a:rPr lang="en-US" sz="2400" b="1">
                <a:latin typeface="+mj-lt"/>
                <a:ea typeface="Times New Roman" panose="02020603050405020304" pitchFamily="18" charset="0"/>
              </a:rPr>
              <a:t>CAREER Proposal Components</a:t>
            </a:r>
          </a:p>
          <a:p>
            <a:endParaRPr lang="en-US" sz="2400" b="1">
              <a:latin typeface="+mj-lt"/>
              <a:ea typeface="Times New Roman" panose="02020603050405020304" pitchFamily="18" charset="0"/>
            </a:endParaRPr>
          </a:p>
          <a:p>
            <a:pPr marL="285750" indent="-285750">
              <a:spcAft>
                <a:spcPts val="600"/>
              </a:spcAft>
              <a:buFont typeface="Arial" panose="020B0604020202020204" pitchFamily="34" charset="0"/>
              <a:buChar char="•"/>
            </a:pPr>
            <a:r>
              <a:rPr lang="en-US" sz="1600">
                <a:latin typeface="+mj-lt"/>
              </a:rPr>
              <a:t>Cover Sheet (CAREER: </a:t>
            </a:r>
            <a:r>
              <a:rPr lang="en-US" sz="1600" i="1">
                <a:latin typeface="+mj-lt"/>
              </a:rPr>
              <a:t>title</a:t>
            </a:r>
            <a:r>
              <a:rPr lang="en-US" sz="1600">
                <a:latin typeface="+mj-lt"/>
              </a:rPr>
              <a:t>) Designate </a:t>
            </a:r>
            <a:r>
              <a:rPr lang="en-US" sz="1600">
                <a:latin typeface="+mj-lt"/>
                <a:hlinkClick r:id="rId2"/>
              </a:rPr>
              <a:t>NSF Unit</a:t>
            </a:r>
            <a:r>
              <a:rPr lang="en-US" sz="1600">
                <a:latin typeface="+mj-lt"/>
              </a:rPr>
              <a:t>; NO Co-Investigators! </a:t>
            </a:r>
          </a:p>
          <a:p>
            <a:pPr marL="285750" indent="-285750">
              <a:spcAft>
                <a:spcPts val="600"/>
              </a:spcAft>
              <a:buFont typeface="Arial" panose="020B0604020202020204" pitchFamily="34" charset="0"/>
              <a:buChar char="•"/>
            </a:pPr>
            <a:r>
              <a:rPr lang="en-US" sz="1600">
                <a:latin typeface="+mj-lt"/>
              </a:rPr>
              <a:t>Table of Contents </a:t>
            </a:r>
          </a:p>
          <a:p>
            <a:pPr marL="285750" indent="-285750">
              <a:spcAft>
                <a:spcPts val="600"/>
              </a:spcAft>
              <a:buFont typeface="Arial" panose="020B0604020202020204" pitchFamily="34" charset="0"/>
              <a:buChar char="•"/>
            </a:pPr>
            <a:r>
              <a:rPr lang="en-US" sz="1600">
                <a:latin typeface="+mj-lt"/>
              </a:rPr>
              <a:t>Summary/Abstract – 1 page</a:t>
            </a:r>
          </a:p>
          <a:p>
            <a:pPr marL="285750" indent="-285750">
              <a:spcAft>
                <a:spcPts val="600"/>
              </a:spcAft>
              <a:buFont typeface="Arial" panose="020B0604020202020204" pitchFamily="34" charset="0"/>
              <a:buChar char="•"/>
            </a:pPr>
            <a:r>
              <a:rPr lang="en-US" sz="1600" b="1">
                <a:latin typeface="+mj-lt"/>
              </a:rPr>
              <a:t>CAREER Project Description* – 15 pages maximum</a:t>
            </a:r>
          </a:p>
          <a:p>
            <a:pPr marL="285750" indent="-285750">
              <a:spcAft>
                <a:spcPts val="600"/>
              </a:spcAft>
              <a:buFont typeface="Arial" panose="020B0604020202020204" pitchFamily="34" charset="0"/>
              <a:buChar char="•"/>
            </a:pPr>
            <a:r>
              <a:rPr lang="en-US" sz="1600">
                <a:solidFill>
                  <a:srgbClr val="3C3C3C"/>
                </a:solidFill>
                <a:latin typeface="+mj-lt"/>
              </a:rPr>
              <a:t>References – no page limit</a:t>
            </a:r>
          </a:p>
          <a:p>
            <a:pPr marL="285750" indent="-285750">
              <a:spcAft>
                <a:spcPts val="600"/>
              </a:spcAft>
              <a:buFont typeface="Arial" panose="020B0604020202020204" pitchFamily="34" charset="0"/>
              <a:buChar char="•"/>
            </a:pPr>
            <a:r>
              <a:rPr lang="en-US" sz="1600">
                <a:solidFill>
                  <a:srgbClr val="3C3C3C"/>
                </a:solidFill>
                <a:latin typeface="+mj-lt"/>
              </a:rPr>
              <a:t>NSF approved biosketch (3 pages; required format)</a:t>
            </a:r>
          </a:p>
          <a:p>
            <a:pPr marL="285750" indent="-285750">
              <a:spcAft>
                <a:spcPts val="600"/>
              </a:spcAft>
              <a:buFont typeface="Arial" panose="020B0604020202020204" pitchFamily="34" charset="0"/>
              <a:buChar char="•"/>
            </a:pPr>
            <a:r>
              <a:rPr lang="en-US" sz="1600">
                <a:solidFill>
                  <a:srgbClr val="3C3C3C"/>
                </a:solidFill>
                <a:latin typeface="+mj-lt"/>
              </a:rPr>
              <a:t>Current &amp; Pending Support (template)</a:t>
            </a:r>
          </a:p>
          <a:p>
            <a:pPr marL="285750" indent="-285750">
              <a:spcAft>
                <a:spcPts val="600"/>
              </a:spcAft>
              <a:buFont typeface="Arial" panose="020B0604020202020204" pitchFamily="34" charset="0"/>
              <a:buChar char="•"/>
            </a:pPr>
            <a:r>
              <a:rPr lang="en-US" sz="1600">
                <a:solidFill>
                  <a:srgbClr val="3C3C3C"/>
                </a:solidFill>
                <a:latin typeface="+mj-lt"/>
              </a:rPr>
              <a:t>Collaborators &amp; Other Affiliations (template)</a:t>
            </a:r>
          </a:p>
          <a:p>
            <a:pPr marL="285750" indent="-285750">
              <a:spcAft>
                <a:spcPts val="600"/>
              </a:spcAft>
              <a:buFont typeface="Arial" panose="020B0604020202020204" pitchFamily="34" charset="0"/>
              <a:buChar char="•"/>
            </a:pPr>
            <a:r>
              <a:rPr lang="en-US" sz="1600">
                <a:solidFill>
                  <a:srgbClr val="3C3C3C"/>
                </a:solidFill>
                <a:latin typeface="+mj-lt"/>
              </a:rPr>
              <a:t>Budget &amp; Budget Justification (form and narrative &lt;5 pages)</a:t>
            </a:r>
          </a:p>
          <a:p>
            <a:pPr marL="285750" indent="-285750">
              <a:spcAft>
                <a:spcPts val="600"/>
              </a:spcAft>
              <a:buFont typeface="Arial" panose="020B0604020202020204" pitchFamily="34" charset="0"/>
              <a:buChar char="•"/>
            </a:pPr>
            <a:r>
              <a:rPr lang="en-US" sz="1600">
                <a:solidFill>
                  <a:prstClr val="black"/>
                </a:solidFill>
                <a:latin typeface="+mj-lt"/>
              </a:rPr>
              <a:t>Facilities, Equipment and Other Resources (no limit; use carefully)</a:t>
            </a:r>
          </a:p>
          <a:p>
            <a:pPr marL="285750" indent="-285750">
              <a:spcAft>
                <a:spcPts val="600"/>
              </a:spcAft>
              <a:buFont typeface="Arial" panose="020B0604020202020204" pitchFamily="34" charset="0"/>
              <a:buChar char="•"/>
            </a:pPr>
            <a:r>
              <a:rPr lang="en-US" sz="1600">
                <a:latin typeface="+mj-lt"/>
              </a:rPr>
              <a:t>Departmental Letter (2 pages max in the Supplementary Documents) </a:t>
            </a:r>
          </a:p>
          <a:p>
            <a:pPr marL="285750" indent="-285750">
              <a:spcAft>
                <a:spcPts val="600"/>
              </a:spcAft>
              <a:buFont typeface="Arial" panose="020B0604020202020204" pitchFamily="34" charset="0"/>
              <a:buChar char="•"/>
            </a:pPr>
            <a:r>
              <a:rPr lang="en-US" sz="1600">
                <a:latin typeface="+mj-lt"/>
              </a:rPr>
              <a:t>Data Management Plan (2 pages max)</a:t>
            </a:r>
          </a:p>
          <a:p>
            <a:pPr marL="285750" indent="-285750">
              <a:spcAft>
                <a:spcPts val="600"/>
              </a:spcAft>
              <a:buFont typeface="Arial" panose="020B0604020202020204" pitchFamily="34" charset="0"/>
              <a:buChar char="•"/>
            </a:pPr>
            <a:r>
              <a:rPr lang="en-US" sz="1600">
                <a:latin typeface="+mj-lt"/>
              </a:rPr>
              <a:t>Post-Doctoral Mentoring Plan (1 page*)</a:t>
            </a:r>
          </a:p>
          <a:p>
            <a:pPr marL="285750" indent="-285750">
              <a:spcAft>
                <a:spcPts val="600"/>
              </a:spcAft>
              <a:buFont typeface="Arial" panose="020B0604020202020204" pitchFamily="34" charset="0"/>
              <a:buChar char="•"/>
            </a:pPr>
            <a:r>
              <a:rPr lang="en-US" sz="1600">
                <a:latin typeface="+mj-lt"/>
              </a:rPr>
              <a:t>Letter(s) of Collaboration (specifically prescribed format)</a:t>
            </a:r>
          </a:p>
          <a:p>
            <a:endParaRPr lang="en-US" b="1">
              <a:solidFill>
                <a:prstClr val="black"/>
              </a:solidFill>
              <a:latin typeface="Century Gothic"/>
            </a:endParaRPr>
          </a:p>
          <a:p>
            <a:endParaRPr lang="en-US" b="1">
              <a:solidFill>
                <a:srgbClr val="3C3C3C"/>
              </a:solidFill>
              <a:latin typeface="Gill Sans MT" panose="020B0502020104020203" pitchFamily="34" charset="0"/>
            </a:endParaRPr>
          </a:p>
          <a:p>
            <a:endParaRPr lang="en-US" sz="1800" b="1">
              <a:solidFill>
                <a:srgbClr val="3C3C3C"/>
              </a:solidFill>
              <a:latin typeface="Gill Sans MT" panose="020B0502020104020203" pitchFamily="34" charset="0"/>
            </a:endParaRPr>
          </a:p>
          <a:p>
            <a:endParaRPr lang="en-US">
              <a:ea typeface="Times New Roman" panose="02020603050405020304" pitchFamily="18" charset="0"/>
            </a:endParaRPr>
          </a:p>
        </p:txBody>
      </p:sp>
      <p:pic>
        <p:nvPicPr>
          <p:cNvPr id="4" name="Picture 3" descr="A green tick mark on a black background&#10;&#10;Description automatically generated">
            <a:extLst>
              <a:ext uri="{FF2B5EF4-FFF2-40B4-BE49-F238E27FC236}">
                <a16:creationId xmlns:a16="http://schemas.microsoft.com/office/drawing/2014/main" id="{B3B8BE06-3F0D-3F14-65D0-6E68A4DD6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175" y="1409700"/>
            <a:ext cx="2298735" cy="2281494"/>
          </a:xfrm>
          <a:prstGeom prst="rect">
            <a:avLst/>
          </a:prstGeom>
        </p:spPr>
      </p:pic>
    </p:spTree>
    <p:extLst>
      <p:ext uri="{BB962C8B-B14F-4D97-AF65-F5344CB8AC3E}">
        <p14:creationId xmlns:p14="http://schemas.microsoft.com/office/powerpoint/2010/main" val="298811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261" y="167485"/>
            <a:ext cx="8585735" cy="1246495"/>
          </a:xfrm>
          <a:prstGeom prst="rect">
            <a:avLst/>
          </a:prstGeom>
        </p:spPr>
        <p:txBody>
          <a:bodyPr wrap="square">
            <a:spAutoFit/>
          </a:bodyPr>
          <a:lstStyle/>
          <a:p>
            <a:pPr>
              <a:spcAft>
                <a:spcPts val="600"/>
              </a:spcAft>
            </a:pPr>
            <a:r>
              <a:rPr lang="en-US" sz="2400" b="1">
                <a:latin typeface="+mj-lt"/>
              </a:rPr>
              <a:t>CAREER Project Description – </a:t>
            </a:r>
            <a:r>
              <a:rPr lang="en-US" b="1">
                <a:latin typeface="+mj-lt"/>
              </a:rPr>
              <a:t>15 pages maximum</a:t>
            </a:r>
          </a:p>
          <a:p>
            <a:pPr>
              <a:spcAft>
                <a:spcPts val="1200"/>
              </a:spcAft>
            </a:pPr>
            <a:r>
              <a:rPr lang="en-US" i="1">
                <a:latin typeface="+mj-lt"/>
              </a:rPr>
              <a:t>Should include per RFP:</a:t>
            </a:r>
          </a:p>
          <a:p>
            <a:pPr>
              <a:spcAft>
                <a:spcPts val="1200"/>
              </a:spcAft>
            </a:pPr>
            <a:endParaRPr lang="en-US">
              <a:latin typeface="+mj-lt"/>
            </a:endParaRPr>
          </a:p>
        </p:txBody>
      </p:sp>
      <p:sp>
        <p:nvSpPr>
          <p:cNvPr id="6" name="TextBox 5">
            <a:extLst>
              <a:ext uri="{FF2B5EF4-FFF2-40B4-BE49-F238E27FC236}">
                <a16:creationId xmlns:a16="http://schemas.microsoft.com/office/drawing/2014/main" id="{31756030-C5ED-4408-AB74-6CDB2A697D7F}"/>
              </a:ext>
            </a:extLst>
          </p:cNvPr>
          <p:cNvSpPr txBox="1"/>
          <p:nvPr/>
        </p:nvSpPr>
        <p:spPr>
          <a:xfrm>
            <a:off x="404261" y="641575"/>
            <a:ext cx="8253964" cy="5386090"/>
          </a:xfrm>
          <a:prstGeom prst="rect">
            <a:avLst/>
          </a:prstGeom>
          <a:noFill/>
        </p:spPr>
        <p:txBody>
          <a:bodyPr wrap="square">
            <a:spAutoFit/>
          </a:bodyPr>
          <a:lstStyle/>
          <a:p>
            <a:pPr>
              <a:spcAft>
                <a:spcPts val="1200"/>
              </a:spcAft>
            </a:pPr>
            <a:endParaRPr lang="en-US"/>
          </a:p>
          <a:p>
            <a:pPr marL="285750" indent="-285750">
              <a:spcAft>
                <a:spcPts val="1200"/>
              </a:spcAft>
              <a:buFont typeface="Arial" panose="020B0604020202020204" pitchFamily="34" charset="0"/>
              <a:buChar char="•"/>
            </a:pPr>
            <a:r>
              <a:rPr lang="en-US" sz="1600">
                <a:latin typeface="+mj-lt"/>
              </a:rPr>
              <a:t>a description of the proposed research project, including </a:t>
            </a:r>
            <a:r>
              <a:rPr lang="en-US" sz="1600" b="1">
                <a:latin typeface="+mj-lt"/>
              </a:rPr>
              <a:t>preliminary supporting data</a:t>
            </a:r>
            <a:r>
              <a:rPr lang="en-US" sz="1600">
                <a:latin typeface="+mj-lt"/>
              </a:rPr>
              <a:t> where appropriate, </a:t>
            </a:r>
            <a:r>
              <a:rPr lang="en-US" sz="1600" b="1">
                <a:latin typeface="+mj-lt"/>
              </a:rPr>
              <a:t>specific objectives, methods and procedures</a:t>
            </a:r>
            <a:r>
              <a:rPr lang="en-US" sz="1600">
                <a:latin typeface="+mj-lt"/>
              </a:rPr>
              <a:t> to be used, and </a:t>
            </a:r>
            <a:r>
              <a:rPr lang="en-US" sz="1600" b="1">
                <a:latin typeface="+mj-lt"/>
              </a:rPr>
              <a:t>expected significance </a:t>
            </a:r>
            <a:r>
              <a:rPr lang="en-US" sz="1600">
                <a:latin typeface="+mj-lt"/>
              </a:rPr>
              <a:t>of the results;</a:t>
            </a:r>
          </a:p>
          <a:p>
            <a:pPr marL="285750" indent="-285750">
              <a:spcAft>
                <a:spcPts val="1200"/>
              </a:spcAft>
              <a:buFont typeface="Arial" panose="020B0604020202020204" pitchFamily="34" charset="0"/>
              <a:buChar char="•"/>
            </a:pPr>
            <a:r>
              <a:rPr lang="en-US" sz="1600">
                <a:latin typeface="+mj-lt"/>
              </a:rPr>
              <a:t>a description of the proposed educational activities and their intended impact;</a:t>
            </a:r>
          </a:p>
          <a:p>
            <a:pPr marL="285750" indent="-285750">
              <a:spcAft>
                <a:spcPts val="1200"/>
              </a:spcAft>
              <a:buFont typeface="Arial" panose="020B0604020202020204" pitchFamily="34" charset="0"/>
              <a:buChar char="•"/>
            </a:pPr>
            <a:r>
              <a:rPr lang="en-US" sz="1600">
                <a:latin typeface="+mj-lt"/>
              </a:rPr>
              <a:t>a description of how the research and educational activities are integrated or synergistic AND plans to assess the effectiveness of the proposed activities.</a:t>
            </a:r>
          </a:p>
          <a:p>
            <a:pPr marL="285750" indent="-285750">
              <a:spcAft>
                <a:spcPts val="1200"/>
              </a:spcAft>
              <a:buFont typeface="Arial" panose="020B0604020202020204" pitchFamily="34" charset="0"/>
              <a:buChar char="•"/>
            </a:pPr>
            <a:r>
              <a:rPr lang="en-US" sz="1600">
                <a:latin typeface="+mj-lt"/>
              </a:rPr>
              <a:t>a description of other broader impacts, besides the education activities, that will accrue from the project; and</a:t>
            </a:r>
          </a:p>
          <a:p>
            <a:pPr marL="285750" indent="-285750">
              <a:spcAft>
                <a:spcPts val="1200"/>
              </a:spcAft>
              <a:buFont typeface="Arial" panose="020B0604020202020204" pitchFamily="34" charset="0"/>
              <a:buChar char="•"/>
            </a:pPr>
            <a:r>
              <a:rPr lang="en-US" sz="1600">
                <a:latin typeface="+mj-lt"/>
              </a:rPr>
              <a:t>results of prior NSF support, if applicable.</a:t>
            </a:r>
          </a:p>
          <a:p>
            <a:pPr>
              <a:spcAft>
                <a:spcPts val="1200"/>
              </a:spcAft>
            </a:pPr>
            <a:r>
              <a:rPr lang="en-US" sz="1600" b="1">
                <a:latin typeface="+mj-lt"/>
              </a:rPr>
              <a:t>*Format </a:t>
            </a:r>
            <a:r>
              <a:rPr lang="en-US" sz="1600">
                <a:latin typeface="+mj-lt"/>
              </a:rPr>
              <a:t>can be personalized to your project, but there are some “best practices” for the ordering of sections. Some headers are prescribed/required, </a:t>
            </a:r>
            <a:r>
              <a:rPr lang="en-US" sz="1600" b="1">
                <a:latin typeface="+mj-lt"/>
              </a:rPr>
              <a:t>i.e. BI and IM</a:t>
            </a:r>
          </a:p>
          <a:p>
            <a:pPr algn="ctr">
              <a:spcAft>
                <a:spcPts val="1200"/>
              </a:spcAft>
            </a:pPr>
            <a:r>
              <a:rPr lang="en-US" sz="1600" i="1">
                <a:latin typeface="+mj-lt"/>
              </a:rPr>
              <a:t>”The research and educational activities do not need to be addressed   separately if the relationship between the two is such that the presentation of   the integrated project is better served by interspersing the two throughout         the Project Description.”</a:t>
            </a:r>
          </a:p>
        </p:txBody>
      </p:sp>
    </p:spTree>
    <p:extLst>
      <p:ext uri="{BB962C8B-B14F-4D97-AF65-F5344CB8AC3E}">
        <p14:creationId xmlns:p14="http://schemas.microsoft.com/office/powerpoint/2010/main" val="2115610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old dollar sign with a reflection&#10;&#10;Description automatically generated">
            <a:extLst>
              <a:ext uri="{FF2B5EF4-FFF2-40B4-BE49-F238E27FC236}">
                <a16:creationId xmlns:a16="http://schemas.microsoft.com/office/drawing/2014/main" id="{BD7FE684-15B9-02DE-D207-23501649CFEB}"/>
              </a:ext>
            </a:extLst>
          </p:cNvPr>
          <p:cNvPicPr>
            <a:picLocks noChangeAspect="1"/>
          </p:cNvPicPr>
          <p:nvPr/>
        </p:nvPicPr>
        <p:blipFill rotWithShape="1">
          <a:blip r:embed="rId2">
            <a:extLst>
              <a:ext uri="{28A0092B-C50C-407E-A947-70E740481C1C}">
                <a14:useLocalDpi xmlns:a14="http://schemas.microsoft.com/office/drawing/2010/main" val="0"/>
              </a:ext>
            </a:extLst>
          </a:blip>
          <a:srcRect l="27391" r="23913"/>
          <a:stretch/>
        </p:blipFill>
        <p:spPr>
          <a:xfrm>
            <a:off x="6072808" y="178904"/>
            <a:ext cx="2887793" cy="5930292"/>
          </a:xfrm>
          <a:prstGeom prst="rect">
            <a:avLst/>
          </a:prstGeom>
          <a:effectLst>
            <a:softEdge rad="63500"/>
          </a:effectLst>
        </p:spPr>
      </p:pic>
      <p:sp>
        <p:nvSpPr>
          <p:cNvPr id="2" name="Rectangle 1"/>
          <p:cNvSpPr/>
          <p:nvPr/>
        </p:nvSpPr>
        <p:spPr>
          <a:xfrm>
            <a:off x="333376" y="681837"/>
            <a:ext cx="6038849" cy="4924425"/>
          </a:xfrm>
          <a:prstGeom prst="rect">
            <a:avLst/>
          </a:prstGeom>
        </p:spPr>
        <p:txBody>
          <a:bodyPr wrap="square">
            <a:spAutoFit/>
          </a:bodyPr>
          <a:lstStyle/>
          <a:p>
            <a:pPr>
              <a:spcAft>
                <a:spcPts val="1200"/>
              </a:spcAft>
            </a:pPr>
            <a:r>
              <a:rPr lang="en-US" sz="2400" b="1">
                <a:latin typeface="+mj-lt"/>
              </a:rPr>
              <a:t>Thoughts on Budgets for Planning</a:t>
            </a:r>
          </a:p>
          <a:p>
            <a:pPr marL="342900" indent="-342900">
              <a:spcAft>
                <a:spcPts val="1200"/>
              </a:spcAft>
              <a:buFont typeface="Arial" panose="020B0604020202020204" pitchFamily="34" charset="0"/>
              <a:buChar char="•"/>
            </a:pPr>
            <a:r>
              <a:rPr lang="en-US" sz="1600">
                <a:latin typeface="+mj-lt"/>
              </a:rPr>
              <a:t>Contact the Program Officer and do your research on previously funded projects.</a:t>
            </a:r>
          </a:p>
          <a:p>
            <a:pPr marL="342900" indent="-342900">
              <a:spcAft>
                <a:spcPts val="1200"/>
              </a:spcAft>
              <a:buFont typeface="Arial" panose="020B0604020202020204" pitchFamily="34" charset="0"/>
              <a:buChar char="•"/>
            </a:pPr>
            <a:r>
              <a:rPr lang="en-US" sz="1600">
                <a:latin typeface="+mj-lt"/>
              </a:rPr>
              <a:t>Work with central and departmental administrative support to utilize the most current rates, templates, etc. AND any specific budget-related forms and templates your department or college requires.</a:t>
            </a:r>
          </a:p>
          <a:p>
            <a:pPr marL="342900" indent="-342900">
              <a:spcAft>
                <a:spcPts val="1200"/>
              </a:spcAft>
              <a:buFont typeface="Arial" panose="020B0604020202020204" pitchFamily="34" charset="0"/>
              <a:buChar char="•"/>
            </a:pPr>
            <a:r>
              <a:rPr lang="en-US" sz="1600">
                <a:latin typeface="+mj-lt"/>
              </a:rPr>
              <a:t>Work backwards to account for F&amp;A and tuition – large expenses –over 5 years.</a:t>
            </a:r>
          </a:p>
          <a:p>
            <a:pPr marL="342900" indent="-342900">
              <a:spcAft>
                <a:spcPts val="1200"/>
              </a:spcAft>
              <a:buFont typeface="Arial" panose="020B0604020202020204" pitchFamily="34" charset="0"/>
              <a:buChar char="•"/>
            </a:pPr>
            <a:r>
              <a:rPr lang="en-US" sz="1600">
                <a:latin typeface="+mj-lt"/>
              </a:rPr>
              <a:t>Make sure you budget for research AND education activities appropriately.  Don’t forget project evaluation!</a:t>
            </a:r>
          </a:p>
          <a:p>
            <a:pPr marL="342900" indent="-342900">
              <a:spcAft>
                <a:spcPts val="1200"/>
              </a:spcAft>
              <a:buFont typeface="Arial" panose="020B0604020202020204" pitchFamily="34" charset="0"/>
              <a:buChar char="•"/>
            </a:pPr>
            <a:r>
              <a:rPr lang="en-US" sz="1600">
                <a:latin typeface="+mj-lt"/>
              </a:rPr>
              <a:t>Make separate “essential” and “desirable” lists for projected expenses. Think categorically for personnel salary, travel, supplies, etc. Can these be scaled if needed?</a:t>
            </a:r>
          </a:p>
        </p:txBody>
      </p:sp>
    </p:spTree>
    <p:extLst>
      <p:ext uri="{BB962C8B-B14F-4D97-AF65-F5344CB8AC3E}">
        <p14:creationId xmlns:p14="http://schemas.microsoft.com/office/powerpoint/2010/main" val="129944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985" y="282258"/>
            <a:ext cx="7926029" cy="4893647"/>
          </a:xfrm>
          <a:prstGeom prst="rect">
            <a:avLst/>
          </a:prstGeom>
        </p:spPr>
        <p:txBody>
          <a:bodyPr wrap="square">
            <a:spAutoFit/>
          </a:bodyPr>
          <a:lstStyle/>
          <a:p>
            <a:r>
              <a:rPr lang="en-US" sz="2400" b="1">
                <a:latin typeface="+mj-lt"/>
              </a:rPr>
              <a:t>To Do List…</a:t>
            </a:r>
          </a:p>
          <a:p>
            <a:endParaRPr lang="en-US" sz="1600" b="1">
              <a:latin typeface="+mj-lt"/>
            </a:endParaRPr>
          </a:p>
          <a:p>
            <a:pPr marL="285750" indent="-285750">
              <a:buFont typeface="Arial" panose="020B0604020202020204" pitchFamily="34" charset="0"/>
              <a:buChar char="•"/>
            </a:pPr>
            <a:r>
              <a:rPr lang="en-US" sz="1600">
                <a:latin typeface="+mj-lt"/>
              </a:rPr>
              <a:t>Projects should be developed in consultation with your Department Head or equivalent organizational official. You will rely on your Dept. Head for a required letter of support. Schedule a meeting ASAP!</a:t>
            </a:r>
          </a:p>
          <a:p>
            <a:pPr marL="285750" indent="-285750">
              <a:buFont typeface="Arial" panose="020B0604020202020204" pitchFamily="34" charset="0"/>
              <a:buChar char="•"/>
            </a:pPr>
            <a:endParaRPr lang="en-US" sz="1600">
              <a:latin typeface="+mj-lt"/>
            </a:endParaRPr>
          </a:p>
          <a:p>
            <a:pPr marL="285750" indent="-285750">
              <a:buFont typeface="Arial" panose="020B0604020202020204" pitchFamily="34" charset="0"/>
              <a:buChar char="•"/>
            </a:pPr>
            <a:r>
              <a:rPr lang="en-US" sz="1600">
                <a:latin typeface="+mj-lt"/>
              </a:rPr>
              <a:t>Concurrence of Program Officer that your idea is appropriate for the CAREER mechanism and directorate is required. If you haven’t yet, contact your cognizant PO. </a:t>
            </a:r>
          </a:p>
          <a:p>
            <a:endParaRPr lang="en-US" sz="1600">
              <a:latin typeface="+mj-lt"/>
            </a:endParaRPr>
          </a:p>
          <a:p>
            <a:pPr marL="285750" indent="-285750">
              <a:buFont typeface="Arial" panose="020B0604020202020204" pitchFamily="34" charset="0"/>
              <a:buChar char="•"/>
            </a:pPr>
            <a:r>
              <a:rPr lang="en-US" sz="1600">
                <a:latin typeface="+mj-lt"/>
              </a:rPr>
              <a:t>Will your research involve Human Subjects? Complete required trainings and submit for IRB protocol approval to the Office of Research Compliance prior to submission. </a:t>
            </a:r>
            <a:r>
              <a:rPr lang="en-US" sz="1600">
                <a:latin typeface="+mj-lt"/>
                <a:hlinkClick r:id="rId2"/>
              </a:rPr>
              <a:t>www.orc.msstate.edu</a:t>
            </a:r>
            <a:r>
              <a:rPr lang="en-US" sz="1600">
                <a:latin typeface="+mj-lt"/>
              </a:rPr>
              <a:t> </a:t>
            </a:r>
          </a:p>
          <a:p>
            <a:pPr marL="285750" indent="-285750">
              <a:buFont typeface="Arial" panose="020B0604020202020204" pitchFamily="34" charset="0"/>
              <a:buChar char="•"/>
            </a:pPr>
            <a:endParaRPr lang="en-US" sz="1600">
              <a:latin typeface="+mj-lt"/>
            </a:endParaRPr>
          </a:p>
          <a:p>
            <a:pPr marL="285750" indent="-285750">
              <a:buFont typeface="Arial" panose="020B0604020202020204" pitchFamily="34" charset="0"/>
              <a:buChar char="•"/>
            </a:pPr>
            <a:r>
              <a:rPr lang="en-US" sz="1600">
                <a:latin typeface="+mj-lt"/>
              </a:rPr>
              <a:t>Confirm you departmental/college processes and timeline. CAREER Proposals are due to OSP by July 22, 2024, at the very latest – preferably earlier due to high volume. </a:t>
            </a:r>
            <a:r>
              <a:rPr lang="en-US" sz="1600" b="1">
                <a:latin typeface="+mj-lt"/>
              </a:rPr>
              <a:t>(24 weeks!) If you need assistance beyond what your unit can provide, ask for a referral to ORD.</a:t>
            </a:r>
            <a:endParaRPr lang="en-US" sz="1600">
              <a:latin typeface="+mj-lt"/>
            </a:endParaRPr>
          </a:p>
          <a:p>
            <a:pPr marL="285750" indent="-285750">
              <a:buFont typeface="Arial" panose="020B0604020202020204" pitchFamily="34" charset="0"/>
              <a:buChar char="•"/>
            </a:pPr>
            <a:endParaRPr lang="en-US" sz="1600">
              <a:latin typeface="+mj-lt"/>
            </a:endParaRPr>
          </a:p>
        </p:txBody>
      </p:sp>
    </p:spTree>
    <p:extLst>
      <p:ext uri="{BB962C8B-B14F-4D97-AF65-F5344CB8AC3E}">
        <p14:creationId xmlns:p14="http://schemas.microsoft.com/office/powerpoint/2010/main" val="300416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D747BA-9B24-4AE2-8DF0-59311EE15A9F}"/>
              </a:ext>
            </a:extLst>
          </p:cNvPr>
          <p:cNvSpPr/>
          <p:nvPr/>
        </p:nvSpPr>
        <p:spPr>
          <a:xfrm>
            <a:off x="438150" y="529908"/>
            <a:ext cx="8124825" cy="5139869"/>
          </a:xfrm>
          <a:prstGeom prst="rect">
            <a:avLst/>
          </a:prstGeom>
        </p:spPr>
        <p:txBody>
          <a:bodyPr wrap="square">
            <a:spAutoFit/>
          </a:bodyPr>
          <a:lstStyle/>
          <a:p>
            <a:r>
              <a:rPr lang="en-US" sz="2400" b="1">
                <a:latin typeface="+mj-lt"/>
              </a:rPr>
              <a:t>To Do List…cont.</a:t>
            </a:r>
          </a:p>
          <a:p>
            <a:endParaRPr lang="en-US" sz="1600" b="1">
              <a:latin typeface="+mj-lt"/>
            </a:endParaRPr>
          </a:p>
          <a:p>
            <a:pPr marL="285750" indent="-285750">
              <a:buFont typeface="Arial" panose="020B0604020202020204" pitchFamily="34" charset="0"/>
              <a:buChar char="•"/>
            </a:pPr>
            <a:r>
              <a:rPr lang="en-US" sz="1600">
                <a:latin typeface="+mj-lt"/>
              </a:rPr>
              <a:t>For greatest impact, </a:t>
            </a:r>
            <a:r>
              <a:rPr lang="en-US" sz="1600" b="1">
                <a:latin typeface="+mj-lt"/>
              </a:rPr>
              <a:t>think broadly</a:t>
            </a:r>
            <a:r>
              <a:rPr lang="en-US" sz="1600">
                <a:latin typeface="+mj-lt"/>
              </a:rPr>
              <a:t>. If you need suggestions of collaborators to strengthen technical aspects of your proposal or to enable broader reach for engagement and/or evaluation, please reach out to us at ORD. We may be able to help leverage existing capacities and/or facilitate introductions to potential partners and resources. </a:t>
            </a:r>
          </a:p>
          <a:p>
            <a:pPr marL="285750" indent="-285750">
              <a:buFont typeface="Arial" panose="020B0604020202020204" pitchFamily="34" charset="0"/>
              <a:buChar char="•"/>
            </a:pPr>
            <a:endParaRPr lang="en-US" sz="1600">
              <a:latin typeface="+mj-lt"/>
            </a:endParaRPr>
          </a:p>
          <a:p>
            <a:pPr marL="342900" indent="-342900">
              <a:buFont typeface="Arial" panose="020B0604020202020204" pitchFamily="34" charset="0"/>
              <a:buChar char="•"/>
            </a:pPr>
            <a:r>
              <a:rPr lang="en-US" sz="1600">
                <a:latin typeface="+mj-lt"/>
              </a:rPr>
              <a:t>Make a writing plan and timeline….and stick to it!  Include time for preparation, multiple drafts, and peer &amp; external reviews in your timeline. Assess your style and make your environment fit. </a:t>
            </a:r>
          </a:p>
          <a:p>
            <a:pPr marL="342900" indent="-342900">
              <a:buFont typeface="Arial" panose="020B0604020202020204" pitchFamily="34" charset="0"/>
              <a:buChar char="•"/>
            </a:pPr>
            <a:endParaRPr lang="en-US" sz="1600" b="1">
              <a:latin typeface="+mj-lt"/>
            </a:endParaRPr>
          </a:p>
          <a:p>
            <a:pPr marL="342900" indent="-342900">
              <a:buFont typeface="Arial" panose="020B0604020202020204" pitchFamily="34" charset="0"/>
              <a:buChar char="•"/>
            </a:pPr>
            <a:r>
              <a:rPr lang="en-US" sz="1600" b="1">
                <a:latin typeface="+mj-lt"/>
              </a:rPr>
              <a:t>Identify your unit-specific support team &amp; any potential collaborators.</a:t>
            </a:r>
          </a:p>
          <a:p>
            <a:endParaRPr lang="en-US" sz="1600">
              <a:latin typeface="+mj-lt"/>
            </a:endParaRPr>
          </a:p>
          <a:p>
            <a:pPr marL="285750" indent="-285750">
              <a:buFont typeface="Arial" panose="020B0604020202020204" pitchFamily="34" charset="0"/>
              <a:buChar char="•"/>
            </a:pPr>
            <a:r>
              <a:rPr lang="en-US" sz="1600" b="1">
                <a:latin typeface="+mj-lt"/>
              </a:rPr>
              <a:t>Don’t allow your supplementary documents to be afterthoughts! </a:t>
            </a:r>
            <a:r>
              <a:rPr lang="en-US" sz="1600">
                <a:latin typeface="+mj-lt"/>
              </a:rPr>
              <a:t>These are critical parts of your proposal. Reach out to ORD for help with demonstrating impact, comprehensive data management plans and accurate reflections of facilities, equipment and other resources, suggestions for strengthening post-doctoral mentoring with meaningful educational content, broader participation initiatives, etc.</a:t>
            </a:r>
          </a:p>
        </p:txBody>
      </p:sp>
    </p:spTree>
    <p:extLst>
      <p:ext uri="{BB962C8B-B14F-4D97-AF65-F5344CB8AC3E}">
        <p14:creationId xmlns:p14="http://schemas.microsoft.com/office/powerpoint/2010/main" val="1107311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910" y="674750"/>
            <a:ext cx="7542179" cy="5847755"/>
          </a:xfrm>
          <a:prstGeom prst="rect">
            <a:avLst/>
          </a:prstGeom>
          <a:noFill/>
        </p:spPr>
        <p:txBody>
          <a:bodyPr wrap="square" rtlCol="0">
            <a:spAutoFit/>
          </a:bodyPr>
          <a:lstStyle/>
          <a:p>
            <a:pPr algn="ctr"/>
            <a:r>
              <a:rPr lang="en-US" sz="3200" b="1">
                <a:latin typeface="+mj-lt"/>
              </a:rPr>
              <a:t>RESOURCES</a:t>
            </a:r>
          </a:p>
          <a:p>
            <a:pPr algn="ctr"/>
            <a:endParaRPr lang="en-US">
              <a:latin typeface="+mj-lt"/>
            </a:endParaRPr>
          </a:p>
          <a:p>
            <a:pPr algn="ctr"/>
            <a:r>
              <a:rPr lang="en-US">
                <a:latin typeface="+mj-lt"/>
              </a:rPr>
              <a:t>Create an NSF ID and user account; create proposal package</a:t>
            </a:r>
          </a:p>
          <a:p>
            <a:pPr algn="ctr"/>
            <a:endParaRPr lang="en-US">
              <a:latin typeface="+mj-lt"/>
            </a:endParaRPr>
          </a:p>
          <a:p>
            <a:pPr algn="ctr"/>
            <a:endParaRPr lang="en-US">
              <a:latin typeface="+mj-lt"/>
            </a:endParaRPr>
          </a:p>
          <a:p>
            <a:pPr algn="ctr"/>
            <a:endParaRPr lang="en-US">
              <a:latin typeface="+mj-lt"/>
            </a:endParaRPr>
          </a:p>
          <a:p>
            <a:pPr algn="ctr"/>
            <a:endParaRPr lang="en-US">
              <a:latin typeface="+mj-lt"/>
            </a:endParaRPr>
          </a:p>
          <a:p>
            <a:pPr algn="ctr"/>
            <a:endParaRPr lang="en-US">
              <a:latin typeface="+mj-lt"/>
            </a:endParaRPr>
          </a:p>
          <a:p>
            <a:pPr algn="ctr"/>
            <a:r>
              <a:rPr lang="en-US">
                <a:latin typeface="+mj-lt"/>
              </a:rPr>
              <a:t>Internal Routing, Approval &amp; Submission Procedures</a:t>
            </a:r>
          </a:p>
          <a:p>
            <a:pPr algn="ctr"/>
            <a:r>
              <a:rPr lang="en-US" b="1">
                <a:latin typeface="+mj-lt"/>
                <a:hlinkClick r:id="rId2"/>
              </a:rPr>
              <a:t>www.osp.msstate.edu</a:t>
            </a:r>
            <a:r>
              <a:rPr lang="en-US" b="1">
                <a:latin typeface="+mj-lt"/>
              </a:rPr>
              <a:t> </a:t>
            </a:r>
          </a:p>
          <a:p>
            <a:pPr algn="ctr"/>
            <a:endParaRPr lang="en-US" b="1">
              <a:latin typeface="+mj-lt"/>
            </a:endParaRPr>
          </a:p>
          <a:p>
            <a:pPr algn="ctr"/>
            <a:endParaRPr lang="en-US" b="1">
              <a:latin typeface="+mj-lt"/>
            </a:endParaRPr>
          </a:p>
          <a:p>
            <a:pPr algn="ctr"/>
            <a:r>
              <a:rPr lang="en-US">
                <a:latin typeface="+mj-lt"/>
              </a:rPr>
              <a:t>Assistance, resources, review services</a:t>
            </a:r>
          </a:p>
          <a:p>
            <a:pPr algn="ctr"/>
            <a:r>
              <a:rPr lang="en-US" b="1">
                <a:latin typeface="+mj-lt"/>
                <a:hlinkClick r:id="rId3"/>
              </a:rPr>
              <a:t>www.ord.msstate.edu</a:t>
            </a:r>
            <a:r>
              <a:rPr lang="en-US" b="1">
                <a:latin typeface="+mj-lt"/>
              </a:rPr>
              <a:t> </a:t>
            </a:r>
          </a:p>
          <a:p>
            <a:pPr algn="ctr"/>
            <a:endParaRPr lang="en-US" b="1">
              <a:latin typeface="+mj-lt"/>
            </a:endParaRPr>
          </a:p>
          <a:p>
            <a:pPr algn="ctr"/>
            <a:endParaRPr lang="en-US" b="1">
              <a:latin typeface="+mj-lt"/>
            </a:endParaRPr>
          </a:p>
          <a:p>
            <a:pPr algn="ctr"/>
            <a:r>
              <a:rPr lang="en-US" b="1">
                <a:latin typeface="+mj-lt"/>
                <a:hlinkClick r:id="rId4"/>
              </a:rPr>
              <a:t>NSF’s CAREER WEBINAR &amp; FAQs</a:t>
            </a:r>
            <a:endParaRPr lang="en-US" b="1">
              <a:latin typeface="+mj-lt"/>
            </a:endParaRPr>
          </a:p>
          <a:p>
            <a:pPr algn="ctr"/>
            <a:endParaRPr lang="en-US" b="1">
              <a:latin typeface="+mj-lt"/>
            </a:endParaRPr>
          </a:p>
          <a:p>
            <a:pPr algn="ctr"/>
            <a:endParaRPr lang="en-US" b="1">
              <a:latin typeface="+mj-lt"/>
            </a:endParaRPr>
          </a:p>
          <a:p>
            <a:pPr algn="ctr"/>
            <a:endParaRPr lang="en-US" b="1">
              <a:latin typeface="+mj-lt"/>
            </a:endParaRPr>
          </a:p>
        </p:txBody>
      </p:sp>
      <p:pic>
        <p:nvPicPr>
          <p:cNvPr id="4" name="Picture 3">
            <a:hlinkClick r:id="rId5"/>
            <a:extLst>
              <a:ext uri="{FF2B5EF4-FFF2-40B4-BE49-F238E27FC236}">
                <a16:creationId xmlns:a16="http://schemas.microsoft.com/office/drawing/2014/main" id="{340177A5-00F7-C601-5B5B-256C76CC8A28}"/>
              </a:ext>
            </a:extLst>
          </p:cNvPr>
          <p:cNvPicPr>
            <a:picLocks noChangeAspect="1"/>
          </p:cNvPicPr>
          <p:nvPr/>
        </p:nvPicPr>
        <p:blipFill>
          <a:blip r:embed="rId6"/>
          <a:stretch>
            <a:fillRect/>
          </a:stretch>
        </p:blipFill>
        <p:spPr>
          <a:xfrm>
            <a:off x="3038718" y="1817156"/>
            <a:ext cx="3066564" cy="836335"/>
          </a:xfrm>
          <a:prstGeom prst="rect">
            <a:avLst/>
          </a:prstGeom>
        </p:spPr>
      </p:pic>
    </p:spTree>
    <p:extLst>
      <p:ext uri="{BB962C8B-B14F-4D97-AF65-F5344CB8AC3E}">
        <p14:creationId xmlns:p14="http://schemas.microsoft.com/office/powerpoint/2010/main" val="86051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3EFC8FD-AC11-2047-2E50-61041FD422CB}"/>
              </a:ext>
            </a:extLst>
          </p:cNvPr>
          <p:cNvSpPr txBox="1">
            <a:spLocks/>
          </p:cNvSpPr>
          <p:nvPr/>
        </p:nvSpPr>
        <p:spPr>
          <a:xfrm>
            <a:off x="-78593" y="1009650"/>
            <a:ext cx="9105861" cy="48386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1" indent="-457200" algn="l" defTabSz="914400" rtl="0" eaLnBrk="1" fontAlgn="auto" latinLnBrk="0" hangingPunct="1">
              <a:lnSpc>
                <a:spcPct val="90000"/>
              </a:lnSpc>
              <a:spcBef>
                <a:spcPts val="500"/>
              </a:spcBef>
              <a:spcAft>
                <a:spcPts val="6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Solicitation selection and analysis  (project planning and design, ID collaborators; “go” or “no go”)</a:t>
            </a:r>
          </a:p>
          <a:p>
            <a:pPr marL="914400" marR="0" lvl="1" indent="-457200" algn="l" defTabSz="914400" rtl="0" eaLnBrk="1" fontAlgn="auto" latinLnBrk="0" hangingPunct="1">
              <a:lnSpc>
                <a:spcPct val="90000"/>
              </a:lnSpc>
              <a:spcBef>
                <a:spcPts val="500"/>
              </a:spcBef>
              <a:spcAft>
                <a:spcPts val="6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Notification of Dept. Head/Dean/Director, etc. of intent to apply</a:t>
            </a:r>
          </a:p>
          <a:p>
            <a:pPr marL="914400" marR="0" lvl="1" indent="-457200" algn="l" defTabSz="914400" rtl="0" eaLnBrk="1" fontAlgn="auto" latinLnBrk="0" hangingPunct="1">
              <a:lnSpc>
                <a:spcPct val="90000"/>
              </a:lnSpc>
              <a:spcBef>
                <a:spcPts val="500"/>
              </a:spcBef>
              <a:spcAft>
                <a:spcPts val="6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Create OSP Service Request Portal Ticket </a:t>
            </a:r>
          </a:p>
          <a:p>
            <a:pPr marL="914400" marR="0" lvl="1" indent="-457200" algn="l" defTabSz="914400" rtl="0" eaLnBrk="1" fontAlgn="auto" latinLnBrk="0" hangingPunct="1">
              <a:lnSpc>
                <a:spcPct val="90000"/>
              </a:lnSpc>
              <a:spcBef>
                <a:spcPts val="500"/>
              </a:spcBef>
              <a:spcAft>
                <a:spcPts val="6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Register for agency and/or submission platform credentials, if needed</a:t>
            </a:r>
          </a:p>
          <a:p>
            <a:pPr marL="914400" marR="0" lvl="1" indent="-457200" algn="l" defTabSz="914400" rtl="0" eaLnBrk="1" fontAlgn="auto" latinLnBrk="0" hangingPunct="1">
              <a:lnSpc>
                <a:spcPct val="90000"/>
              </a:lnSpc>
              <a:spcBef>
                <a:spcPts val="500"/>
              </a:spcBef>
              <a:spcAft>
                <a:spcPts val="6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Complete Responsible Conduct of Research/Financial Conflict of Interest                                                            &amp; complete Human/Animal subjects and/or security protocols, if applicable</a:t>
            </a:r>
          </a:p>
          <a:p>
            <a:pPr marL="914400" marR="0" lvl="1" indent="-457200" algn="l" defTabSz="914400" rtl="0" eaLnBrk="1" fontAlgn="auto" latinLnBrk="0" hangingPunct="1">
              <a:lnSpc>
                <a:spcPct val="90000"/>
              </a:lnSpc>
              <a:spcBef>
                <a:spcPts val="500"/>
              </a:spcBef>
              <a:spcAft>
                <a:spcPts val="6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Preparation of all proposal </a:t>
            </a:r>
            <a:r>
              <a:rPr lang="en-US" sz="1800">
                <a:solidFill>
                  <a:prstClr val="black"/>
                </a:solidFill>
                <a:latin typeface="Calibri" panose="020F0502020204030204"/>
              </a:rPr>
              <a:t>elements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90000"/>
              </a:lnSpc>
              <a:spcBef>
                <a:spcPts val="500"/>
              </a:spcBef>
              <a:spcAft>
                <a:spcPts val="6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Coordination with collaborators (subawards &amp; non-financial agreements)</a:t>
            </a:r>
          </a:p>
          <a:p>
            <a:pPr marL="914400" marR="0" lvl="1" indent="-457200" algn="l" defTabSz="914400" rtl="0" eaLnBrk="1" fontAlgn="auto" latinLnBrk="0" hangingPunct="1">
              <a:lnSpc>
                <a:spcPct val="90000"/>
              </a:lnSpc>
              <a:spcBef>
                <a:spcPts val="500"/>
              </a:spcBef>
              <a:spcAft>
                <a:spcPts val="6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Create proposal package in submission portal (ex. </a:t>
            </a:r>
            <a:r>
              <a:rPr lang="en-US" sz="1800">
                <a:solidFill>
                  <a:prstClr val="black"/>
                </a:solidFill>
                <a:latin typeface="Calibri" panose="020F0502020204030204"/>
              </a:rPr>
              <a:t>Research.gov</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Cayuse)</a:t>
            </a:r>
          </a:p>
          <a:p>
            <a:pPr marL="914400" marR="0" lvl="1" indent="-457200" algn="l" defTabSz="914400" rtl="0" eaLnBrk="1" fontAlgn="auto" latinLnBrk="0" hangingPunct="1">
              <a:lnSpc>
                <a:spcPct val="90000"/>
              </a:lnSpc>
              <a:spcBef>
                <a:spcPts val="500"/>
              </a:spcBef>
              <a:spcAft>
                <a:spcPts val="6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Finalize and approve budget, budget justification, etc.</a:t>
            </a:r>
          </a:p>
          <a:p>
            <a:pPr marL="914400" marR="0" lvl="1" indent="-457200" algn="l" defTabSz="914400" rtl="0" eaLnBrk="1" fontAlgn="auto" latinLnBrk="0" hangingPunct="1">
              <a:lnSpc>
                <a:spcPct val="90000"/>
              </a:lnSpc>
              <a:spcBef>
                <a:spcPts val="500"/>
              </a:spcBef>
              <a:spcAft>
                <a:spcPts val="6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Initiate and route Internal Approval Sheet </a:t>
            </a:r>
          </a:p>
          <a:p>
            <a:pPr marL="914400" marR="0" lvl="1" indent="-457200" algn="l" defTabSz="914400" rtl="0" eaLnBrk="1" fontAlgn="auto" latinLnBrk="0" hangingPunct="1">
              <a:lnSpc>
                <a:spcPct val="90000"/>
              </a:lnSpc>
              <a:spcBef>
                <a:spcPts val="500"/>
              </a:spcBef>
              <a:spcAft>
                <a:spcPts val="6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Upload all content into submission vehicle &amp; provide submission authorization                                                  to OSP</a:t>
            </a:r>
          </a:p>
          <a:p>
            <a:pPr marL="457200" marR="0" lvl="1" indent="0" algn="l" defTabSz="914400" rtl="0" eaLnBrk="1" fontAlgn="auto" latinLnBrk="0" hangingPunct="1">
              <a:lnSpc>
                <a:spcPct val="90000"/>
              </a:lnSpc>
              <a:spcBef>
                <a:spcPts val="500"/>
              </a:spcBef>
              <a:spcAft>
                <a:spcPts val="600"/>
              </a:spcAft>
              <a:buClrTx/>
              <a:buSz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8F0793C-8E21-727F-5F17-F1F54E551D32}"/>
              </a:ext>
            </a:extLst>
          </p:cNvPr>
          <p:cNvPicPr>
            <a:picLocks noChangeAspect="1"/>
          </p:cNvPicPr>
          <p:nvPr/>
        </p:nvPicPr>
        <p:blipFill>
          <a:blip r:embed="rId2"/>
          <a:stretch>
            <a:fillRect/>
          </a:stretch>
        </p:blipFill>
        <p:spPr>
          <a:xfrm>
            <a:off x="116732" y="0"/>
            <a:ext cx="9144000" cy="1124220"/>
          </a:xfrm>
          <a:prstGeom prst="rect">
            <a:avLst/>
          </a:prstGeom>
        </p:spPr>
      </p:pic>
    </p:spTree>
    <p:extLst>
      <p:ext uri="{BB962C8B-B14F-4D97-AF65-F5344CB8AC3E}">
        <p14:creationId xmlns:p14="http://schemas.microsoft.com/office/powerpoint/2010/main" val="138410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802D8B-929A-0A99-D391-A41463B9D178}"/>
              </a:ext>
            </a:extLst>
          </p:cNvPr>
          <p:cNvPicPr>
            <a:picLocks noChangeAspect="1"/>
          </p:cNvPicPr>
          <p:nvPr/>
        </p:nvPicPr>
        <p:blipFill rotWithShape="1">
          <a:blip r:embed="rId2"/>
          <a:srcRect l="14596" t="19329" r="25407" b="11378"/>
          <a:stretch/>
        </p:blipFill>
        <p:spPr>
          <a:xfrm>
            <a:off x="2434557" y="524685"/>
            <a:ext cx="4526435" cy="4249999"/>
          </a:xfrm>
          <a:prstGeom prst="rect">
            <a:avLst/>
          </a:prstGeom>
          <a:effectLst>
            <a:softEdge rad="63500"/>
          </a:effectLst>
        </p:spPr>
      </p:pic>
      <p:sp>
        <p:nvSpPr>
          <p:cNvPr id="3" name="TextBox 2">
            <a:extLst>
              <a:ext uri="{FF2B5EF4-FFF2-40B4-BE49-F238E27FC236}">
                <a16:creationId xmlns:a16="http://schemas.microsoft.com/office/drawing/2014/main" id="{43578D58-0E57-3FBE-6670-D39C7C4CAD11}"/>
              </a:ext>
            </a:extLst>
          </p:cNvPr>
          <p:cNvSpPr txBox="1"/>
          <p:nvPr/>
        </p:nvSpPr>
        <p:spPr>
          <a:xfrm>
            <a:off x="2632953" y="4837889"/>
            <a:ext cx="4221804" cy="584775"/>
          </a:xfrm>
          <a:prstGeom prst="rect">
            <a:avLst/>
          </a:prstGeom>
          <a:noFill/>
        </p:spPr>
        <p:txBody>
          <a:bodyPr wrap="square" rtlCol="0">
            <a:spAutoFit/>
          </a:bodyPr>
          <a:lstStyle/>
          <a:p>
            <a:pPr algn="ctr"/>
            <a:r>
              <a:rPr lang="en-US" sz="3200" b="1">
                <a:latin typeface="+mj-lt"/>
              </a:rPr>
              <a:t>GOOD LUCK!!!</a:t>
            </a:r>
          </a:p>
        </p:txBody>
      </p:sp>
    </p:spTree>
    <p:extLst>
      <p:ext uri="{BB962C8B-B14F-4D97-AF65-F5344CB8AC3E}">
        <p14:creationId xmlns:p14="http://schemas.microsoft.com/office/powerpoint/2010/main" val="19286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FE689-F0A2-4634-A641-AF2F7A88BE61}"/>
              </a:ext>
            </a:extLst>
          </p:cNvPr>
          <p:cNvSpPr/>
          <p:nvPr/>
        </p:nvSpPr>
        <p:spPr>
          <a:xfrm>
            <a:off x="499495" y="534223"/>
            <a:ext cx="4344879" cy="5001369"/>
          </a:xfrm>
          <a:prstGeom prst="rect">
            <a:avLst/>
          </a:prstGeom>
        </p:spPr>
        <p:txBody>
          <a:bodyPr wrap="square">
            <a:spAutoFit/>
          </a:bodyPr>
          <a:lstStyle/>
          <a:p>
            <a:r>
              <a:rPr lang="en-US" sz="2400" b="1">
                <a:solidFill>
                  <a:prstClr val="black"/>
                </a:solidFill>
                <a:latin typeface="+mj-lt"/>
              </a:rPr>
              <a:t>Housekeeping Items:</a:t>
            </a:r>
          </a:p>
          <a:p>
            <a:endParaRPr lang="en-US">
              <a:solidFill>
                <a:srgbClr val="3C3C3C"/>
              </a:solidFill>
              <a:latin typeface="+mj-lt"/>
            </a:endParaRPr>
          </a:p>
          <a:p>
            <a:pPr marL="285750" indent="-285750">
              <a:spcAft>
                <a:spcPts val="600"/>
              </a:spcAft>
              <a:buFont typeface="Arial" panose="020B0604020202020204" pitchFamily="34" charset="0"/>
              <a:buChar char="•"/>
            </a:pPr>
            <a:r>
              <a:rPr lang="en-US">
                <a:solidFill>
                  <a:srgbClr val="3C3C3C"/>
                </a:solidFill>
                <a:latin typeface="+mj-lt"/>
              </a:rPr>
              <a:t>Today’s resources (slides, recording)</a:t>
            </a:r>
          </a:p>
          <a:p>
            <a:pPr marL="285750" indent="-285750">
              <a:spcAft>
                <a:spcPts val="600"/>
              </a:spcAft>
              <a:buFont typeface="Arial" panose="020B0604020202020204" pitchFamily="34" charset="0"/>
              <a:buChar char="•"/>
            </a:pPr>
            <a:endParaRPr lang="en-US">
              <a:solidFill>
                <a:srgbClr val="3C3C3C"/>
              </a:solidFill>
              <a:latin typeface="+mj-lt"/>
            </a:endParaRPr>
          </a:p>
          <a:p>
            <a:pPr marL="285750" indent="-285750">
              <a:spcAft>
                <a:spcPts val="600"/>
              </a:spcAft>
              <a:buFont typeface="Arial" panose="020B0604020202020204" pitchFamily="34" charset="0"/>
              <a:buChar char="•"/>
            </a:pPr>
            <a:r>
              <a:rPr lang="en-US">
                <a:solidFill>
                  <a:srgbClr val="3C3C3C"/>
                </a:solidFill>
                <a:latin typeface="+mj-lt"/>
              </a:rPr>
              <a:t>Proposal preparation and submission resources (forms, templates, outlines, NSF and MSU instructions, prompts, best practices, etc.)</a:t>
            </a:r>
          </a:p>
          <a:p>
            <a:pPr marL="285750" indent="-285750">
              <a:spcAft>
                <a:spcPts val="600"/>
              </a:spcAft>
              <a:buFont typeface="Arial" panose="020B0604020202020204" pitchFamily="34" charset="0"/>
              <a:buChar char="•"/>
            </a:pPr>
            <a:endParaRPr lang="en-US">
              <a:solidFill>
                <a:srgbClr val="3C3C3C"/>
              </a:solidFill>
              <a:latin typeface="+mj-lt"/>
            </a:endParaRPr>
          </a:p>
          <a:p>
            <a:pPr marL="285750" indent="-285750">
              <a:spcAft>
                <a:spcPts val="600"/>
              </a:spcAft>
              <a:buFont typeface="Arial" panose="020B0604020202020204" pitchFamily="34" charset="0"/>
              <a:buChar char="•"/>
            </a:pPr>
            <a:r>
              <a:rPr lang="en-US">
                <a:solidFill>
                  <a:srgbClr val="3C3C3C"/>
                </a:solidFill>
                <a:latin typeface="+mj-lt"/>
              </a:rPr>
              <a:t>ORD is here to help! Schedule a consultation or request a service by emailing us at: </a:t>
            </a:r>
            <a:r>
              <a:rPr lang="en-US">
                <a:solidFill>
                  <a:srgbClr val="3C3C3C"/>
                </a:solidFill>
                <a:latin typeface="+mj-lt"/>
                <a:hlinkClick r:id="rId2"/>
              </a:rPr>
              <a:t>development@ord.msstate.edu</a:t>
            </a:r>
            <a:r>
              <a:rPr lang="en-US">
                <a:solidFill>
                  <a:srgbClr val="3C3C3C"/>
                </a:solidFill>
                <a:latin typeface="+mj-lt"/>
              </a:rPr>
              <a:t> </a:t>
            </a:r>
          </a:p>
          <a:p>
            <a:endParaRPr lang="en-US">
              <a:ea typeface="Times New Roman" panose="02020603050405020304" pitchFamily="18" charset="0"/>
            </a:endParaRPr>
          </a:p>
        </p:txBody>
      </p:sp>
      <p:pic>
        <p:nvPicPr>
          <p:cNvPr id="8" name="Picture 7" descr="A qr code with black squares&#10;&#10;Description automatically generated">
            <a:extLst>
              <a:ext uri="{FF2B5EF4-FFF2-40B4-BE49-F238E27FC236}">
                <a16:creationId xmlns:a16="http://schemas.microsoft.com/office/drawing/2014/main" id="{0DA745DC-02B6-E7B1-A5C1-AEB3E58965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03105" y="3187619"/>
            <a:ext cx="2691684" cy="2691684"/>
          </a:xfrm>
          <a:prstGeom prst="rect">
            <a:avLst/>
          </a:prstGeom>
          <a:effectLst>
            <a:softEdge rad="31750"/>
          </a:effectLst>
        </p:spPr>
      </p:pic>
      <p:pic>
        <p:nvPicPr>
          <p:cNvPr id="10" name="Picture 9">
            <a:extLst>
              <a:ext uri="{FF2B5EF4-FFF2-40B4-BE49-F238E27FC236}">
                <a16:creationId xmlns:a16="http://schemas.microsoft.com/office/drawing/2014/main" id="{169693EB-C225-E3D0-EC5B-7BCBB62A89DB}"/>
              </a:ext>
            </a:extLst>
          </p:cNvPr>
          <p:cNvPicPr>
            <a:picLocks noChangeAspect="1"/>
          </p:cNvPicPr>
          <p:nvPr/>
        </p:nvPicPr>
        <p:blipFill>
          <a:blip r:embed="rId4"/>
          <a:stretch>
            <a:fillRect/>
          </a:stretch>
        </p:blipFill>
        <p:spPr>
          <a:xfrm>
            <a:off x="4979513" y="235908"/>
            <a:ext cx="3538869" cy="2837068"/>
          </a:xfrm>
          <a:prstGeom prst="rect">
            <a:avLst/>
          </a:prstGeom>
          <a:effectLst>
            <a:softEdge rad="31750"/>
          </a:effectLst>
        </p:spPr>
      </p:pic>
    </p:spTree>
    <p:extLst>
      <p:ext uri="{BB962C8B-B14F-4D97-AF65-F5344CB8AC3E}">
        <p14:creationId xmlns:p14="http://schemas.microsoft.com/office/powerpoint/2010/main" val="332106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2787" y="176981"/>
            <a:ext cx="8396747" cy="5632311"/>
          </a:xfrm>
          <a:prstGeom prst="rect">
            <a:avLst/>
          </a:prstGeom>
        </p:spPr>
        <p:txBody>
          <a:bodyPr wrap="square">
            <a:spAutoFit/>
          </a:bodyPr>
          <a:lstStyle/>
          <a:p>
            <a:r>
              <a:rPr lang="en-US" b="1">
                <a:latin typeface="+mj-lt"/>
                <a:hlinkClick r:id="rId2"/>
              </a:rPr>
              <a:t>Faculty Early Career Development Program </a:t>
            </a:r>
            <a:r>
              <a:rPr lang="en-US" b="1">
                <a:latin typeface="+mj-lt"/>
              </a:rPr>
              <a:t>(</a:t>
            </a:r>
            <a:r>
              <a:rPr lang="en-US" b="1">
                <a:latin typeface="+mj-lt"/>
                <a:hlinkClick r:id="rId3"/>
              </a:rPr>
              <a:t>NSF 22-586</a:t>
            </a:r>
            <a:r>
              <a:rPr lang="en-US" b="1">
                <a:latin typeface="+mj-lt"/>
              </a:rPr>
              <a:t>)</a:t>
            </a:r>
          </a:p>
          <a:p>
            <a:endParaRPr lang="en-US">
              <a:latin typeface="+mj-lt"/>
            </a:endParaRPr>
          </a:p>
          <a:p>
            <a:r>
              <a:rPr lang="en-US">
                <a:latin typeface="+mj-lt"/>
              </a:rPr>
              <a:t>A </a:t>
            </a:r>
            <a:r>
              <a:rPr lang="en-US" b="1" u="sng">
                <a:latin typeface="+mj-lt"/>
              </a:rPr>
              <a:t>Foundation-wide</a:t>
            </a:r>
            <a:r>
              <a:rPr lang="en-US">
                <a:latin typeface="+mj-lt"/>
              </a:rPr>
              <a:t> activity that offers NSF's most prestigious awards in support of early-career faculty who have the potential to:</a:t>
            </a:r>
          </a:p>
          <a:p>
            <a:pPr marL="285750" indent="-285750">
              <a:buFont typeface="Arial" panose="020B0604020202020204" pitchFamily="34" charset="0"/>
              <a:buChar char="•"/>
            </a:pPr>
            <a:r>
              <a:rPr lang="en-US" sz="1600">
                <a:latin typeface="+mj-lt"/>
              </a:rPr>
              <a:t>serve as </a:t>
            </a:r>
            <a:r>
              <a:rPr lang="en-US" sz="1600" i="1">
                <a:latin typeface="+mj-lt"/>
              </a:rPr>
              <a:t>academic role models in research and education; </a:t>
            </a:r>
          </a:p>
          <a:p>
            <a:pPr marL="285750" indent="-285750">
              <a:buFont typeface="Arial" panose="020B0604020202020204" pitchFamily="34" charset="0"/>
              <a:buChar char="•"/>
            </a:pPr>
            <a:r>
              <a:rPr lang="en-US" sz="1600">
                <a:latin typeface="+mj-lt"/>
              </a:rPr>
              <a:t>lead advances in the missions of their organizations;</a:t>
            </a:r>
          </a:p>
          <a:p>
            <a:pPr marL="285750" indent="-285750">
              <a:buFont typeface="Arial" panose="020B0604020202020204" pitchFamily="34" charset="0"/>
              <a:buChar char="•"/>
            </a:pPr>
            <a:r>
              <a:rPr lang="en-US" sz="1600">
                <a:latin typeface="+mj-lt"/>
              </a:rPr>
              <a:t>build a foundation for a lifetime of leadership in integrating education and research.</a:t>
            </a:r>
          </a:p>
          <a:p>
            <a:endParaRPr lang="en-US" b="1">
              <a:latin typeface="+mj-lt"/>
            </a:endParaRPr>
          </a:p>
          <a:p>
            <a:r>
              <a:rPr lang="en-US" b="1">
                <a:latin typeface="+mj-lt"/>
              </a:rPr>
              <a:t>Next Deadline: </a:t>
            </a:r>
          </a:p>
          <a:p>
            <a:r>
              <a:rPr lang="en-US" sz="1600">
                <a:latin typeface="+mj-lt"/>
              </a:rPr>
              <a:t>Wednesday, July 24, 2024 (due to OSP by Monday, July 22</a:t>
            </a:r>
            <a:r>
              <a:rPr lang="en-US" sz="1600" baseline="30000">
                <a:latin typeface="+mj-lt"/>
              </a:rPr>
              <a:t>nd</a:t>
            </a:r>
            <a:r>
              <a:rPr lang="en-US" sz="1600">
                <a:latin typeface="+mj-lt"/>
              </a:rPr>
              <a:t> )</a:t>
            </a:r>
          </a:p>
          <a:p>
            <a:endParaRPr lang="en-US" b="1">
              <a:latin typeface="+mj-lt"/>
            </a:endParaRPr>
          </a:p>
          <a:p>
            <a:r>
              <a:rPr lang="en-US" b="1">
                <a:latin typeface="+mj-lt"/>
              </a:rPr>
              <a:t>Future Years: </a:t>
            </a:r>
          </a:p>
          <a:p>
            <a:r>
              <a:rPr lang="en-US">
                <a:latin typeface="+mj-lt"/>
              </a:rPr>
              <a:t>•   Fourth Wednesday of July, annually (*until a new RFP comes out!)</a:t>
            </a:r>
          </a:p>
          <a:p>
            <a:endParaRPr lang="en-US">
              <a:latin typeface="+mj-lt"/>
            </a:endParaRPr>
          </a:p>
          <a:p>
            <a:r>
              <a:rPr lang="en-US" b="1">
                <a:latin typeface="+mj-lt"/>
              </a:rPr>
              <a:t>Number of awards: </a:t>
            </a:r>
          </a:p>
          <a:p>
            <a:pPr marL="285750" indent="-285750">
              <a:buFont typeface="Arial" panose="020B0604020202020204" pitchFamily="34" charset="0"/>
              <a:buChar char="•"/>
            </a:pPr>
            <a:r>
              <a:rPr lang="en-US">
                <a:latin typeface="+mj-lt"/>
              </a:rPr>
              <a:t>Approximately 500 - Varies by Directorate/Division (</a:t>
            </a:r>
            <a:r>
              <a:rPr lang="en-US" u="sng">
                <a:solidFill>
                  <a:schemeClr val="accent6"/>
                </a:solidFill>
                <a:latin typeface="+mj-lt"/>
              </a:rPr>
              <a:t>CAREER </a:t>
            </a:r>
            <a:r>
              <a:rPr lang="en-US">
                <a:latin typeface="+mj-lt"/>
                <a:hlinkClick r:id="rId4"/>
              </a:rPr>
              <a:t>contacts</a:t>
            </a:r>
            <a:r>
              <a:rPr lang="en-US">
                <a:latin typeface="+mj-lt"/>
              </a:rPr>
              <a:t>) </a:t>
            </a:r>
          </a:p>
          <a:p>
            <a:endParaRPr lang="en-US">
              <a:latin typeface="+mj-lt"/>
            </a:endParaRPr>
          </a:p>
          <a:p>
            <a:pPr algn="ctr">
              <a:buSzPct val="125000"/>
            </a:pPr>
            <a:r>
              <a:rPr lang="en-US" b="1">
                <a:latin typeface="+mj-lt"/>
              </a:rPr>
              <a:t>The CAREER award is not merely a research award; It is a career development award and proposals must reflect this focus.</a:t>
            </a:r>
          </a:p>
        </p:txBody>
      </p:sp>
    </p:spTree>
    <p:extLst>
      <p:ext uri="{BB962C8B-B14F-4D97-AF65-F5344CB8AC3E}">
        <p14:creationId xmlns:p14="http://schemas.microsoft.com/office/powerpoint/2010/main" val="170423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758" y="278883"/>
            <a:ext cx="8038484" cy="5247590"/>
          </a:xfrm>
          <a:prstGeom prst="rect">
            <a:avLst/>
          </a:prstGeom>
        </p:spPr>
        <p:txBody>
          <a:bodyPr wrap="square">
            <a:spAutoFit/>
          </a:bodyPr>
          <a:lstStyle/>
          <a:p>
            <a:r>
              <a:rPr lang="en-US" sz="2400" b="1">
                <a:latin typeface="+mj-lt"/>
              </a:rPr>
              <a:t>The CAREER Program Goals and Purpose</a:t>
            </a:r>
          </a:p>
          <a:p>
            <a:endParaRPr lang="en-US" b="1">
              <a:latin typeface="+mj-lt"/>
            </a:endParaRPr>
          </a:p>
          <a:p>
            <a:pPr>
              <a:spcBef>
                <a:spcPts val="600"/>
              </a:spcBef>
            </a:pPr>
            <a:r>
              <a:rPr lang="en-US" sz="1600">
                <a:latin typeface="+mj-lt"/>
              </a:rPr>
              <a:t>Emphasizes the importance NSF places on early development of academic careers in which </a:t>
            </a:r>
            <a:r>
              <a:rPr lang="en-US" sz="1600" b="1">
                <a:latin typeface="+mj-lt"/>
              </a:rPr>
              <a:t>the excitement of research is enhanced by </a:t>
            </a:r>
            <a:r>
              <a:rPr lang="en-US" sz="1600" b="1">
                <a:highlight>
                  <a:srgbClr val="FFFF00"/>
                </a:highlight>
                <a:latin typeface="+mj-lt"/>
              </a:rPr>
              <a:t>inspired teaching and dissemination of new knowledge</a:t>
            </a:r>
            <a:r>
              <a:rPr lang="en-US" sz="1600" b="1">
                <a:latin typeface="+mj-lt"/>
              </a:rPr>
              <a:t>. </a:t>
            </a:r>
            <a:endParaRPr lang="en-US" b="1">
              <a:latin typeface="+mj-lt"/>
            </a:endParaRPr>
          </a:p>
          <a:p>
            <a:pPr algn="ctr"/>
            <a:endParaRPr lang="en-US" sz="2000">
              <a:latin typeface="+mj-lt"/>
            </a:endParaRPr>
          </a:p>
          <a:p>
            <a:pPr algn="ctr"/>
            <a:r>
              <a:rPr lang="en-US" sz="1600">
                <a:latin typeface="+mj-lt"/>
              </a:rPr>
              <a:t>Aims to provide stable support at a sufficient level and duration to enable </a:t>
            </a:r>
            <a:r>
              <a:rPr lang="en-US" sz="1600" b="1">
                <a:latin typeface="+mj-lt"/>
              </a:rPr>
              <a:t>SINGLE INVESTAGATOR </a:t>
            </a:r>
            <a:r>
              <a:rPr lang="en-US" sz="1600">
                <a:latin typeface="+mj-lt"/>
              </a:rPr>
              <a:t>awardees to develop careers not only as </a:t>
            </a:r>
            <a:r>
              <a:rPr lang="en-US" sz="1600" b="1">
                <a:latin typeface="+mj-lt"/>
              </a:rPr>
              <a:t>outstanding researchers but also as </a:t>
            </a:r>
            <a:r>
              <a:rPr lang="en-US" sz="1600" b="1">
                <a:highlight>
                  <a:srgbClr val="FFFF00"/>
                </a:highlight>
                <a:latin typeface="+mj-lt"/>
              </a:rPr>
              <a:t>effective, committed educators</a:t>
            </a:r>
            <a:r>
              <a:rPr lang="en-US" sz="1600" b="1">
                <a:latin typeface="+mj-lt"/>
              </a:rPr>
              <a:t>.</a:t>
            </a:r>
          </a:p>
          <a:p>
            <a:pPr algn="ctr"/>
            <a:r>
              <a:rPr lang="en-US" sz="1600" b="1">
                <a:latin typeface="+mj-lt"/>
              </a:rPr>
              <a:t>*Co-Investigators are NOT allowed. </a:t>
            </a:r>
          </a:p>
          <a:p>
            <a:endParaRPr lang="en-US" sz="2000">
              <a:latin typeface="+mj-lt"/>
            </a:endParaRPr>
          </a:p>
          <a:p>
            <a:pPr algn="r"/>
            <a:r>
              <a:rPr lang="en-US" sz="1600">
                <a:latin typeface="+mj-lt"/>
              </a:rPr>
              <a:t>Aims to encourage faculty and academic institutions to </a:t>
            </a:r>
            <a:r>
              <a:rPr lang="en-US" sz="1600" b="1">
                <a:latin typeface="+mj-lt"/>
              </a:rPr>
              <a:t>value and support the </a:t>
            </a:r>
            <a:r>
              <a:rPr lang="en-US" sz="1600" b="1">
                <a:highlight>
                  <a:srgbClr val="FFFF00"/>
                </a:highlight>
                <a:latin typeface="+mj-lt"/>
              </a:rPr>
              <a:t>integration of research and education</a:t>
            </a:r>
            <a:r>
              <a:rPr lang="en-US" sz="1600">
                <a:latin typeface="+mj-lt"/>
              </a:rPr>
              <a:t>, in which the process of discovery stimulates learning and assures that research findings are quickly and effectively communicated in a broader context and to a large audience.</a:t>
            </a:r>
          </a:p>
          <a:p>
            <a:endParaRPr lang="en-US">
              <a:latin typeface="+mj-lt"/>
            </a:endParaRPr>
          </a:p>
          <a:p>
            <a:endParaRPr lang="en-US">
              <a:latin typeface="+mj-lt"/>
            </a:endParaRPr>
          </a:p>
          <a:p>
            <a:pPr algn="ctr"/>
            <a:r>
              <a:rPr lang="en-US" u="sng">
                <a:latin typeface="+mj-lt"/>
              </a:rPr>
              <a:t>“Advance the employee's career goals and job responsibilities </a:t>
            </a:r>
          </a:p>
          <a:p>
            <a:pPr algn="ctr"/>
            <a:r>
              <a:rPr lang="en-US" u="sng">
                <a:latin typeface="+mj-lt"/>
              </a:rPr>
              <a:t>as well as the mission of the department or organization.”</a:t>
            </a:r>
          </a:p>
        </p:txBody>
      </p:sp>
    </p:spTree>
    <p:extLst>
      <p:ext uri="{BB962C8B-B14F-4D97-AF65-F5344CB8AC3E}">
        <p14:creationId xmlns:p14="http://schemas.microsoft.com/office/powerpoint/2010/main" val="414607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537" y="626316"/>
            <a:ext cx="8162925" cy="4708981"/>
          </a:xfrm>
          <a:prstGeom prst="rect">
            <a:avLst/>
          </a:prstGeom>
        </p:spPr>
        <p:txBody>
          <a:bodyPr wrap="square">
            <a:spAutoFit/>
          </a:bodyPr>
          <a:lstStyle/>
          <a:p>
            <a:r>
              <a:rPr lang="en-US" sz="2400" b="1">
                <a:latin typeface="+mj-lt"/>
              </a:rPr>
              <a:t>Investigator Eligibility Criteria</a:t>
            </a:r>
          </a:p>
          <a:p>
            <a:endParaRPr lang="en-US">
              <a:latin typeface="+mj-lt"/>
            </a:endParaRPr>
          </a:p>
          <a:p>
            <a:pPr marL="285750" indent="-285750">
              <a:buFont typeface="Arial" panose="020B0604020202020204" pitchFamily="34" charset="0"/>
              <a:buChar char="•"/>
            </a:pPr>
            <a:r>
              <a:rPr lang="en-US" sz="1600">
                <a:latin typeface="+mj-lt"/>
              </a:rPr>
              <a:t>Hold a doctoral degree in a field supported by NSF by proposal deadline.</a:t>
            </a:r>
          </a:p>
          <a:p>
            <a:pPr marL="285750" indent="-285750">
              <a:buFont typeface="Arial" panose="020B0604020202020204" pitchFamily="34" charset="0"/>
              <a:buChar char="•"/>
            </a:pPr>
            <a:endParaRPr lang="en-US" sz="1600">
              <a:latin typeface="+mj-lt"/>
            </a:endParaRPr>
          </a:p>
          <a:p>
            <a:pPr marL="285750" indent="-285750">
              <a:buFont typeface="Arial" panose="020B0604020202020204" pitchFamily="34" charset="0"/>
              <a:buChar char="•"/>
            </a:pPr>
            <a:r>
              <a:rPr lang="en-US" sz="1600">
                <a:latin typeface="+mj-lt"/>
              </a:rPr>
              <a:t>Be engaged in research in an area of science, engineering, or education supported by NSF.</a:t>
            </a:r>
          </a:p>
          <a:p>
            <a:pPr marL="285750" indent="-285750">
              <a:buFont typeface="Arial" panose="020B0604020202020204" pitchFamily="34" charset="0"/>
              <a:buChar char="•"/>
            </a:pPr>
            <a:endParaRPr lang="en-US" sz="1600">
              <a:latin typeface="+mj-lt"/>
            </a:endParaRPr>
          </a:p>
          <a:p>
            <a:pPr marL="285750" indent="-285750">
              <a:buFont typeface="Arial" panose="020B0604020202020204" pitchFamily="34" charset="0"/>
              <a:buChar char="•"/>
            </a:pPr>
            <a:r>
              <a:rPr lang="en-US" sz="1600">
                <a:latin typeface="+mj-lt"/>
              </a:rPr>
              <a:t>Be untenured and hold at least a 50% tenure-track (or equivalent*) position as an Assistant Professor (or equivalent).</a:t>
            </a:r>
          </a:p>
          <a:p>
            <a:pPr marL="285750" indent="-285750">
              <a:buFont typeface="Arial" panose="020B0604020202020204" pitchFamily="34" charset="0"/>
              <a:buChar char="•"/>
            </a:pPr>
            <a:r>
              <a:rPr lang="en-US" sz="1600">
                <a:latin typeface="+mj-lt"/>
              </a:rPr>
              <a:t>  </a:t>
            </a:r>
          </a:p>
          <a:p>
            <a:pPr marL="285750" indent="-285750">
              <a:buFont typeface="Arial" panose="020B0604020202020204" pitchFamily="34" charset="0"/>
              <a:buChar char="•"/>
            </a:pPr>
            <a:r>
              <a:rPr lang="en-US" sz="1600">
                <a:latin typeface="+mj-lt"/>
              </a:rPr>
              <a:t>*Have both research and educational responsibilities at the eligible institution. </a:t>
            </a:r>
          </a:p>
          <a:p>
            <a:pPr marL="285750" indent="-285750">
              <a:buFont typeface="Arial" panose="020B0604020202020204" pitchFamily="34" charset="0"/>
              <a:buChar char="•"/>
            </a:pPr>
            <a:endParaRPr lang="en-US" sz="1600">
              <a:latin typeface="+mj-lt"/>
            </a:endParaRPr>
          </a:p>
          <a:p>
            <a:pPr marL="285750" indent="-285750">
              <a:buFont typeface="Arial" panose="020B0604020202020204" pitchFamily="34" charset="0"/>
              <a:buChar char="•"/>
            </a:pPr>
            <a:r>
              <a:rPr lang="en-US" sz="1600">
                <a:latin typeface="+mj-lt"/>
              </a:rPr>
              <a:t>Have not previously received a CAREER award. </a:t>
            </a:r>
          </a:p>
          <a:p>
            <a:pPr marL="285750" indent="-285750">
              <a:buFont typeface="Arial" panose="020B0604020202020204" pitchFamily="34" charset="0"/>
              <a:buChar char="•"/>
            </a:pPr>
            <a:endParaRPr lang="en-US" sz="1600">
              <a:latin typeface="+mj-lt"/>
            </a:endParaRPr>
          </a:p>
          <a:p>
            <a:pPr marL="285750" indent="-285750">
              <a:buFont typeface="Arial" panose="020B0604020202020204" pitchFamily="34" charset="0"/>
              <a:buChar char="•"/>
            </a:pPr>
            <a:r>
              <a:rPr lang="en-US" sz="1600">
                <a:latin typeface="+mj-lt"/>
              </a:rPr>
              <a:t>Investigators may submit only one proposal per cycle.</a:t>
            </a:r>
          </a:p>
          <a:p>
            <a:endParaRPr lang="en-US" sz="1600">
              <a:latin typeface="+mj-lt"/>
            </a:endParaRPr>
          </a:p>
          <a:p>
            <a:pPr marL="285750" indent="-285750">
              <a:buFont typeface="Arial" panose="020B0604020202020204" pitchFamily="34" charset="0"/>
              <a:buChar char="•"/>
            </a:pPr>
            <a:r>
              <a:rPr lang="en-US" sz="1600">
                <a:latin typeface="+mj-lt"/>
              </a:rPr>
              <a:t>Have not had more than two CAREER proposals reviewed previously.</a:t>
            </a:r>
          </a:p>
          <a:p>
            <a:endParaRPr lang="en-US">
              <a:latin typeface="+mj-lt"/>
            </a:endParaRPr>
          </a:p>
        </p:txBody>
      </p:sp>
    </p:spTree>
    <p:extLst>
      <p:ext uri="{BB962C8B-B14F-4D97-AF65-F5344CB8AC3E}">
        <p14:creationId xmlns:p14="http://schemas.microsoft.com/office/powerpoint/2010/main" val="74288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559" y="168734"/>
            <a:ext cx="8364882" cy="5447645"/>
          </a:xfrm>
          <a:prstGeom prst="rect">
            <a:avLst/>
          </a:prstGeom>
        </p:spPr>
        <p:txBody>
          <a:bodyPr wrap="square">
            <a:spAutoFit/>
          </a:bodyPr>
          <a:lstStyle/>
          <a:p>
            <a:r>
              <a:rPr lang="en-US" sz="2400" b="1">
                <a:latin typeface="+mj-lt"/>
              </a:rPr>
              <a:t>Not a Standard Research Proposal</a:t>
            </a:r>
          </a:p>
          <a:p>
            <a:endParaRPr lang="en-US">
              <a:latin typeface="+mj-lt"/>
            </a:endParaRPr>
          </a:p>
          <a:p>
            <a:r>
              <a:rPr lang="en-US">
                <a:latin typeface="+mj-lt"/>
              </a:rPr>
              <a:t>•    A CAREER proposal should be a “well-argued and specific proposal for activities that will, over a 5-year period, build a firm </a:t>
            </a:r>
            <a:r>
              <a:rPr lang="en-US" b="1">
                <a:latin typeface="+mj-lt"/>
              </a:rPr>
              <a:t>foundation for a lifetime of contributions to research and education</a:t>
            </a:r>
            <a:r>
              <a:rPr lang="en-US">
                <a:latin typeface="+mj-lt"/>
              </a:rPr>
              <a:t>.”</a:t>
            </a:r>
          </a:p>
          <a:p>
            <a:endParaRPr lang="en-US">
              <a:latin typeface="+mj-lt"/>
            </a:endParaRPr>
          </a:p>
          <a:p>
            <a:r>
              <a:rPr lang="en-US">
                <a:latin typeface="+mj-lt"/>
              </a:rPr>
              <a:t>•   The CAREER proposal is based on your research </a:t>
            </a:r>
            <a:r>
              <a:rPr lang="en-US" b="1">
                <a:latin typeface="+mj-lt"/>
              </a:rPr>
              <a:t>“path”</a:t>
            </a:r>
            <a:r>
              <a:rPr lang="en-US">
                <a:latin typeface="+mj-lt"/>
              </a:rPr>
              <a:t>- not a project only.  The research project(s) you propose to undertake should be stepping stones toward life-long goals, be compatible with your institution’s goals, </a:t>
            </a:r>
            <a:r>
              <a:rPr lang="en-US" i="1" u="sng">
                <a:latin typeface="+mj-lt"/>
              </a:rPr>
              <a:t>AND represent a contribution to the future of your field, science, and society at large.</a:t>
            </a:r>
          </a:p>
          <a:p>
            <a:endParaRPr lang="en-US">
              <a:latin typeface="+mj-lt"/>
            </a:endParaRPr>
          </a:p>
          <a:p>
            <a:r>
              <a:rPr lang="en-US">
                <a:latin typeface="+mj-lt"/>
              </a:rPr>
              <a:t>•   Funding amount (from </a:t>
            </a:r>
            <a:r>
              <a:rPr lang="en-US" b="1" i="1" u="sng">
                <a:latin typeface="+mj-lt"/>
              </a:rPr>
              <a:t>minimums</a:t>
            </a:r>
            <a:r>
              <a:rPr lang="en-US">
                <a:latin typeface="+mj-lt"/>
              </a:rPr>
              <a:t> of $400K - $500K*,) scope, and review processes (Panel, Ad Hoc, CAREER specific, etc.) vary by Directorate, Division, and Program.</a:t>
            </a:r>
          </a:p>
          <a:p>
            <a:endParaRPr lang="en-US">
              <a:latin typeface="+mj-lt"/>
            </a:endParaRPr>
          </a:p>
          <a:p>
            <a:r>
              <a:rPr lang="en-US">
                <a:latin typeface="+mj-lt"/>
              </a:rPr>
              <a:t>•   </a:t>
            </a:r>
            <a:r>
              <a:rPr lang="en-US" b="1">
                <a:latin typeface="+mj-lt"/>
              </a:rPr>
              <a:t>Duration: 5 years</a:t>
            </a:r>
          </a:p>
          <a:p>
            <a:endParaRPr lang="en-US">
              <a:latin typeface="+mj-lt"/>
            </a:endParaRPr>
          </a:p>
          <a:p>
            <a:r>
              <a:rPr lang="en-US">
                <a:latin typeface="+mj-lt"/>
              </a:rPr>
              <a:t>*review funded projects for average &amp;</a:t>
            </a:r>
            <a:r>
              <a:rPr lang="en-US" i="1">
                <a:latin typeface="+mj-lt"/>
              </a:rPr>
              <a:t> </a:t>
            </a:r>
            <a:r>
              <a:rPr lang="en-US" b="1" i="1">
                <a:latin typeface="+mj-lt"/>
              </a:rPr>
              <a:t>contact Program Official! </a:t>
            </a:r>
          </a:p>
        </p:txBody>
      </p:sp>
    </p:spTree>
    <p:extLst>
      <p:ext uri="{BB962C8B-B14F-4D97-AF65-F5344CB8AC3E}">
        <p14:creationId xmlns:p14="http://schemas.microsoft.com/office/powerpoint/2010/main" val="312772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3094" y="378657"/>
            <a:ext cx="5764832" cy="2769989"/>
          </a:xfrm>
          <a:prstGeom prst="rect">
            <a:avLst/>
          </a:prstGeom>
        </p:spPr>
        <p:txBody>
          <a:bodyPr wrap="square">
            <a:spAutoFit/>
          </a:bodyPr>
          <a:lstStyle/>
          <a:p>
            <a:r>
              <a:rPr lang="en-US" sz="2800" b="1">
                <a:latin typeface="+mj-lt"/>
                <a:cs typeface="Arial" panose="020B0604020202020204" pitchFamily="34" charset="0"/>
              </a:rPr>
              <a:t>Research &amp; Education Strategy</a:t>
            </a:r>
          </a:p>
          <a:p>
            <a:pPr algn="ctr"/>
            <a:endParaRPr lang="en-US" b="1">
              <a:latin typeface="+mj-lt"/>
              <a:cs typeface="Arial" panose="020B0604020202020204" pitchFamily="34" charset="0"/>
            </a:endParaRPr>
          </a:p>
          <a:p>
            <a:r>
              <a:rPr lang="en-US">
                <a:latin typeface="+mj-lt"/>
                <a:ea typeface="Times New Roman" panose="02020603050405020304" pitchFamily="18" charset="0"/>
              </a:rPr>
              <a:t>Integration of these aspects is what makes CAREER unique &amp; competitive. </a:t>
            </a:r>
          </a:p>
          <a:p>
            <a:endParaRPr lang="en-US">
              <a:latin typeface="+mj-lt"/>
              <a:ea typeface="Times New Roman" panose="02020603050405020304" pitchFamily="18" charset="0"/>
            </a:endParaRPr>
          </a:p>
          <a:p>
            <a:r>
              <a:rPr lang="en-US">
                <a:latin typeface="+mj-lt"/>
                <a:ea typeface="Times New Roman" panose="02020603050405020304" pitchFamily="18" charset="0"/>
              </a:rPr>
              <a:t>Consider for EACH:</a:t>
            </a:r>
            <a:endParaRPr lang="en-US" sz="1600" b="1">
              <a:latin typeface="+mj-lt"/>
              <a:cs typeface="Arial" panose="020B0604020202020204" pitchFamily="34" charset="0"/>
            </a:endParaRPr>
          </a:p>
          <a:p>
            <a:pPr algn="ctr"/>
            <a:endParaRPr lang="en-US" sz="2800">
              <a:latin typeface="+mj-lt"/>
              <a:cs typeface="Arial" panose="020B0604020202020204" pitchFamily="34" charset="0"/>
            </a:endParaRPr>
          </a:p>
          <a:p>
            <a:pPr algn="ctr"/>
            <a:endParaRPr lang="en-US" sz="2800">
              <a:latin typeface="+mj-lt"/>
              <a:cs typeface="Arial" panose="020B0604020202020204" pitchFamily="34" charset="0"/>
            </a:endParaRPr>
          </a:p>
        </p:txBody>
      </p:sp>
      <p:sp>
        <p:nvSpPr>
          <p:cNvPr id="5" name="TextBox 4">
            <a:extLst>
              <a:ext uri="{FF2B5EF4-FFF2-40B4-BE49-F238E27FC236}">
                <a16:creationId xmlns:a16="http://schemas.microsoft.com/office/drawing/2014/main" id="{47AF85BB-35A0-436E-8412-061B804A7A28}"/>
              </a:ext>
            </a:extLst>
          </p:cNvPr>
          <p:cNvSpPr txBox="1"/>
          <p:nvPr/>
        </p:nvSpPr>
        <p:spPr>
          <a:xfrm>
            <a:off x="600018" y="2038513"/>
            <a:ext cx="7943964" cy="3585597"/>
          </a:xfrm>
          <a:prstGeom prst="rect">
            <a:avLst/>
          </a:prstGeom>
          <a:noFill/>
        </p:spPr>
        <p:txBody>
          <a:bodyPr wrap="square">
            <a:spAutoFit/>
          </a:bodyPr>
          <a:lstStyle/>
          <a:p>
            <a:endParaRPr lang="en-US" sz="1600">
              <a:latin typeface="+mj-lt"/>
              <a:ea typeface="Times New Roman" panose="02020603050405020304" pitchFamily="18" charset="0"/>
            </a:endParaRPr>
          </a:p>
          <a:p>
            <a:pPr marL="285750" indent="-285750">
              <a:spcAft>
                <a:spcPts val="600"/>
              </a:spcAft>
              <a:buFont typeface="Arial" panose="020B0604020202020204" pitchFamily="34" charset="0"/>
              <a:buChar char="•"/>
            </a:pPr>
            <a:r>
              <a:rPr lang="en-US" sz="1600">
                <a:latin typeface="+mj-lt"/>
                <a:ea typeface="Times New Roman" panose="02020603050405020304" pitchFamily="18" charset="0"/>
              </a:rPr>
              <a:t>Clearly defined need/gaps and goals/objectives.</a:t>
            </a:r>
          </a:p>
          <a:p>
            <a:pPr marL="285750" indent="-285750">
              <a:spcAft>
                <a:spcPts val="600"/>
              </a:spcAft>
              <a:buFont typeface="Arial" panose="020B0604020202020204" pitchFamily="34" charset="0"/>
              <a:buChar char="•"/>
            </a:pPr>
            <a:r>
              <a:rPr lang="en-US" sz="1600">
                <a:latin typeface="+mj-lt"/>
                <a:ea typeface="Times New Roman" panose="02020603050405020304" pitchFamily="18" charset="0"/>
              </a:rPr>
              <a:t>What are the required tasks and step-by-step details of methods and activities?</a:t>
            </a:r>
          </a:p>
          <a:p>
            <a:pPr marL="285750" indent="-285750">
              <a:spcAft>
                <a:spcPts val="600"/>
              </a:spcAft>
              <a:buFont typeface="Arial" panose="020B0604020202020204" pitchFamily="34" charset="0"/>
              <a:buChar char="•"/>
            </a:pPr>
            <a:r>
              <a:rPr lang="en-US" sz="1600">
                <a:latin typeface="+mj-lt"/>
                <a:ea typeface="Times New Roman" panose="02020603050405020304" pitchFamily="18" charset="0"/>
              </a:rPr>
              <a:t>Will you need special resources (access, supplies, people, etc.) and how will you get them?</a:t>
            </a:r>
          </a:p>
          <a:p>
            <a:pPr marL="285750" indent="-285750">
              <a:spcAft>
                <a:spcPts val="600"/>
              </a:spcAft>
              <a:buFont typeface="Arial" panose="020B0604020202020204" pitchFamily="34" charset="0"/>
              <a:buChar char="•"/>
            </a:pPr>
            <a:r>
              <a:rPr lang="en-US" sz="1600">
                <a:latin typeface="+mj-lt"/>
                <a:ea typeface="Times New Roman" panose="02020603050405020304" pitchFamily="18" charset="0"/>
              </a:rPr>
              <a:t>More detail is expected for launch and evaluation.</a:t>
            </a:r>
          </a:p>
          <a:p>
            <a:pPr marL="285750" indent="-285750">
              <a:spcAft>
                <a:spcPts val="600"/>
              </a:spcAft>
              <a:buFont typeface="Arial" panose="020B0604020202020204" pitchFamily="34" charset="0"/>
              <a:buChar char="•"/>
            </a:pPr>
            <a:r>
              <a:rPr lang="en-US" sz="1600">
                <a:latin typeface="+mj-lt"/>
                <a:ea typeface="Times New Roman" panose="02020603050405020304" pitchFamily="18" charset="0"/>
              </a:rPr>
              <a:t>Clearly articulate roles of any collaborators.</a:t>
            </a:r>
          </a:p>
          <a:p>
            <a:pPr marL="285750" indent="-285750">
              <a:spcAft>
                <a:spcPts val="600"/>
              </a:spcAft>
              <a:buFont typeface="Arial" panose="020B0604020202020204" pitchFamily="34" charset="0"/>
              <a:buChar char="•"/>
            </a:pPr>
            <a:r>
              <a:rPr lang="en-US" sz="1600">
                <a:latin typeface="+mj-lt"/>
                <a:ea typeface="Times New Roman" panose="02020603050405020304" pitchFamily="18" charset="0"/>
              </a:rPr>
              <a:t>Have you identified any potential barriers and plans to mitigate such?</a:t>
            </a:r>
          </a:p>
          <a:p>
            <a:pPr marL="285750" indent="-285750">
              <a:spcAft>
                <a:spcPts val="600"/>
              </a:spcAft>
              <a:buFont typeface="Arial" panose="020B0604020202020204" pitchFamily="34" charset="0"/>
              <a:buChar char="•"/>
            </a:pPr>
            <a:r>
              <a:rPr lang="en-US" sz="1600">
                <a:latin typeface="+mj-lt"/>
                <a:ea typeface="Times New Roman" panose="02020603050405020304" pitchFamily="18" charset="0"/>
              </a:rPr>
              <a:t>How will you assess whether you are successful?</a:t>
            </a:r>
          </a:p>
          <a:p>
            <a:pPr marL="285750" indent="-285750">
              <a:spcAft>
                <a:spcPts val="600"/>
              </a:spcAft>
              <a:buFont typeface="Arial" panose="020B0604020202020204" pitchFamily="34" charset="0"/>
              <a:buChar char="•"/>
            </a:pPr>
            <a:r>
              <a:rPr lang="en-US" sz="1600">
                <a:latin typeface="+mj-lt"/>
                <a:ea typeface="Times New Roman" panose="02020603050405020304" pitchFamily="18" charset="0"/>
              </a:rPr>
              <a:t>How will you disseminate your results? Will other researchers and educators benefit from what you have learned or developed?</a:t>
            </a:r>
          </a:p>
        </p:txBody>
      </p:sp>
      <p:pic>
        <p:nvPicPr>
          <p:cNvPr id="4" name="Picture 3" descr="A grade a and a grade a on a piece of paper&#10;&#10;Description automatically generated">
            <a:extLst>
              <a:ext uri="{FF2B5EF4-FFF2-40B4-BE49-F238E27FC236}">
                <a16:creationId xmlns:a16="http://schemas.microsoft.com/office/drawing/2014/main" id="{6D8F9B78-F771-4014-45C7-C1F0C9D3F782}"/>
              </a:ext>
            </a:extLst>
          </p:cNvPr>
          <p:cNvPicPr>
            <a:picLocks noChangeAspect="1"/>
          </p:cNvPicPr>
          <p:nvPr/>
        </p:nvPicPr>
        <p:blipFill rotWithShape="1">
          <a:blip r:embed="rId2">
            <a:extLst>
              <a:ext uri="{28A0092B-C50C-407E-A947-70E740481C1C}">
                <a14:useLocalDpi xmlns:a14="http://schemas.microsoft.com/office/drawing/2010/main" val="0"/>
              </a:ext>
            </a:extLst>
          </a:blip>
          <a:srcRect b="13857"/>
          <a:stretch/>
        </p:blipFill>
        <p:spPr>
          <a:xfrm>
            <a:off x="6125471" y="129209"/>
            <a:ext cx="2810957" cy="2465439"/>
          </a:xfrm>
          <a:prstGeom prst="rect">
            <a:avLst/>
          </a:prstGeom>
          <a:effectLst>
            <a:softEdge rad="63500"/>
          </a:effectLst>
        </p:spPr>
      </p:pic>
    </p:spTree>
    <p:extLst>
      <p:ext uri="{BB962C8B-B14F-4D97-AF65-F5344CB8AC3E}">
        <p14:creationId xmlns:p14="http://schemas.microsoft.com/office/powerpoint/2010/main" val="257416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BB41BA-3A7B-4BA6-D3FA-B8CA2CAF5835}"/>
              </a:ext>
            </a:extLst>
          </p:cNvPr>
          <p:cNvSpPr txBox="1"/>
          <p:nvPr/>
        </p:nvSpPr>
        <p:spPr>
          <a:xfrm>
            <a:off x="566057" y="522514"/>
            <a:ext cx="7213600" cy="4816703"/>
          </a:xfrm>
          <a:prstGeom prst="rect">
            <a:avLst/>
          </a:prstGeom>
          <a:noFill/>
        </p:spPr>
        <p:txBody>
          <a:bodyPr wrap="square" rtlCol="0">
            <a:spAutoFit/>
          </a:bodyPr>
          <a:lstStyle/>
          <a:p>
            <a:r>
              <a:rPr lang="en-US" sz="2000" b="1">
                <a:latin typeface="+mj-lt"/>
              </a:rPr>
              <a:t>A few points on selecting a “unit of consideration” and designing your project…</a:t>
            </a:r>
          </a:p>
          <a:p>
            <a:endParaRPr lang="en-US" sz="2000" b="1">
              <a:latin typeface="+mj-lt"/>
            </a:endParaRPr>
          </a:p>
          <a:p>
            <a:pPr marL="342900" indent="-342900">
              <a:spcAft>
                <a:spcPts val="600"/>
              </a:spcAft>
              <a:buFont typeface="Arial" panose="020B0604020202020204" pitchFamily="34" charset="0"/>
              <a:buChar char="•"/>
            </a:pPr>
            <a:r>
              <a:rPr lang="en-US">
                <a:latin typeface="+mj-lt"/>
                <a:hlinkClick r:id="rId2"/>
              </a:rPr>
              <a:t>https://new.nsf.gov/about/directorates-offices</a:t>
            </a:r>
            <a:endParaRPr lang="en-US">
              <a:latin typeface="+mj-lt"/>
            </a:endParaRPr>
          </a:p>
          <a:p>
            <a:pPr marL="342900" indent="-342900">
              <a:spcAft>
                <a:spcPts val="600"/>
              </a:spcAft>
              <a:buFont typeface="Arial" panose="020B0604020202020204" pitchFamily="34" charset="0"/>
              <a:buChar char="•"/>
            </a:pPr>
            <a:r>
              <a:rPr lang="en-US">
                <a:latin typeface="+mj-lt"/>
              </a:rPr>
              <a:t>Communicate with Program Officers for concurrence – some units do not support CAREER proposals. </a:t>
            </a:r>
          </a:p>
          <a:p>
            <a:pPr marL="342900" indent="-342900">
              <a:spcAft>
                <a:spcPts val="600"/>
              </a:spcAft>
              <a:buFont typeface="Arial" panose="020B0604020202020204" pitchFamily="34" charset="0"/>
              <a:buChar char="•"/>
            </a:pPr>
            <a:r>
              <a:rPr lang="en-US">
                <a:latin typeface="+mj-lt"/>
              </a:rPr>
              <a:t>Education Activities – Priorities are listed in RFP</a:t>
            </a:r>
          </a:p>
          <a:p>
            <a:pPr marL="342900" indent="-342900">
              <a:spcAft>
                <a:spcPts val="600"/>
              </a:spcAft>
              <a:buFont typeface="Arial" panose="020B0604020202020204" pitchFamily="34" charset="0"/>
              <a:buChar char="•"/>
            </a:pPr>
            <a:r>
              <a:rPr lang="en-US">
                <a:latin typeface="+mj-lt"/>
              </a:rPr>
              <a:t>Cross-Disciplinary Perspectives  - Review will reflect this!</a:t>
            </a:r>
          </a:p>
          <a:p>
            <a:pPr marL="342900" indent="-342900">
              <a:spcAft>
                <a:spcPts val="600"/>
              </a:spcAft>
              <a:buFont typeface="Arial" panose="020B0604020202020204" pitchFamily="34" charset="0"/>
              <a:buChar char="•"/>
            </a:pPr>
            <a:r>
              <a:rPr lang="en-US">
                <a:latin typeface="+mj-lt"/>
              </a:rPr>
              <a:t>Emerging priorities in:</a:t>
            </a:r>
          </a:p>
          <a:p>
            <a:pPr marL="800100" lvl="1" indent="-342900">
              <a:buFont typeface="Arial" panose="020B0604020202020204" pitchFamily="34" charset="0"/>
              <a:buChar char="•"/>
            </a:pPr>
            <a:r>
              <a:rPr lang="en-US" sz="1600">
                <a:latin typeface="+mj-lt"/>
              </a:rPr>
              <a:t>Cross-sectoral Partnering</a:t>
            </a:r>
          </a:p>
          <a:p>
            <a:pPr marL="800100" lvl="1" indent="-342900">
              <a:buFont typeface="Arial" panose="020B0604020202020204" pitchFamily="34" charset="0"/>
              <a:buChar char="•"/>
            </a:pPr>
            <a:r>
              <a:rPr lang="en-US" sz="1600">
                <a:latin typeface="+mj-lt"/>
              </a:rPr>
              <a:t>Scientific Software Development</a:t>
            </a:r>
          </a:p>
          <a:p>
            <a:pPr marL="800100" lvl="1" indent="-342900">
              <a:buFont typeface="Arial" panose="020B0604020202020204" pitchFamily="34" charset="0"/>
              <a:buChar char="•"/>
            </a:pPr>
            <a:r>
              <a:rPr lang="en-US" sz="1600">
                <a:latin typeface="+mj-lt"/>
              </a:rPr>
              <a:t>International/Global Dimensions</a:t>
            </a:r>
          </a:p>
          <a:p>
            <a:pPr marL="800100" lvl="1" indent="-342900">
              <a:buFont typeface="Arial" panose="020B0604020202020204" pitchFamily="34" charset="0"/>
              <a:buChar char="•"/>
            </a:pPr>
            <a:endParaRPr lang="en-US" sz="2000">
              <a:latin typeface="+mj-lt"/>
            </a:endParaRPr>
          </a:p>
          <a:p>
            <a:pPr lvl="1"/>
            <a:r>
              <a:rPr lang="en-US" sz="2000">
                <a:latin typeface="+mj-lt"/>
                <a:hlinkClick r:id="rId3"/>
              </a:rPr>
              <a:t>Check out the 2024 NSF Budget Request</a:t>
            </a:r>
            <a:endParaRPr lang="en-US" sz="2000">
              <a:latin typeface="+mj-lt"/>
            </a:endParaRPr>
          </a:p>
          <a:p>
            <a:pPr marL="342900" indent="-342900">
              <a:buFont typeface="Arial" panose="020B0604020202020204" pitchFamily="34" charset="0"/>
              <a:buChar char="•"/>
            </a:pPr>
            <a:endParaRPr lang="en-US" sz="2000">
              <a:latin typeface="+mj-lt"/>
            </a:endParaRPr>
          </a:p>
        </p:txBody>
      </p:sp>
    </p:spTree>
    <p:extLst>
      <p:ext uri="{BB962C8B-B14F-4D97-AF65-F5344CB8AC3E}">
        <p14:creationId xmlns:p14="http://schemas.microsoft.com/office/powerpoint/2010/main" val="104188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636" y="146479"/>
            <a:ext cx="7550728" cy="3599255"/>
          </a:xfrm>
          <a:prstGeom prst="rect">
            <a:avLst/>
          </a:prstGeom>
        </p:spPr>
        <p:txBody>
          <a:bodyPr wrap="square">
            <a:spAutoFit/>
          </a:bodyPr>
          <a:lstStyle/>
          <a:p>
            <a:pPr>
              <a:lnSpc>
                <a:spcPct val="107000"/>
              </a:lnSpc>
              <a:spcAft>
                <a:spcPts val="600"/>
              </a:spcAft>
            </a:pPr>
            <a:r>
              <a:rPr lang="en-US" sz="2400" b="1">
                <a:latin typeface="+mj-lt"/>
                <a:ea typeface="Calibri" panose="020F0502020204030204" pitchFamily="34" charset="0"/>
                <a:cs typeface="Times New Roman" panose="02020603050405020304" pitchFamily="18" charset="0"/>
              </a:rPr>
              <a:t>NSF Merit Review Criteria</a:t>
            </a:r>
            <a:endParaRPr lang="en-US" sz="1350" i="1">
              <a:latin typeface="+mj-lt"/>
              <a:ea typeface="Calibri" panose="020F0502020204030204" pitchFamily="34" charset="0"/>
              <a:cs typeface="Times New Roman" panose="02020603050405020304" pitchFamily="18" charset="0"/>
            </a:endParaRPr>
          </a:p>
          <a:p>
            <a:pPr>
              <a:lnSpc>
                <a:spcPct val="107000"/>
              </a:lnSpc>
              <a:spcAft>
                <a:spcPts val="600"/>
              </a:spcAft>
            </a:pPr>
            <a:r>
              <a:rPr lang="en-US" sz="1600" i="1">
                <a:latin typeface="+mj-lt"/>
                <a:ea typeface="Calibri" panose="020F0502020204030204" pitchFamily="34" charset="0"/>
                <a:cs typeface="Calibri" panose="020F0502020204030204" pitchFamily="34" charset="0"/>
              </a:rPr>
              <a:t>“…to promote the progress of science; to advance the national health, prosperity, and welfare; to secure the national defense; and for other purposes.”</a:t>
            </a:r>
            <a:endParaRPr lang="en-US" sz="1600">
              <a:latin typeface="+mj-lt"/>
              <a:ea typeface="Calibri" panose="020F0502020204030204" pitchFamily="34" charset="0"/>
              <a:cs typeface="Calibri" panose="020F0502020204030204" pitchFamily="34" charset="0"/>
            </a:endParaRPr>
          </a:p>
          <a:p>
            <a:pPr marL="257175" indent="-257175">
              <a:lnSpc>
                <a:spcPct val="107000"/>
              </a:lnSpc>
              <a:buFont typeface="+mj-lt"/>
              <a:buAutoNum type="arabicPeriod"/>
            </a:pPr>
            <a:r>
              <a:rPr lang="en-US" sz="1600" b="1">
                <a:latin typeface="+mj-lt"/>
                <a:ea typeface="Calibri" panose="020F0502020204030204" pitchFamily="34" charset="0"/>
                <a:cs typeface="Calibri" panose="020F0502020204030204" pitchFamily="34" charset="0"/>
              </a:rPr>
              <a:t>Intellectual Merit </a:t>
            </a:r>
            <a:r>
              <a:rPr lang="en-US" sz="1600">
                <a:latin typeface="+mj-lt"/>
                <a:ea typeface="Calibri" panose="020F0502020204030204" pitchFamily="34" charset="0"/>
                <a:cs typeface="Calibri" panose="020F0502020204030204" pitchFamily="34" charset="0"/>
              </a:rPr>
              <a:t>– the potential of the proposed activity(</a:t>
            </a:r>
            <a:r>
              <a:rPr lang="en-US" sz="1600" err="1">
                <a:latin typeface="+mj-lt"/>
                <a:ea typeface="Calibri" panose="020F0502020204030204" pitchFamily="34" charset="0"/>
                <a:cs typeface="Calibri" panose="020F0502020204030204" pitchFamily="34" charset="0"/>
              </a:rPr>
              <a:t>ies</a:t>
            </a:r>
            <a:r>
              <a:rPr lang="en-US" sz="1600">
                <a:latin typeface="+mj-lt"/>
                <a:ea typeface="Calibri" panose="020F0502020204030204" pitchFamily="34" charset="0"/>
                <a:cs typeface="Calibri" panose="020F0502020204030204" pitchFamily="34" charset="0"/>
              </a:rPr>
              <a:t>) to advance knowledge (creative, original, potentially transformative) </a:t>
            </a:r>
          </a:p>
          <a:p>
            <a:pPr lvl="1">
              <a:lnSpc>
                <a:spcPct val="107000"/>
              </a:lnSpc>
            </a:pPr>
            <a:endParaRPr lang="en-US" sz="1600">
              <a:latin typeface="+mj-lt"/>
              <a:ea typeface="Calibri" panose="020F0502020204030204" pitchFamily="34" charset="0"/>
              <a:cs typeface="Calibri" panose="020F0502020204030204" pitchFamily="34" charset="0"/>
            </a:endParaRPr>
          </a:p>
          <a:p>
            <a:pPr marL="257175" indent="-257175">
              <a:lnSpc>
                <a:spcPct val="107000"/>
              </a:lnSpc>
              <a:buFont typeface="+mj-lt"/>
              <a:buAutoNum type="arabicPeriod"/>
            </a:pPr>
            <a:r>
              <a:rPr lang="en-US" sz="1600" b="1">
                <a:latin typeface="+mj-lt"/>
                <a:ea typeface="Calibri" panose="020F0502020204030204" pitchFamily="34" charset="0"/>
                <a:cs typeface="Calibri" panose="020F0502020204030204" pitchFamily="34" charset="0"/>
              </a:rPr>
              <a:t>Broader Impact(s) </a:t>
            </a:r>
            <a:r>
              <a:rPr lang="en-US" sz="1600">
                <a:latin typeface="+mj-lt"/>
                <a:ea typeface="Calibri" panose="020F0502020204030204" pitchFamily="34" charset="0"/>
                <a:cs typeface="Calibri" panose="020F0502020204030204" pitchFamily="34" charset="0"/>
              </a:rPr>
              <a:t>– the potential of the proposed activity(</a:t>
            </a:r>
            <a:r>
              <a:rPr lang="en-US" sz="1600" err="1">
                <a:latin typeface="+mj-lt"/>
                <a:ea typeface="Calibri" panose="020F0502020204030204" pitchFamily="34" charset="0"/>
                <a:cs typeface="Calibri" panose="020F0502020204030204" pitchFamily="34" charset="0"/>
              </a:rPr>
              <a:t>ies</a:t>
            </a:r>
            <a:r>
              <a:rPr lang="en-US" sz="1600">
                <a:latin typeface="+mj-lt"/>
                <a:ea typeface="Calibri" panose="020F0502020204030204" pitchFamily="34" charset="0"/>
                <a:cs typeface="Calibri" panose="020F0502020204030204" pitchFamily="34" charset="0"/>
              </a:rPr>
              <a:t>) to benefit society and contribute to the achievement of specific, desired societal outcomes.</a:t>
            </a:r>
          </a:p>
          <a:p>
            <a:pPr marL="685800">
              <a:lnSpc>
                <a:spcPct val="107000"/>
              </a:lnSpc>
              <a:spcAft>
                <a:spcPts val="600"/>
              </a:spcAft>
            </a:pPr>
            <a:r>
              <a:rPr lang="en-US" sz="1600">
                <a:latin typeface="+mj-lt"/>
                <a:ea typeface="Calibri" panose="020F0502020204030204" pitchFamily="34" charset="0"/>
                <a:cs typeface="Calibri" panose="020F0502020204030204" pitchFamily="34" charset="0"/>
              </a:rPr>
              <a:t> </a:t>
            </a:r>
          </a:p>
          <a:p>
            <a:r>
              <a:rPr lang="en-US" sz="1600">
                <a:latin typeface="+mj-lt"/>
                <a:ea typeface="Calibri" panose="020F0502020204030204" pitchFamily="34" charset="0"/>
                <a:cs typeface="Calibri" panose="020F0502020204030204" pitchFamily="34" charset="0"/>
              </a:rPr>
              <a:t> </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81DD126-A323-4818-B367-B8389907FF1B}"/>
              </a:ext>
            </a:extLst>
          </p:cNvPr>
          <p:cNvSpPr txBox="1"/>
          <p:nvPr/>
        </p:nvSpPr>
        <p:spPr>
          <a:xfrm>
            <a:off x="3031764" y="3081641"/>
            <a:ext cx="5435962" cy="2638094"/>
          </a:xfrm>
          <a:prstGeom prst="rect">
            <a:avLst/>
          </a:prstGeom>
          <a:noFill/>
        </p:spPr>
        <p:txBody>
          <a:bodyPr wrap="square">
            <a:spAutoFit/>
          </a:bodyPr>
          <a:lstStyle/>
          <a:p>
            <a:pPr>
              <a:lnSpc>
                <a:spcPct val="107000"/>
              </a:lnSpc>
              <a:spcAft>
                <a:spcPts val="6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400" b="1" i="1">
                <a:latin typeface="+mj-lt"/>
                <a:ea typeface="Calibri" panose="020F0502020204030204" pitchFamily="34" charset="0"/>
                <a:cs typeface="Times New Roman" panose="02020603050405020304" pitchFamily="18" charset="0"/>
              </a:rPr>
              <a:t>Some sound advice: </a:t>
            </a:r>
          </a:p>
          <a:p>
            <a:pPr algn="ctr">
              <a:lnSpc>
                <a:spcPct val="107000"/>
              </a:lnSpc>
              <a:spcAft>
                <a:spcPts val="600"/>
              </a:spcAft>
            </a:pPr>
            <a:r>
              <a:rPr lang="en-US" sz="1400">
                <a:latin typeface="+mj-lt"/>
                <a:ea typeface="Calibri" panose="020F0502020204030204" pitchFamily="34" charset="0"/>
                <a:cs typeface="Times New Roman" panose="02020603050405020304" pitchFamily="18" charset="0"/>
              </a:rPr>
              <a:t>If the concept of “impact” has relevance you only because of an NSF instruction, then the potential for success of your proposal is diminished.</a:t>
            </a:r>
          </a:p>
          <a:p>
            <a:pPr algn="ctr">
              <a:lnSpc>
                <a:spcPct val="107000"/>
              </a:lnSpc>
              <a:spcAft>
                <a:spcPts val="600"/>
              </a:spcAft>
            </a:pPr>
            <a:endParaRPr lang="en-US" sz="1400">
              <a:latin typeface="+mj-lt"/>
              <a:ea typeface="Calibri" panose="020F0502020204030204" pitchFamily="34" charset="0"/>
              <a:cs typeface="Times New Roman" panose="02020603050405020304" pitchFamily="18" charset="0"/>
            </a:endParaRPr>
          </a:p>
          <a:p>
            <a:pPr algn="ctr">
              <a:lnSpc>
                <a:spcPct val="107000"/>
              </a:lnSpc>
              <a:spcAft>
                <a:spcPts val="600"/>
              </a:spcAft>
            </a:pPr>
            <a:r>
              <a:rPr lang="en-US" sz="1400">
                <a:latin typeface="+mj-lt"/>
                <a:ea typeface="Calibri" panose="020F0502020204030204" pitchFamily="34" charset="0"/>
                <a:cs typeface="Times New Roman" panose="02020603050405020304" pitchFamily="18" charset="0"/>
              </a:rPr>
              <a:t>Understanding how impact relates to your research activities and goals will increase your ability to communicate to multi-disciplinary and non-expert audiences and increase the potential for success of your proposal. </a:t>
            </a:r>
          </a:p>
        </p:txBody>
      </p:sp>
      <p:pic>
        <p:nvPicPr>
          <p:cNvPr id="5" name="Picture 4" descr="A hand holding a megaphone&#10;&#10;Description automatically generated">
            <a:extLst>
              <a:ext uri="{FF2B5EF4-FFF2-40B4-BE49-F238E27FC236}">
                <a16:creationId xmlns:a16="http://schemas.microsoft.com/office/drawing/2014/main" id="{B1971AD6-DA9B-D90B-DA59-BC1343FCA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02" y="3429000"/>
            <a:ext cx="2235127" cy="2177072"/>
          </a:xfrm>
          <a:prstGeom prst="rect">
            <a:avLst/>
          </a:prstGeom>
        </p:spPr>
      </p:pic>
    </p:spTree>
    <p:extLst>
      <p:ext uri="{BB962C8B-B14F-4D97-AF65-F5344CB8AC3E}">
        <p14:creationId xmlns:p14="http://schemas.microsoft.com/office/powerpoint/2010/main" val="2547917680"/>
      </p:ext>
    </p:extLst>
  </p:cSld>
  <p:clrMapOvr>
    <a:masterClrMapping/>
  </p:clrMapOvr>
</p:sld>
</file>

<file path=ppt/theme/theme1.xml><?xml version="1.0" encoding="utf-8"?>
<a:theme xmlns:a="http://schemas.openxmlformats.org/drawingml/2006/main" name="MSU_Maroon&amp;Grey">
  <a:themeElements>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MSU_Maroon&amp;Grey.thmx</Template>
  <TotalTime>0</TotalTime>
  <Words>2104</Words>
  <Application>Microsoft Office PowerPoint</Application>
  <PresentationFormat>On-screen Show (4:3)</PresentationFormat>
  <Paragraphs>205</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Athletic</vt:lpstr>
      <vt:lpstr>Calibri</vt:lpstr>
      <vt:lpstr>Century Gothic</vt:lpstr>
      <vt:lpstr>Gill Sans MT</vt:lpstr>
      <vt:lpstr>Palatino Linotype</vt:lpstr>
      <vt:lpstr>MSU_Maroon&amp;Grey</vt:lpstr>
      <vt:lpstr>NSF CAREER  Proposal Kickoff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Mississippi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Rowe</dc:creator>
  <cp:lastModifiedBy>Hyche, Stephanie</cp:lastModifiedBy>
  <cp:revision>1</cp:revision>
  <cp:lastPrinted>2018-03-20T16:46:29Z</cp:lastPrinted>
  <dcterms:created xsi:type="dcterms:W3CDTF">2015-07-09T18:42:12Z</dcterms:created>
  <dcterms:modified xsi:type="dcterms:W3CDTF">2024-02-06T19:57:35Z</dcterms:modified>
</cp:coreProperties>
</file>