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81" r:id="rId6"/>
    <p:sldId id="287" r:id="rId7"/>
    <p:sldId id="259" r:id="rId8"/>
    <p:sldId id="289" r:id="rId9"/>
    <p:sldId id="290" r:id="rId10"/>
    <p:sldId id="276" r:id="rId11"/>
    <p:sldId id="291" r:id="rId12"/>
    <p:sldId id="302"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598" autoAdjust="0"/>
  </p:normalViewPr>
  <p:slideViewPr>
    <p:cSldViewPr snapToGrid="0">
      <p:cViewPr varScale="1">
        <p:scale>
          <a:sx n="75" d="100"/>
          <a:sy n="75" d="100"/>
        </p:scale>
        <p:origin x="48" y="1046"/>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che, Stephanie" userId="c302b06d-8637-427c-8e68-5dfc84139bed" providerId="ADAL" clId="{35A77F0F-726A-44D4-8500-08478069F2E1}"/>
    <pc:docChg chg="modSld">
      <pc:chgData name="Hyche, Stephanie" userId="c302b06d-8637-427c-8e68-5dfc84139bed" providerId="ADAL" clId="{35A77F0F-726A-44D4-8500-08478069F2E1}" dt="2024-01-30T01:14:53.424" v="0" actId="20577"/>
      <pc:docMkLst>
        <pc:docMk/>
      </pc:docMkLst>
      <pc:sldChg chg="modSp mod">
        <pc:chgData name="Hyche, Stephanie" userId="c302b06d-8637-427c-8e68-5dfc84139bed" providerId="ADAL" clId="{35A77F0F-726A-44D4-8500-08478069F2E1}" dt="2024-01-30T01:14:53.424" v="0" actId="20577"/>
        <pc:sldMkLst>
          <pc:docMk/>
          <pc:sldMk cId="1743309060" sldId="289"/>
        </pc:sldMkLst>
        <pc:spChg chg="mod">
          <ac:chgData name="Hyche, Stephanie" userId="c302b06d-8637-427c-8e68-5dfc84139bed" providerId="ADAL" clId="{35A77F0F-726A-44D4-8500-08478069F2E1}" dt="2024-01-30T01:14:53.424" v="0" actId="20577"/>
          <ac:spMkLst>
            <pc:docMk/>
            <pc:sldMk cId="1743309060" sldId="289"/>
            <ac:spMk id="70" creationId="{1272E09B-CE1D-409C-82FE-09F0399EB8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1/29/2024</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2</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4</a:t>
            </a:fld>
            <a:endParaRPr lang="en-US"/>
          </a:p>
        </p:txBody>
      </p:sp>
    </p:spTree>
    <p:extLst>
      <p:ext uri="{BB962C8B-B14F-4D97-AF65-F5344CB8AC3E}">
        <p14:creationId xmlns:p14="http://schemas.microsoft.com/office/powerpoint/2010/main" val="96572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4A46A-06E0-4B10-B874-2B434C3E2E63}" type="slidenum">
              <a:rPr lang="en-US" smtClean="0"/>
              <a:t>5</a:t>
            </a:fld>
            <a:endParaRPr lang="en-US"/>
          </a:p>
        </p:txBody>
      </p:sp>
    </p:spTree>
    <p:extLst>
      <p:ext uri="{BB962C8B-B14F-4D97-AF65-F5344CB8AC3E}">
        <p14:creationId xmlns:p14="http://schemas.microsoft.com/office/powerpoint/2010/main" val="1928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6</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7</a:t>
            </a:fld>
            <a:endParaRPr lang="en-US"/>
          </a:p>
        </p:txBody>
      </p:sp>
    </p:spTree>
    <p:extLst>
      <p:ext uri="{BB962C8B-B14F-4D97-AF65-F5344CB8AC3E}">
        <p14:creationId xmlns:p14="http://schemas.microsoft.com/office/powerpoint/2010/main" val="174621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8</a:t>
            </a:fld>
            <a:endParaRPr lang="en-US"/>
          </a:p>
        </p:txBody>
      </p:sp>
    </p:spTree>
    <p:extLst>
      <p:ext uri="{BB962C8B-B14F-4D97-AF65-F5344CB8AC3E}">
        <p14:creationId xmlns:p14="http://schemas.microsoft.com/office/powerpoint/2010/main" val="314808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60736-8275-4107-A315-F10155774D8D}" type="slidenum">
              <a:rPr lang="en-US" smtClean="0"/>
              <a:t>9</a:t>
            </a:fld>
            <a:endParaRPr lang="en-US"/>
          </a:p>
        </p:txBody>
      </p:sp>
    </p:spTree>
    <p:extLst>
      <p:ext uri="{BB962C8B-B14F-4D97-AF65-F5344CB8AC3E}">
        <p14:creationId xmlns:p14="http://schemas.microsoft.com/office/powerpoint/2010/main" val="87279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10</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01/30/2024</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01/30/2024</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01/30/2024</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01/30/2024</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01/30/2024</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01/30/2024</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01/30/2024</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01/30/2024</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01/30/2024</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01/30/2024</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01/30/2024</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01/30/2024</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01/30/2024</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ord.msstate.edu/directory" TargetMode="External"/><Relationship Id="rId3" Type="http://schemas.openxmlformats.org/officeDocument/2006/relationships/hyperlink" Target="https://www.ord.msstate.edu/" TargetMode="External"/><Relationship Id="rId7" Type="http://schemas.openxmlformats.org/officeDocument/2006/relationships/hyperlink" Target="https://www.ord.msstate.edu/event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ord.msstate.edu/toolkits-templates" TargetMode="External"/><Relationship Id="rId5" Type="http://schemas.openxmlformats.org/officeDocument/2006/relationships/hyperlink" Target="https://www.ord.msstate.edu/finding-funding" TargetMode="External"/><Relationship Id="rId10" Type="http://schemas.openxmlformats.org/officeDocument/2006/relationships/image" Target="../media/image4.jpeg"/><Relationship Id="rId4" Type="http://schemas.openxmlformats.org/officeDocument/2006/relationships/hyperlink" Target="https://www.ord.msstate.edu/services" TargetMode="Externa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hanoverresearch.co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development@ord.msstate.edu"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www.orc.msstate.edu/" TargetMode="External"/><Relationship Id="rId3" Type="http://schemas.openxmlformats.org/officeDocument/2006/relationships/image" Target="../media/image10.jpeg"/><Relationship Id="rId7" Type="http://schemas.openxmlformats.org/officeDocument/2006/relationships/hyperlink" Target="https://www.controller.msstate.edu/sponsoredprogram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osp.msstate.edu/" TargetMode="External"/><Relationship Id="rId11" Type="http://schemas.openxmlformats.org/officeDocument/2006/relationships/hyperlink" Target="http://www.lar.msstate.edu/" TargetMode="External"/><Relationship Id="rId5" Type="http://schemas.openxmlformats.org/officeDocument/2006/relationships/hyperlink" Target="https://www.ord.msstate.edu/" TargetMode="External"/><Relationship Id="rId10" Type="http://schemas.openxmlformats.org/officeDocument/2006/relationships/hyperlink" Target="https://www.international.msstate.edu/" TargetMode="External"/><Relationship Id="rId4" Type="http://schemas.openxmlformats.org/officeDocument/2006/relationships/image" Target="../media/image11.jpeg"/><Relationship Id="rId9" Type="http://schemas.openxmlformats.org/officeDocument/2006/relationships/hyperlink" Target="https://www.otm.ms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685800" y="908651"/>
            <a:ext cx="3620882" cy="4249275"/>
          </a:xfrm>
        </p:spPr>
        <p:txBody>
          <a:bodyPr>
            <a:normAutofit/>
          </a:bodyPr>
          <a:lstStyle/>
          <a:p>
            <a:r>
              <a:rPr lang="en-US" sz="4800" dirty="0"/>
              <a:t>Resources</a:t>
            </a:r>
            <a:br>
              <a:rPr lang="en-US" sz="4800" dirty="0"/>
            </a:br>
            <a:r>
              <a:rPr lang="en-US" sz="4800" dirty="0"/>
              <a:t>101</a:t>
            </a:r>
            <a:br>
              <a:rPr lang="en-US" dirty="0"/>
            </a:br>
            <a:br>
              <a:rPr lang="en-US" dirty="0"/>
            </a:br>
            <a:r>
              <a:rPr lang="en-US" sz="2800" i="1" dirty="0"/>
              <a:t>Tools, templates, samples &amp; subscriptions</a:t>
            </a:r>
            <a:endParaRPr lang="en-US" dirty="0"/>
          </a:p>
        </p:txBody>
      </p:sp>
      <p:sp>
        <p:nvSpPr>
          <p:cNvPr id="8" name="Subtitle 7">
            <a:extLst>
              <a:ext uri="{FF2B5EF4-FFF2-40B4-BE49-F238E27FC236}">
                <a16:creationId xmlns:a16="http://schemas.microsoft.com/office/drawing/2014/main" id="{952DE27F-5BED-4BCC-887D-5872F796F65F}"/>
              </a:ext>
            </a:extLst>
          </p:cNvPr>
          <p:cNvSpPr>
            <a:spLocks noGrp="1"/>
          </p:cNvSpPr>
          <p:nvPr>
            <p:ph type="subTitle" idx="1"/>
          </p:nvPr>
        </p:nvSpPr>
        <p:spPr>
          <a:xfrm>
            <a:off x="685800" y="5584435"/>
            <a:ext cx="3380437" cy="570748"/>
          </a:xfrm>
        </p:spPr>
        <p:txBody>
          <a:bodyPr>
            <a:normAutofit fontScale="62500" lnSpcReduction="20000"/>
          </a:bodyPr>
          <a:lstStyle/>
          <a:p>
            <a:r>
              <a:rPr lang="en-US" dirty="0"/>
              <a:t>Carmen Arrigo</a:t>
            </a:r>
          </a:p>
          <a:p>
            <a:r>
              <a:rPr lang="en-US" dirty="0"/>
              <a:t>01/30/2024</a:t>
            </a:r>
          </a:p>
        </p:txBody>
      </p:sp>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876158" y="0"/>
            <a:ext cx="7315841" cy="6858000"/>
          </a:xfrm>
        </p:spPr>
      </p:pic>
    </p:spTree>
    <p:extLst>
      <p:ext uri="{BB962C8B-B14F-4D97-AF65-F5344CB8AC3E}">
        <p14:creationId xmlns:p14="http://schemas.microsoft.com/office/powerpoint/2010/main" val="16334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10782299" cy="1100621"/>
          </a:xfrm>
        </p:spPr>
        <p:txBody>
          <a:bodyPr/>
          <a:lstStyle/>
          <a:p>
            <a:r>
              <a:rPr lang="en-US" dirty="0"/>
              <a:t>Thank you</a:t>
            </a:r>
          </a:p>
        </p:txBody>
      </p:sp>
      <p:sp>
        <p:nvSpPr>
          <p:cNvPr id="3" name="Subtitle 2">
            <a:extLst>
              <a:ext uri="{FF2B5EF4-FFF2-40B4-BE49-F238E27FC236}">
                <a16:creationId xmlns:a16="http://schemas.microsoft.com/office/drawing/2014/main" id="{8933B907-C059-432D-9E6C-B6A08FA776A9}"/>
              </a:ext>
            </a:extLst>
          </p:cNvPr>
          <p:cNvSpPr>
            <a:spLocks noGrp="1"/>
          </p:cNvSpPr>
          <p:nvPr>
            <p:ph type="subTitle" idx="1"/>
          </p:nvPr>
        </p:nvSpPr>
        <p:spPr>
          <a:xfrm>
            <a:off x="695324" y="5533242"/>
            <a:ext cx="9972675" cy="543505"/>
          </a:xfrm>
        </p:spPr>
        <p:txBody>
          <a:bodyPr/>
          <a:lstStyle/>
          <a:p>
            <a:r>
              <a:rPr lang="en-US" dirty="0"/>
              <a:t>Carmen Arrigo| carmen@ord.msstate.edu | www.ord.msstate.edu</a:t>
            </a:r>
          </a:p>
        </p:txBody>
      </p:sp>
      <p:pic>
        <p:nvPicPr>
          <p:cNvPr id="17" name="Picture Placeholder 16" descr="Weathered piece of wood">
            <a:extLst>
              <a:ext uri="{FF2B5EF4-FFF2-40B4-BE49-F238E27FC236}">
                <a16:creationId xmlns:a16="http://schemas.microsoft.com/office/drawing/2014/main" id="{768A4AA5-1799-4AB4-A6D6-6E2D7791C1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100" y="727075"/>
            <a:ext cx="5176838" cy="3071813"/>
          </a:xfrm>
        </p:spPr>
      </p:pic>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146800" y="727075"/>
            <a:ext cx="5245100" cy="3070225"/>
          </a:xfrm>
        </p:spPr>
      </p:pic>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10</a:t>
            </a:fld>
            <a:endParaRPr lang="en-US" dirty="0"/>
          </a:p>
        </p:txBody>
      </p:sp>
    </p:spTree>
    <p:extLst>
      <p:ext uri="{BB962C8B-B14F-4D97-AF65-F5344CB8AC3E}">
        <p14:creationId xmlns:p14="http://schemas.microsoft.com/office/powerpoint/2010/main" val="239422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5604846" y="860615"/>
            <a:ext cx="5922279" cy="1272986"/>
          </a:xfrm>
        </p:spPr>
        <p:txBody>
          <a:bodyPr/>
          <a:lstStyle/>
          <a:p>
            <a:r>
              <a:rPr lang="en-US" dirty="0"/>
              <a:t>Agenda</a:t>
            </a:r>
          </a:p>
        </p:txBody>
      </p:sp>
      <p:pic>
        <p:nvPicPr>
          <p:cNvPr id="17" name="Picture Placeholder 16" descr="Logs Stacked ">
            <a:extLst>
              <a:ext uri="{FF2B5EF4-FFF2-40B4-BE49-F238E27FC236}">
                <a16:creationId xmlns:a16="http://schemas.microsoft.com/office/drawing/2014/main" id="{069DD88F-78FC-4DAA-A2E4-DDE824B530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1"/>
            <a:ext cx="4876799" cy="6858000"/>
          </a:xfrm>
        </p:spPr>
      </p:pic>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5566943" y="2133600"/>
            <a:ext cx="6005933" cy="3774464"/>
          </a:xfrm>
        </p:spPr>
        <p:txBody>
          <a:bodyPr>
            <a:normAutofit lnSpcReduction="10000"/>
          </a:bodyPr>
          <a:lstStyle/>
          <a:p>
            <a:pPr marL="342900" indent="-342900">
              <a:buFont typeface="+mj-lt"/>
              <a:buAutoNum type="arabicPeriod"/>
            </a:pPr>
            <a:r>
              <a:rPr lang="en-US" dirty="0"/>
              <a:t>MSU Tools for Grantseekers developed by ORD</a:t>
            </a:r>
            <a:br>
              <a:rPr lang="en-US" dirty="0"/>
            </a:br>
            <a:r>
              <a:rPr lang="en-US" dirty="0"/>
              <a:t>(Website Overview + TOPS)</a:t>
            </a:r>
          </a:p>
          <a:p>
            <a:pPr marL="342900" indent="-342900">
              <a:buFont typeface="+mj-lt"/>
              <a:buAutoNum type="arabicPeriod"/>
            </a:pPr>
            <a:r>
              <a:rPr lang="en-US" dirty="0"/>
              <a:t>MSU Subscribed Services </a:t>
            </a:r>
            <a:br>
              <a:rPr lang="en-US" dirty="0"/>
            </a:br>
            <a:r>
              <a:rPr lang="en-US" dirty="0"/>
              <a:t>(Hanover, Pivot, </a:t>
            </a:r>
            <a:r>
              <a:rPr lang="en-US" dirty="0" err="1"/>
              <a:t>Gov.win</a:t>
            </a:r>
            <a:r>
              <a:rPr lang="en-US" dirty="0"/>
              <a:t>)</a:t>
            </a:r>
          </a:p>
          <a:p>
            <a:pPr marL="342900" indent="-342900">
              <a:buFont typeface="+mj-lt"/>
              <a:buAutoNum type="arabicPeriod"/>
            </a:pPr>
            <a:r>
              <a:rPr lang="en-US" dirty="0"/>
              <a:t>MSU Staff </a:t>
            </a:r>
            <a:br>
              <a:rPr lang="en-US" dirty="0"/>
            </a:br>
            <a:r>
              <a:rPr lang="en-US" dirty="0"/>
              <a:t>(ADRs, Grants &amp; Contracts, Business Mgrs., ORD)</a:t>
            </a:r>
          </a:p>
          <a:p>
            <a:pPr marL="342900" indent="-342900">
              <a:buFont typeface="+mj-lt"/>
              <a:buAutoNum type="arabicPeriod"/>
            </a:pPr>
            <a:r>
              <a:rPr lang="en-US" dirty="0"/>
              <a:t>Funding Opportunity Announcements &amp; Internal Opps</a:t>
            </a:r>
            <a:br>
              <a:rPr lang="en-US" dirty="0"/>
            </a:br>
            <a:r>
              <a:rPr lang="en-US" dirty="0"/>
              <a:t>(</a:t>
            </a:r>
            <a:r>
              <a:rPr lang="en-US" dirty="0" err="1"/>
              <a:t>OpsWatch</a:t>
            </a:r>
            <a:r>
              <a:rPr lang="en-US" dirty="0"/>
              <a:t>, Fuller, International, TOPS, DDD Listserv, Academic Research Funding Strategies, LLC, ORED Opps)</a:t>
            </a:r>
          </a:p>
          <a:p>
            <a:pPr marL="342900" indent="-342900">
              <a:buFont typeface="+mj-lt"/>
              <a:buAutoNum type="arabicPeriod"/>
            </a:pPr>
            <a:r>
              <a:rPr lang="en-US" dirty="0"/>
              <a:t>Other MSU Support Units</a:t>
            </a:r>
            <a:br>
              <a:rPr lang="en-US" dirty="0"/>
            </a:br>
            <a:r>
              <a:rPr lang="en-US" dirty="0"/>
              <a:t>(SPA, OSP, Graduate School, Provost, General Counsel)</a:t>
            </a:r>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2</a:t>
            </a:fld>
            <a:endParaRPr lang="en-US"/>
          </a:p>
        </p:txBody>
      </p:sp>
    </p:spTree>
    <p:extLst>
      <p:ext uri="{BB962C8B-B14F-4D97-AF65-F5344CB8AC3E}">
        <p14:creationId xmlns:p14="http://schemas.microsoft.com/office/powerpoint/2010/main" val="14820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800099" y="904730"/>
            <a:ext cx="4152900" cy="1652590"/>
          </a:xfrm>
        </p:spPr>
        <p:txBody>
          <a:bodyPr>
            <a:normAutofit fontScale="90000"/>
          </a:bodyPr>
          <a:lstStyle/>
          <a:p>
            <a:r>
              <a:rPr lang="en-US" dirty="0"/>
              <a:t>MSU Tools for Grantseekers developed by ORD</a:t>
            </a:r>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5133975" y="952368"/>
            <a:ext cx="6257926" cy="1773893"/>
          </a:xfrm>
        </p:spPr>
        <p:txBody>
          <a:bodyPr>
            <a:normAutofit lnSpcReduction="10000"/>
          </a:bodyPr>
          <a:lstStyle/>
          <a:p>
            <a:r>
              <a:rPr lang="en-US" dirty="0"/>
              <a:t>We try our best to keep a variety of resources available for faculty use on our </a:t>
            </a:r>
            <a:r>
              <a:rPr lang="en-US" b="1" dirty="0">
                <a:hlinkClick r:id="rId3"/>
              </a:rPr>
              <a:t>website</a:t>
            </a:r>
            <a:r>
              <a:rPr lang="en-US" dirty="0"/>
              <a:t>. </a:t>
            </a:r>
          </a:p>
          <a:p>
            <a:r>
              <a:rPr lang="en-US" dirty="0"/>
              <a:t>Here you can find in-depth information on the </a:t>
            </a:r>
            <a:r>
              <a:rPr lang="en-US" b="1" dirty="0">
                <a:solidFill>
                  <a:schemeClr val="accent1">
                    <a:lumMod val="60000"/>
                    <a:lumOff val="40000"/>
                  </a:schemeClr>
                </a:solidFill>
                <a:hlinkClick r:id="rId4"/>
              </a:rPr>
              <a:t>services ORD offers</a:t>
            </a:r>
            <a:r>
              <a:rPr lang="en-US" dirty="0"/>
              <a:t>, </a:t>
            </a:r>
            <a:r>
              <a:rPr lang="en-US" b="1" dirty="0">
                <a:solidFill>
                  <a:schemeClr val="accent1">
                    <a:lumMod val="60000"/>
                    <a:lumOff val="40000"/>
                  </a:schemeClr>
                </a:solidFill>
                <a:hlinkClick r:id="rId5"/>
              </a:rPr>
              <a:t>where and how to find funding</a:t>
            </a:r>
            <a:r>
              <a:rPr lang="en-US" dirty="0"/>
              <a:t>, </a:t>
            </a:r>
            <a:r>
              <a:rPr lang="en-US" b="1" dirty="0">
                <a:solidFill>
                  <a:schemeClr val="accent1">
                    <a:lumMod val="60000"/>
                    <a:lumOff val="40000"/>
                  </a:schemeClr>
                </a:solidFill>
                <a:hlinkClick r:id="rId6"/>
              </a:rPr>
              <a:t>toolkits and templates for proposal prep</a:t>
            </a:r>
            <a:r>
              <a:rPr lang="en-US" dirty="0"/>
              <a:t>, </a:t>
            </a:r>
            <a:r>
              <a:rPr lang="en-US" b="1" dirty="0">
                <a:solidFill>
                  <a:schemeClr val="accent1">
                    <a:lumMod val="60000"/>
                    <a:lumOff val="40000"/>
                  </a:schemeClr>
                </a:solidFill>
                <a:hlinkClick r:id="rId7"/>
              </a:rPr>
              <a:t>upcoming education and events</a:t>
            </a:r>
            <a:r>
              <a:rPr lang="en-US" b="1" dirty="0">
                <a:solidFill>
                  <a:schemeClr val="accent1">
                    <a:lumMod val="60000"/>
                    <a:lumOff val="40000"/>
                  </a:schemeClr>
                </a:solidFill>
              </a:rPr>
              <a:t>, </a:t>
            </a:r>
            <a:r>
              <a:rPr lang="en-US" dirty="0"/>
              <a:t>and the </a:t>
            </a:r>
            <a:r>
              <a:rPr lang="en-US" b="1" dirty="0">
                <a:solidFill>
                  <a:schemeClr val="accent1">
                    <a:lumMod val="60000"/>
                    <a:lumOff val="40000"/>
                  </a:schemeClr>
                </a:solidFill>
                <a:hlinkClick r:id="rId8"/>
              </a:rPr>
              <a:t>ORD staff</a:t>
            </a:r>
            <a:r>
              <a:rPr lang="en-US" dirty="0"/>
              <a:t>. </a:t>
            </a:r>
          </a:p>
        </p:txBody>
      </p:sp>
      <p:pic>
        <p:nvPicPr>
          <p:cNvPr id="14" name="Picture Placeholder 13" descr="A person walking along a bridge in a forest ">
            <a:extLst>
              <a:ext uri="{FF2B5EF4-FFF2-40B4-BE49-F238E27FC236}">
                <a16:creationId xmlns:a16="http://schemas.microsoft.com/office/drawing/2014/main" id="{4643E7D7-B55D-4673-951C-3F23015C5810}"/>
              </a:ext>
            </a:extLst>
          </p:cNvPr>
          <p:cNvPicPr>
            <a:picLocks noGrp="1" noChangeAspect="1"/>
          </p:cNvPicPr>
          <p:nvPr>
            <p:ph type="pic" sz="quarter" idx="13"/>
          </p:nvPr>
        </p:nvPicPr>
        <p:blipFill rotWithShape="1">
          <a:blip r:embed="rId9" cstate="screen">
            <a:extLst>
              <a:ext uri="{28A0092B-C50C-407E-A947-70E740481C1C}">
                <a14:useLocalDpi xmlns:a14="http://schemas.microsoft.com/office/drawing/2010/main"/>
              </a:ext>
            </a:extLst>
          </a:blip>
          <a:srcRect/>
          <a:stretch/>
        </p:blipFill>
        <p:spPr>
          <a:xfrm>
            <a:off x="800099" y="3048000"/>
            <a:ext cx="5133990" cy="2737531"/>
          </a:xfrm>
        </p:spPr>
      </p:pic>
      <p:pic>
        <p:nvPicPr>
          <p:cNvPr id="15" name="Picture Placeholder 14" descr="An aerial view of a forest in the snow">
            <a:extLst>
              <a:ext uri="{FF2B5EF4-FFF2-40B4-BE49-F238E27FC236}">
                <a16:creationId xmlns:a16="http://schemas.microsoft.com/office/drawing/2014/main" id="{81A87375-F390-4DEE-8F4B-B60B12B0F91B}"/>
              </a:ext>
            </a:extLst>
          </p:cNvPr>
          <p:cNvPicPr>
            <a:picLocks noGrp="1" noChangeAspect="1"/>
          </p:cNvPicPr>
          <p:nvPr>
            <p:ph type="pic" sz="quarter" idx="14"/>
          </p:nvPr>
        </p:nvPicPr>
        <p:blipFill rotWithShape="1">
          <a:blip r:embed="rId10" cstate="screen">
            <a:extLst>
              <a:ext uri="{28A0092B-C50C-407E-A947-70E740481C1C}">
                <a14:useLocalDpi xmlns:a14="http://schemas.microsoft.com/office/drawing/2010/main"/>
              </a:ext>
            </a:extLst>
          </a:blip>
          <a:srcRect/>
          <a:stretch/>
        </p:blipFill>
        <p:spPr>
          <a:xfrm>
            <a:off x="6209621" y="3048000"/>
            <a:ext cx="5182278" cy="2737531"/>
          </a:xfrm>
        </p:spPr>
      </p:pic>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a:t>
            </a:fld>
            <a:endParaRPr lang="en-US"/>
          </a:p>
        </p:txBody>
      </p:sp>
    </p:spTree>
    <p:extLst>
      <p:ext uri="{BB962C8B-B14F-4D97-AF65-F5344CB8AC3E}">
        <p14:creationId xmlns:p14="http://schemas.microsoft.com/office/powerpoint/2010/main" val="68372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1941111"/>
          </a:xfrm>
        </p:spPr>
        <p:txBody>
          <a:bodyPr/>
          <a:lstStyle/>
          <a:p>
            <a:pPr algn="ctr"/>
            <a:r>
              <a:rPr lang="en-US" dirty="0"/>
              <a:t>(tops) </a:t>
            </a:r>
            <a:br>
              <a:rPr lang="en-US" dirty="0"/>
            </a:br>
            <a:r>
              <a:rPr lang="en-US" dirty="0"/>
              <a:t>Targets of opportunity </a:t>
            </a:r>
          </a:p>
        </p:txBody>
      </p:sp>
      <p:pic>
        <p:nvPicPr>
          <p:cNvPr id="7" name="Picture 6">
            <a:extLst>
              <a:ext uri="{FF2B5EF4-FFF2-40B4-BE49-F238E27FC236}">
                <a16:creationId xmlns:a16="http://schemas.microsoft.com/office/drawing/2014/main" id="{6BECFF2A-837F-EEB4-CFF9-F4D5D324FA57}"/>
              </a:ext>
            </a:extLst>
          </p:cNvPr>
          <p:cNvPicPr>
            <a:picLocks noChangeAspect="1"/>
          </p:cNvPicPr>
          <p:nvPr/>
        </p:nvPicPr>
        <p:blipFill>
          <a:blip r:embed="rId3"/>
          <a:stretch>
            <a:fillRect/>
          </a:stretch>
        </p:blipFill>
        <p:spPr>
          <a:xfrm>
            <a:off x="6688183" y="119140"/>
            <a:ext cx="5134346" cy="6634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5">
            <a:extLst>
              <a:ext uri="{FF2B5EF4-FFF2-40B4-BE49-F238E27FC236}">
                <a16:creationId xmlns:a16="http://schemas.microsoft.com/office/drawing/2014/main" id="{7D24E7FE-A484-F23D-050A-043B2DDF2569}"/>
              </a:ext>
            </a:extLst>
          </p:cNvPr>
          <p:cNvSpPr txBox="1">
            <a:spLocks/>
          </p:cNvSpPr>
          <p:nvPr/>
        </p:nvSpPr>
        <p:spPr>
          <a:xfrm>
            <a:off x="809897" y="2955339"/>
            <a:ext cx="4963886" cy="3158078"/>
          </a:xfrm>
          <a:prstGeom prst="rect">
            <a:avLst/>
          </a:prstGeo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Sent out at the beginning of each month, TOPS is a newsletter with curated grants that we think the MSU community might find interest in. </a:t>
            </a:r>
          </a:p>
          <a:p>
            <a:r>
              <a:rPr lang="en-US" dirty="0"/>
              <a:t>It also contains highlights of staff achievements, upcoming events (institutional and external), entrepreneurship opportunities and pitch competitions, reviewer opportunities, federal and other grant-related webinars, and the contact list for campus Grants and Contracts personnel.</a:t>
            </a:r>
          </a:p>
        </p:txBody>
      </p:sp>
    </p:spTree>
    <p:extLst>
      <p:ext uri="{BB962C8B-B14F-4D97-AF65-F5344CB8AC3E}">
        <p14:creationId xmlns:p14="http://schemas.microsoft.com/office/powerpoint/2010/main" val="338432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lose up of a slice of a tree, showing the rings">
            <a:extLst>
              <a:ext uri="{FF2B5EF4-FFF2-40B4-BE49-F238E27FC236}">
                <a16:creationId xmlns:a16="http://schemas.microsoft.com/office/drawing/2014/main" id="{DF38965B-ECCE-431F-9B6C-E1F3E5B2D13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70" name="Title 69">
            <a:extLst>
              <a:ext uri="{FF2B5EF4-FFF2-40B4-BE49-F238E27FC236}">
                <a16:creationId xmlns:a16="http://schemas.microsoft.com/office/drawing/2014/main" id="{1272E09B-CE1D-409C-82FE-09F0399EB86A}"/>
              </a:ext>
            </a:extLst>
          </p:cNvPr>
          <p:cNvSpPr>
            <a:spLocks noGrp="1"/>
          </p:cNvSpPr>
          <p:nvPr>
            <p:ph type="title"/>
          </p:nvPr>
        </p:nvSpPr>
        <p:spPr>
          <a:xfrm>
            <a:off x="697354" y="879735"/>
            <a:ext cx="4930901" cy="2334828"/>
          </a:xfrm>
        </p:spPr>
        <p:txBody>
          <a:bodyPr/>
          <a:lstStyle/>
          <a:p>
            <a:pPr algn="l"/>
            <a:r>
              <a:rPr lang="en-US" dirty="0"/>
              <a:t>MSU Subscription Services</a:t>
            </a:r>
          </a:p>
        </p:txBody>
      </p:sp>
      <p:sp>
        <p:nvSpPr>
          <p:cNvPr id="14" name="Slide Number Placeholder 13">
            <a:extLst>
              <a:ext uri="{FF2B5EF4-FFF2-40B4-BE49-F238E27FC236}">
                <a16:creationId xmlns:a16="http://schemas.microsoft.com/office/drawing/2014/main" id="{1E895843-157C-4992-8BC1-1CB6E44394E9}"/>
              </a:ext>
            </a:extLst>
          </p:cNvPr>
          <p:cNvSpPr>
            <a:spLocks noGrp="1"/>
          </p:cNvSpPr>
          <p:nvPr>
            <p:ph type="sldNum" sz="quarter" idx="12"/>
          </p:nvPr>
        </p:nvSpPr>
        <p:spPr>
          <a:xfrm>
            <a:off x="10919012" y="6356350"/>
            <a:ext cx="672354" cy="365125"/>
          </a:xfrm>
        </p:spPr>
        <p:txBody>
          <a:bodyPr/>
          <a:lstStyle/>
          <a:p>
            <a:fld id="{A2AE2B76-F97F-4BE2-8670-72276A5F21A5}" type="slidenum">
              <a:rPr lang="en-US" smtClean="0"/>
              <a:pPr/>
              <a:t>5</a:t>
            </a:fld>
            <a:endParaRPr lang="en-US"/>
          </a:p>
        </p:txBody>
      </p:sp>
      <p:sp>
        <p:nvSpPr>
          <p:cNvPr id="4" name="Title 69">
            <a:extLst>
              <a:ext uri="{FF2B5EF4-FFF2-40B4-BE49-F238E27FC236}">
                <a16:creationId xmlns:a16="http://schemas.microsoft.com/office/drawing/2014/main" id="{1DCE7357-36B8-E740-AE4B-7F672D5FA2E0}"/>
              </a:ext>
            </a:extLst>
          </p:cNvPr>
          <p:cNvSpPr txBox="1">
            <a:spLocks/>
          </p:cNvSpPr>
          <p:nvPr/>
        </p:nvSpPr>
        <p:spPr>
          <a:xfrm>
            <a:off x="6660465" y="3884997"/>
            <a:ext cx="4930901" cy="2334828"/>
          </a:xfrm>
          <a:prstGeom prst="rect">
            <a:avLst/>
          </a:prstGeom>
        </p:spPr>
        <p:txBody>
          <a:bodyPr/>
          <a:lstStyle>
            <a:lvl1pPr algn="r" defTabSz="914400" rtl="0" eaLnBrk="1" latinLnBrk="0" hangingPunct="1">
              <a:lnSpc>
                <a:spcPct val="100000"/>
              </a:lnSpc>
              <a:spcBef>
                <a:spcPct val="0"/>
              </a:spcBef>
              <a:buNone/>
              <a:defRPr sz="4000" kern="1200" cap="none" spc="30" baseline="0">
                <a:solidFill>
                  <a:schemeClr val="bg1"/>
                </a:solidFill>
                <a:effectLst>
                  <a:outerShdw blurRad="38100" dist="38100" dir="2700000" algn="tl">
                    <a:srgbClr val="000000">
                      <a:alpha val="43137"/>
                    </a:srgbClr>
                  </a:outerShdw>
                </a:effectLst>
                <a:latin typeface="+mj-lt"/>
                <a:ea typeface="+mj-ea"/>
                <a:cs typeface="+mj-cs"/>
              </a:defRPr>
            </a:lvl1pPr>
          </a:lstStyle>
          <a:p>
            <a:r>
              <a:rPr lang="en-US" dirty="0"/>
              <a:t>MSU pays for several services so that they are FREE for you!  </a:t>
            </a:r>
          </a:p>
        </p:txBody>
      </p:sp>
    </p:spTree>
    <p:extLst>
      <p:ext uri="{BB962C8B-B14F-4D97-AF65-F5344CB8AC3E}">
        <p14:creationId xmlns:p14="http://schemas.microsoft.com/office/powerpoint/2010/main" val="174330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C8367-C082-453B-9003-1A2652643F98}"/>
              </a:ext>
            </a:extLst>
          </p:cNvPr>
          <p:cNvSpPr>
            <a:spLocks noGrp="1"/>
          </p:cNvSpPr>
          <p:nvPr>
            <p:ph type="title"/>
          </p:nvPr>
        </p:nvSpPr>
        <p:spPr>
          <a:xfrm>
            <a:off x="695325" y="888999"/>
            <a:ext cx="10798176" cy="1051914"/>
          </a:xfrm>
        </p:spPr>
        <p:txBody>
          <a:bodyPr/>
          <a:lstStyle/>
          <a:p>
            <a:r>
              <a:rPr lang="en-US" dirty="0"/>
              <a:t>Subscribed services</a:t>
            </a:r>
          </a:p>
        </p:txBody>
      </p:sp>
      <p:sp>
        <p:nvSpPr>
          <p:cNvPr id="13" name="Slide Number Placeholder 12">
            <a:extLst>
              <a:ext uri="{FF2B5EF4-FFF2-40B4-BE49-F238E27FC236}">
                <a16:creationId xmlns:a16="http://schemas.microsoft.com/office/drawing/2014/main" id="{593B878A-596D-41EE-B917-67BA1265119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6</a:t>
            </a:fld>
            <a:endParaRPr lang="en-US"/>
          </a:p>
        </p:txBody>
      </p:sp>
      <p:pic>
        <p:nvPicPr>
          <p:cNvPr id="1028" name="Picture 4">
            <a:hlinkClick r:id="rId3"/>
            <a:extLst>
              <a:ext uri="{FF2B5EF4-FFF2-40B4-BE49-F238E27FC236}">
                <a16:creationId xmlns:a16="http://schemas.microsoft.com/office/drawing/2014/main" id="{275BF514-0342-80D3-585E-8830D46BA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55" y="441617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F794A2-1BD9-5035-AEF2-403845B4EE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40" r="25314"/>
          <a:stretch/>
        </p:blipFill>
        <p:spPr bwMode="auto">
          <a:xfrm>
            <a:off x="808255" y="1998331"/>
            <a:ext cx="1966217" cy="1905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5">
            <a:extLst>
              <a:ext uri="{FF2B5EF4-FFF2-40B4-BE49-F238E27FC236}">
                <a16:creationId xmlns:a16="http://schemas.microsoft.com/office/drawing/2014/main" id="{64744DF9-C868-162F-C027-65DC6344E4A5}"/>
              </a:ext>
            </a:extLst>
          </p:cNvPr>
          <p:cNvSpPr txBox="1">
            <a:spLocks/>
          </p:cNvSpPr>
          <p:nvPr/>
        </p:nvSpPr>
        <p:spPr>
          <a:xfrm>
            <a:off x="3030583" y="4382164"/>
            <a:ext cx="7063979" cy="2039300"/>
          </a:xfrm>
          <a:prstGeom prst="rect">
            <a:avLst/>
          </a:prstGeom>
        </p:spPr>
        <p:txBody>
          <a:bodyP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Hanover Research </a:t>
            </a:r>
            <a:r>
              <a:rPr lang="en-US" b="0" i="0" dirty="0">
                <a:effectLst/>
              </a:rPr>
              <a:t>makes market research accessible to all using the latest research methodologies that deliver outstanding value and measurable impact. </a:t>
            </a:r>
            <a:r>
              <a:rPr lang="en-US" dirty="0"/>
              <a:t> </a:t>
            </a:r>
          </a:p>
          <a:p>
            <a:pPr marL="285750" indent="-285750">
              <a:buFont typeface="Arial" panose="020B0604020202020204" pitchFamily="34" charset="0"/>
              <a:buChar char="•"/>
            </a:pPr>
            <a:r>
              <a:rPr lang="en-US" dirty="0"/>
              <a:t>Early Career &amp; Healthcare Deadlines Calendars</a:t>
            </a:r>
          </a:p>
          <a:p>
            <a:pPr marL="285750" indent="-285750">
              <a:buFont typeface="Arial" panose="020B0604020202020204" pitchFamily="34" charset="0"/>
              <a:buChar char="•"/>
            </a:pPr>
            <a:r>
              <a:rPr lang="en-US" dirty="0"/>
              <a:t>Webinars, etc. – just email </a:t>
            </a:r>
            <a:r>
              <a:rPr lang="en-US" dirty="0">
                <a:hlinkClick r:id="rId6"/>
              </a:rPr>
              <a:t>development@ord.msstate.edu</a:t>
            </a:r>
            <a:r>
              <a:rPr lang="en-US" dirty="0"/>
              <a:t> if you’re interested in a topic!</a:t>
            </a:r>
          </a:p>
        </p:txBody>
      </p:sp>
      <p:sp>
        <p:nvSpPr>
          <p:cNvPr id="4" name="Content Placeholder 5">
            <a:extLst>
              <a:ext uri="{FF2B5EF4-FFF2-40B4-BE49-F238E27FC236}">
                <a16:creationId xmlns:a16="http://schemas.microsoft.com/office/drawing/2014/main" id="{603E577A-2F32-DA06-E4E7-A232B75390FA}"/>
              </a:ext>
            </a:extLst>
          </p:cNvPr>
          <p:cNvSpPr txBox="1">
            <a:spLocks/>
          </p:cNvSpPr>
          <p:nvPr/>
        </p:nvSpPr>
        <p:spPr>
          <a:xfrm>
            <a:off x="3030584" y="1998330"/>
            <a:ext cx="6538864" cy="1904999"/>
          </a:xfrm>
          <a:prstGeom prst="rect">
            <a:avLst/>
          </a:prstGeo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A grant search tool (federal, state, foundation, private)</a:t>
            </a:r>
          </a:p>
          <a:p>
            <a:pPr marL="285750" indent="-285750">
              <a:buFont typeface="Arial" panose="020B0604020202020204" pitchFamily="34" charset="0"/>
              <a:buChar char="•"/>
            </a:pPr>
            <a:r>
              <a:rPr lang="en-US" dirty="0"/>
              <a:t>Can help connect you to collaborators</a:t>
            </a:r>
          </a:p>
          <a:p>
            <a:pPr marL="285750" indent="-285750">
              <a:buFont typeface="Arial" panose="020B0604020202020204" pitchFamily="34" charset="0"/>
              <a:buChar char="•"/>
            </a:pPr>
            <a:r>
              <a:rPr lang="en-US" dirty="0"/>
              <a:t>Can save curated searches to be delivered to email</a:t>
            </a:r>
          </a:p>
          <a:p>
            <a:pPr marL="285750" indent="-285750">
              <a:buFont typeface="Arial" panose="020B0604020202020204" pitchFamily="34" charset="0"/>
              <a:buChar char="•"/>
            </a:pPr>
            <a:r>
              <a:rPr lang="en-US" dirty="0"/>
              <a:t>And more! Kristen is our Pivot Guru.</a:t>
            </a:r>
          </a:p>
        </p:txBody>
      </p:sp>
    </p:spTree>
    <p:extLst>
      <p:ext uri="{BB962C8B-B14F-4D97-AF65-F5344CB8AC3E}">
        <p14:creationId xmlns:p14="http://schemas.microsoft.com/office/powerpoint/2010/main" val="22076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AB7A6-D559-46CE-B539-B45ED58933B9}"/>
              </a:ext>
            </a:extLst>
          </p:cNvPr>
          <p:cNvSpPr>
            <a:spLocks noGrp="1"/>
          </p:cNvSpPr>
          <p:nvPr>
            <p:ph type="title"/>
          </p:nvPr>
        </p:nvSpPr>
        <p:spPr>
          <a:xfrm>
            <a:off x="700087" y="909638"/>
            <a:ext cx="10691813" cy="810192"/>
          </a:xfrm>
        </p:spPr>
        <p:txBody>
          <a:bodyPr/>
          <a:lstStyle/>
          <a:p>
            <a:r>
              <a:rPr lang="en-US" dirty="0"/>
              <a:t>Funding opportunity announcements</a:t>
            </a:r>
          </a:p>
        </p:txBody>
      </p:sp>
      <p:sp>
        <p:nvSpPr>
          <p:cNvPr id="16" name="Slide Number Placeholder 15">
            <a:extLst>
              <a:ext uri="{FF2B5EF4-FFF2-40B4-BE49-F238E27FC236}">
                <a16:creationId xmlns:a16="http://schemas.microsoft.com/office/drawing/2014/main" id="{F2487E21-C525-4E38-A991-F2DA835E481C}"/>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7</a:t>
            </a:fld>
            <a:endParaRPr lang="en-US"/>
          </a:p>
        </p:txBody>
      </p:sp>
      <p:sp>
        <p:nvSpPr>
          <p:cNvPr id="11" name="TextBox 10">
            <a:extLst>
              <a:ext uri="{FF2B5EF4-FFF2-40B4-BE49-F238E27FC236}">
                <a16:creationId xmlns:a16="http://schemas.microsoft.com/office/drawing/2014/main" id="{9BB10C7B-7C8E-5656-32FA-5D3B980E46A9}"/>
              </a:ext>
            </a:extLst>
          </p:cNvPr>
          <p:cNvSpPr txBox="1"/>
          <p:nvPr/>
        </p:nvSpPr>
        <p:spPr>
          <a:xfrm>
            <a:off x="700087" y="1819874"/>
            <a:ext cx="10781816" cy="3785652"/>
          </a:xfrm>
          <a:prstGeom prst="rect">
            <a:avLst/>
          </a:prstGeom>
          <a:noFill/>
        </p:spPr>
        <p:txBody>
          <a:bodyPr wrap="square">
            <a:spAutoFit/>
          </a:bodyPr>
          <a:lstStyle/>
          <a:p>
            <a:pPr algn="l" rtl="0" fontAlgn="base"/>
            <a:r>
              <a:rPr lang="en-US" sz="1600" b="1" i="0" dirty="0">
                <a:solidFill>
                  <a:schemeClr val="accent2">
                    <a:lumMod val="75000"/>
                  </a:schemeClr>
                </a:solidFill>
                <a:effectLst/>
                <a:latin typeface="Calibri" panose="020F0502020204030204" pitchFamily="34" charset="0"/>
              </a:rPr>
              <a:t>TARGETS OF OPPORTUNITY (TOPS)</a:t>
            </a:r>
            <a:r>
              <a:rPr lang="en-US" sz="1600" b="0" i="0" dirty="0">
                <a:solidFill>
                  <a:schemeClr val="accent2">
                    <a:lumMod val="75000"/>
                  </a:schemeClr>
                </a:solidFill>
                <a:effectLst/>
                <a:latin typeface="WordVisiCarriageReturn_MSFontService"/>
              </a:rPr>
              <a:t> </a:t>
            </a:r>
            <a:br>
              <a:rPr lang="en-US" sz="1600" b="0" i="0" dirty="0">
                <a:solidFill>
                  <a:srgbClr val="000000"/>
                </a:solidFill>
                <a:effectLst/>
                <a:latin typeface="WordVisiCarriageReturn_MSFontService"/>
              </a:rPr>
            </a:br>
            <a:r>
              <a:rPr lang="en-US" sz="1600" b="0" i="0" dirty="0">
                <a:solidFill>
                  <a:srgbClr val="000000"/>
                </a:solidFill>
                <a:effectLst/>
                <a:latin typeface="Calibri" panose="020F0502020204030204" pitchFamily="34" charset="0"/>
              </a:rPr>
              <a:t>Sent at the beginning of each month, TOPS contains a few curated funding opportunities along with upcoming federal and institutional professional development events geared for grantseekers, research administrators and adjacent positions.  </a:t>
            </a:r>
            <a:br>
              <a:rPr lang="en-US" sz="1600" b="0" i="0" dirty="0">
                <a:solidFill>
                  <a:srgbClr val="000000"/>
                </a:solidFill>
                <a:effectLst/>
                <a:latin typeface="Calibri" panose="020F0502020204030204" pitchFamily="34" charset="0"/>
              </a:rPr>
            </a:br>
            <a:endParaRPr lang="en-US" sz="1600" b="0" i="0" dirty="0">
              <a:solidFill>
                <a:srgbClr val="000000"/>
              </a:solidFill>
              <a:effectLst/>
              <a:latin typeface="Segoe UI" panose="020B0502040204020203" pitchFamily="34" charset="0"/>
            </a:endParaRPr>
          </a:p>
          <a:p>
            <a:pPr algn="l" rtl="0" fontAlgn="base"/>
            <a:r>
              <a:rPr lang="en-US" sz="1600" b="1" i="0" dirty="0">
                <a:solidFill>
                  <a:schemeClr val="accent2">
                    <a:lumMod val="75000"/>
                  </a:schemeClr>
                </a:solidFill>
                <a:effectLst/>
                <a:latin typeface="Calibri" panose="020F0502020204030204" pitchFamily="34" charset="0"/>
              </a:rPr>
              <a:t>GRANTWRITING NEWS</a:t>
            </a:r>
            <a:r>
              <a:rPr lang="en-US" sz="1600" b="0" i="0" dirty="0">
                <a:solidFill>
                  <a:schemeClr val="accent2">
                    <a:lumMod val="75000"/>
                  </a:schemeClr>
                </a:solidFill>
                <a:effectLst/>
                <a:latin typeface="WordVisiCarriageReturn_MSFontService"/>
              </a:rPr>
              <a:t> </a:t>
            </a:r>
            <a:br>
              <a:rPr lang="en-US" sz="1600" b="0" i="0" dirty="0">
                <a:solidFill>
                  <a:srgbClr val="000000"/>
                </a:solidFill>
                <a:effectLst/>
                <a:latin typeface="WordVisiCarriageReturn_MSFontService"/>
              </a:rPr>
            </a:br>
            <a:r>
              <a:rPr lang="en-US" sz="1600" b="0" i="0" dirty="0">
                <a:solidFill>
                  <a:srgbClr val="000000"/>
                </a:solidFill>
                <a:effectLst/>
                <a:latin typeface="Calibri" panose="020F0502020204030204" pitchFamily="34" charset="0"/>
              </a:rPr>
              <a:t>Sent monthly, the </a:t>
            </a:r>
            <a:r>
              <a:rPr lang="en-US" sz="1600" b="0" i="1" dirty="0">
                <a:solidFill>
                  <a:srgbClr val="000000"/>
                </a:solidFill>
                <a:effectLst/>
                <a:latin typeface="Calibri" panose="020F0502020204030204" pitchFamily="34" charset="0"/>
              </a:rPr>
              <a:t>Academic Funding Strategies, LLC</a:t>
            </a:r>
            <a:r>
              <a:rPr lang="en-US" sz="1600" b="0" i="0" dirty="0">
                <a:solidFill>
                  <a:srgbClr val="000000"/>
                </a:solidFill>
                <a:effectLst/>
                <a:latin typeface="Calibri" panose="020F0502020204030204" pitchFamily="34" charset="0"/>
              </a:rPr>
              <a:t>, newsletter contains both articles and links to resources on the web, and includes topics of interest, funding opportunities, and writing tips related to the academic extramural funding landscape. </a:t>
            </a:r>
            <a:br>
              <a:rPr lang="en-US" sz="1600" b="0" i="0" dirty="0">
                <a:solidFill>
                  <a:srgbClr val="000000"/>
                </a:solidFill>
                <a:effectLst/>
                <a:latin typeface="Calibri" panose="020F0502020204030204" pitchFamily="34" charset="0"/>
              </a:rPr>
            </a:br>
            <a:endParaRPr lang="en-US" sz="1600" b="0" i="0" dirty="0">
              <a:solidFill>
                <a:srgbClr val="000000"/>
              </a:solidFill>
              <a:effectLst/>
              <a:latin typeface="Segoe UI" panose="020B0502040204020203" pitchFamily="34" charset="0"/>
            </a:endParaRPr>
          </a:p>
          <a:p>
            <a:pPr algn="l" rtl="0" fontAlgn="base"/>
            <a:r>
              <a:rPr lang="en-US" sz="1600" b="1" i="0" dirty="0">
                <a:solidFill>
                  <a:schemeClr val="accent2">
                    <a:lumMod val="75000"/>
                  </a:schemeClr>
                </a:solidFill>
                <a:effectLst/>
                <a:latin typeface="Calibri" panose="020F0502020204030204" pitchFamily="34" charset="0"/>
              </a:rPr>
              <a:t>FULLER GRANT UPDATES</a:t>
            </a:r>
            <a:r>
              <a:rPr lang="en-US" sz="1600" b="0" i="0" dirty="0">
                <a:solidFill>
                  <a:schemeClr val="accent2">
                    <a:lumMod val="75000"/>
                  </a:schemeClr>
                </a:solidFill>
                <a:effectLst/>
                <a:latin typeface="WordVisiCarriageReturn_MSFontService"/>
              </a:rPr>
              <a:t> </a:t>
            </a:r>
            <a:br>
              <a:rPr lang="en-US" sz="1600" b="0" i="0" dirty="0">
                <a:solidFill>
                  <a:srgbClr val="000000"/>
                </a:solidFill>
                <a:effectLst/>
                <a:latin typeface="WordVisiCarriageReturn_MSFontService"/>
              </a:rPr>
            </a:br>
            <a:r>
              <a:rPr lang="en-US" sz="1600" b="0" i="0" dirty="0">
                <a:solidFill>
                  <a:srgbClr val="000000"/>
                </a:solidFill>
                <a:effectLst/>
                <a:latin typeface="Calibri" panose="020F0502020204030204" pitchFamily="34" charset="0"/>
              </a:rPr>
              <a:t>Sent every Wednesday, this resource curated by Dr. Marty Fuller of Federal Solutions provides information about funding opportunities and meetings from various federal agencies of interest to the MSU community.  </a:t>
            </a:r>
            <a:br>
              <a:rPr lang="en-US" sz="1600" b="0" i="0" dirty="0">
                <a:solidFill>
                  <a:srgbClr val="000000"/>
                </a:solidFill>
                <a:effectLst/>
                <a:latin typeface="Calibri" panose="020F0502020204030204" pitchFamily="34" charset="0"/>
              </a:rPr>
            </a:br>
            <a:endParaRPr lang="en-US" sz="1600" b="0" i="0" dirty="0">
              <a:solidFill>
                <a:srgbClr val="000000"/>
              </a:solidFill>
              <a:effectLst/>
              <a:latin typeface="Segoe UI" panose="020B0502040204020203" pitchFamily="34" charset="0"/>
            </a:endParaRPr>
          </a:p>
          <a:p>
            <a:pPr algn="l" rtl="0" fontAlgn="base"/>
            <a:r>
              <a:rPr lang="en-US" sz="1600" b="1" i="0" dirty="0">
                <a:solidFill>
                  <a:schemeClr val="accent2">
                    <a:lumMod val="75000"/>
                  </a:schemeClr>
                </a:solidFill>
                <a:effectLst/>
                <a:latin typeface="Calibri" panose="020F0502020204030204" pitchFamily="34" charset="0"/>
              </a:rPr>
              <a:t>FULLER INTERNATIONAL FUNDING OPPS</a:t>
            </a:r>
            <a:r>
              <a:rPr lang="en-US" sz="1600" b="0" i="0" dirty="0">
                <a:solidFill>
                  <a:schemeClr val="accent2">
                    <a:lumMod val="75000"/>
                  </a:schemeClr>
                </a:solidFill>
                <a:effectLst/>
                <a:latin typeface="WordVisiCarriageReturn_MSFontService"/>
              </a:rPr>
              <a:t> </a:t>
            </a:r>
            <a:br>
              <a:rPr lang="en-US" sz="1600" b="0" i="0" dirty="0">
                <a:solidFill>
                  <a:srgbClr val="000000"/>
                </a:solidFill>
                <a:effectLst/>
                <a:latin typeface="WordVisiCarriageReturn_MSFontService"/>
              </a:rPr>
            </a:br>
            <a:r>
              <a:rPr lang="en-US" sz="1600" b="0" i="0" dirty="0">
                <a:solidFill>
                  <a:srgbClr val="000000"/>
                </a:solidFill>
                <a:effectLst/>
                <a:latin typeface="Calibri" panose="020F0502020204030204" pitchFamily="34" charset="0"/>
              </a:rPr>
              <a:t>Sent every Friday, this grants update by Dr. Marty Fuller provides information from federal agencies that exclusively relate to the international world. These are not included in the regular fuller grant updates.   </a:t>
            </a:r>
            <a:endParaRPr lang="en-US"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68640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F1A4-FDC6-4E36-8371-74F8E9B7F0C0}"/>
              </a:ext>
            </a:extLst>
          </p:cNvPr>
          <p:cNvSpPr>
            <a:spLocks noGrp="1"/>
          </p:cNvSpPr>
          <p:nvPr>
            <p:ph type="title"/>
          </p:nvPr>
        </p:nvSpPr>
        <p:spPr>
          <a:xfrm>
            <a:off x="695325" y="888999"/>
            <a:ext cx="10798176" cy="1051914"/>
          </a:xfrm>
        </p:spPr>
        <p:txBody>
          <a:bodyPr/>
          <a:lstStyle/>
          <a:p>
            <a:r>
              <a:rPr lang="en-US" dirty="0"/>
              <a:t>MSU Departmental Staff</a:t>
            </a:r>
          </a:p>
        </p:txBody>
      </p:sp>
      <p:sp>
        <p:nvSpPr>
          <p:cNvPr id="13" name="Slide Number Placeholder 12">
            <a:extLst>
              <a:ext uri="{FF2B5EF4-FFF2-40B4-BE49-F238E27FC236}">
                <a16:creationId xmlns:a16="http://schemas.microsoft.com/office/drawing/2014/main" id="{593B878A-596D-41EE-B917-67BA1265119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8</a:t>
            </a:fld>
            <a:endParaRPr lang="en-US"/>
          </a:p>
        </p:txBody>
      </p:sp>
      <p:pic>
        <p:nvPicPr>
          <p:cNvPr id="6" name="Picture 5">
            <a:extLst>
              <a:ext uri="{FF2B5EF4-FFF2-40B4-BE49-F238E27FC236}">
                <a16:creationId xmlns:a16="http://schemas.microsoft.com/office/drawing/2014/main" id="{C636EEFF-6A44-9F52-AE7B-A02432FBF4EE}"/>
              </a:ext>
            </a:extLst>
          </p:cNvPr>
          <p:cNvPicPr>
            <a:picLocks noChangeAspect="1"/>
          </p:cNvPicPr>
          <p:nvPr/>
        </p:nvPicPr>
        <p:blipFill>
          <a:blip r:embed="rId3"/>
          <a:stretch>
            <a:fillRect/>
          </a:stretch>
        </p:blipFill>
        <p:spPr>
          <a:xfrm>
            <a:off x="834037" y="1621702"/>
            <a:ext cx="10422334" cy="4530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954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B9FC-B1A4-42E1-B2DC-D0C0A1C37D05}"/>
              </a:ext>
            </a:extLst>
          </p:cNvPr>
          <p:cNvSpPr>
            <a:spLocks noGrp="1"/>
          </p:cNvSpPr>
          <p:nvPr>
            <p:ph type="title"/>
          </p:nvPr>
        </p:nvSpPr>
        <p:spPr>
          <a:xfrm>
            <a:off x="4646598" y="722453"/>
            <a:ext cx="5932661" cy="782256"/>
          </a:xfrm>
        </p:spPr>
        <p:txBody>
          <a:bodyPr>
            <a:normAutofit/>
          </a:bodyPr>
          <a:lstStyle/>
          <a:p>
            <a:r>
              <a:rPr lang="en-US" dirty="0" err="1"/>
              <a:t>Ored</a:t>
            </a:r>
            <a:r>
              <a:rPr lang="en-US" dirty="0"/>
              <a:t> support units</a:t>
            </a:r>
          </a:p>
        </p:txBody>
      </p:sp>
      <p:pic>
        <p:nvPicPr>
          <p:cNvPr id="17" name="Picture Placeholder 16" descr="Autumn Orange leaves Forest ">
            <a:extLst>
              <a:ext uri="{FF2B5EF4-FFF2-40B4-BE49-F238E27FC236}">
                <a16:creationId xmlns:a16="http://schemas.microsoft.com/office/drawing/2014/main" id="{1B0C884E-6FFE-4DE6-BFE7-C8DDFFBD2CA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715383" y="2720051"/>
            <a:ext cx="3371659" cy="3414049"/>
          </a:xfrm>
        </p:spPr>
      </p:pic>
      <p:pic>
        <p:nvPicPr>
          <p:cNvPr id="22" name="Picture Placeholder 21" descr="Autumn yellow leaves in a Forest ">
            <a:extLst>
              <a:ext uri="{FF2B5EF4-FFF2-40B4-BE49-F238E27FC236}">
                <a16:creationId xmlns:a16="http://schemas.microsoft.com/office/drawing/2014/main" id="{8B455C34-F1AA-4708-A656-BEC06F9933C9}"/>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a:xfrm>
            <a:off x="715383" y="334701"/>
            <a:ext cx="3371659" cy="2240666"/>
          </a:xfrm>
        </p:spPr>
      </p:pic>
      <p:sp>
        <p:nvSpPr>
          <p:cNvPr id="6" name="Content Placeholder 5">
            <a:extLst>
              <a:ext uri="{FF2B5EF4-FFF2-40B4-BE49-F238E27FC236}">
                <a16:creationId xmlns:a16="http://schemas.microsoft.com/office/drawing/2014/main" id="{9E34ACCB-B6BA-4CC9-8CCA-E2AD5B563412}"/>
              </a:ext>
            </a:extLst>
          </p:cNvPr>
          <p:cNvSpPr>
            <a:spLocks noGrp="1"/>
          </p:cNvSpPr>
          <p:nvPr>
            <p:ph idx="1"/>
          </p:nvPr>
        </p:nvSpPr>
        <p:spPr>
          <a:xfrm>
            <a:off x="4698685" y="1504709"/>
            <a:ext cx="6777932" cy="3866403"/>
          </a:xfrm>
        </p:spPr>
        <p:txBody>
          <a:bodyPr>
            <a:normAutofit/>
          </a:bodyPr>
          <a:lstStyle/>
          <a:p>
            <a:pPr marL="285750" indent="-285750">
              <a:buFont typeface="Arial" panose="020B0604020202020204" pitchFamily="34" charset="0"/>
              <a:buChar char="•"/>
            </a:pPr>
            <a:r>
              <a:rPr lang="en-US" dirty="0">
                <a:hlinkClick r:id="rId5"/>
              </a:rPr>
              <a:t>Office of Research Development</a:t>
            </a:r>
            <a:endParaRPr lang="en-US" dirty="0">
              <a:hlinkClick r:id="rId6"/>
            </a:endParaRPr>
          </a:p>
          <a:p>
            <a:pPr marL="285750" indent="-285750">
              <a:buFont typeface="Arial" panose="020B0604020202020204" pitchFamily="34" charset="0"/>
              <a:buChar char="•"/>
            </a:pPr>
            <a:r>
              <a:rPr lang="en-US" dirty="0">
                <a:hlinkClick r:id="rId6"/>
              </a:rPr>
              <a:t>Office of Sponsored Programs</a:t>
            </a:r>
            <a:endParaRPr lang="en-US" dirty="0"/>
          </a:p>
          <a:p>
            <a:pPr marL="285750" indent="-285750">
              <a:buFont typeface="Arial" panose="020B0604020202020204" pitchFamily="34" charset="0"/>
              <a:buChar char="•"/>
            </a:pPr>
            <a:r>
              <a:rPr lang="en-US" dirty="0">
                <a:hlinkClick r:id="rId7"/>
              </a:rPr>
              <a:t>Sponsored Projects Accounting</a:t>
            </a:r>
            <a:endParaRPr lang="en-US" dirty="0"/>
          </a:p>
          <a:p>
            <a:pPr marL="285750" indent="-285750">
              <a:buFont typeface="Arial" panose="020B0604020202020204" pitchFamily="34" charset="0"/>
              <a:buChar char="•"/>
            </a:pPr>
            <a:r>
              <a:rPr lang="en-US" dirty="0">
                <a:hlinkClick r:id="rId8"/>
              </a:rPr>
              <a:t>Office of Research Compliance &amp; Security</a:t>
            </a:r>
            <a:endParaRPr lang="en-US" dirty="0"/>
          </a:p>
          <a:p>
            <a:pPr marL="285750" indent="-285750">
              <a:buFont typeface="Arial" panose="020B0604020202020204" pitchFamily="34" charset="0"/>
              <a:buChar char="•"/>
            </a:pPr>
            <a:r>
              <a:rPr lang="en-US" dirty="0">
                <a:hlinkClick r:id="rId9"/>
              </a:rPr>
              <a:t>Office of Technology Management</a:t>
            </a:r>
            <a:endParaRPr lang="en-US" dirty="0"/>
          </a:p>
          <a:p>
            <a:pPr marL="285750" indent="-285750">
              <a:buFont typeface="Arial" panose="020B0604020202020204" pitchFamily="34" charset="0"/>
              <a:buChar char="•"/>
            </a:pPr>
            <a:r>
              <a:rPr lang="en-US" dirty="0">
                <a:hlinkClick r:id="rId10"/>
              </a:rPr>
              <a:t>International Institute</a:t>
            </a:r>
            <a:endParaRPr lang="en-US" dirty="0"/>
          </a:p>
          <a:p>
            <a:pPr marL="285750" indent="-285750">
              <a:buFont typeface="Arial" panose="020B0604020202020204" pitchFamily="34" charset="0"/>
              <a:buChar char="•"/>
            </a:pPr>
            <a:r>
              <a:rPr lang="en-US" dirty="0">
                <a:hlinkClick r:id="rId11"/>
              </a:rPr>
              <a:t>Office of Laboratory Animal Resources</a:t>
            </a:r>
            <a:endParaRPr lang="en-US" dirty="0"/>
          </a:p>
        </p:txBody>
      </p:sp>
      <p:sp>
        <p:nvSpPr>
          <p:cNvPr id="5" name="Slide Number Placeholder 4">
            <a:extLst>
              <a:ext uri="{FF2B5EF4-FFF2-40B4-BE49-F238E27FC236}">
                <a16:creationId xmlns:a16="http://schemas.microsoft.com/office/drawing/2014/main" id="{72222C8D-E9B4-48F2-9C7F-21F2902FB362}"/>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pPr/>
              <a:t>9</a:t>
            </a:fld>
            <a:endParaRPr lang="en-US"/>
          </a:p>
        </p:txBody>
      </p:sp>
    </p:spTree>
    <p:extLst>
      <p:ext uri="{BB962C8B-B14F-4D97-AF65-F5344CB8AC3E}">
        <p14:creationId xmlns:p14="http://schemas.microsoft.com/office/powerpoint/2010/main" val="309327434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{0C19CDB9-1CF5-44BC-98CB-774DE93421C1}tf67498733_win32</Template>
  <TotalTime>589</TotalTime>
  <Words>585</Words>
  <Application>Microsoft Office PowerPoint</Application>
  <PresentationFormat>Widescreen</PresentationFormat>
  <Paragraphs>58</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Calisto MT</vt:lpstr>
      <vt:lpstr>Segoe UI</vt:lpstr>
      <vt:lpstr>Univers Condensed</vt:lpstr>
      <vt:lpstr>WordVisiCarriageReturn_MSFontService</vt:lpstr>
      <vt:lpstr>ChronicleVTI</vt:lpstr>
      <vt:lpstr>Resources 101  Tools, templates, samples &amp; subscriptions</vt:lpstr>
      <vt:lpstr>Agenda</vt:lpstr>
      <vt:lpstr>MSU Tools for Grantseekers developed by ORD</vt:lpstr>
      <vt:lpstr>(tops)  Targets of opportunity </vt:lpstr>
      <vt:lpstr>MSU Subscription Services</vt:lpstr>
      <vt:lpstr>Subscribed services</vt:lpstr>
      <vt:lpstr>Funding opportunity announcements</vt:lpstr>
      <vt:lpstr>MSU Departmental Staff</vt:lpstr>
      <vt:lpstr>Ored support units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101  Tools, templates, samples &amp; subscriptions</dc:title>
  <dc:creator>Giles, Carmen</dc:creator>
  <cp:lastModifiedBy>Hyche, Stephanie</cp:lastModifiedBy>
  <cp:revision>5</cp:revision>
  <dcterms:created xsi:type="dcterms:W3CDTF">2024-01-26T16:31:05Z</dcterms:created>
  <dcterms:modified xsi:type="dcterms:W3CDTF">2024-01-30T01:15:03Z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