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8" r:id="rId5"/>
    <p:sldId id="283" r:id="rId6"/>
    <p:sldId id="1858" r:id="rId7"/>
    <p:sldId id="2093" r:id="rId8"/>
    <p:sldId id="2053" r:id="rId9"/>
    <p:sldId id="2095" r:id="rId10"/>
    <p:sldId id="460" r:id="rId11"/>
    <p:sldId id="20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95959"/>
    <a:srgbClr val="0070C0"/>
    <a:srgbClr val="A74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95439-CCA0-CDF7-0091-287F48C98249}" v="16" dt="2024-04-15T13:25:47.126"/>
    <p1510:client id="{D752A07A-959D-9197-14C1-934EF527E724}" v="43" dt="2024-04-15T16:34:50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2" y="10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87F81-A4A4-4130-8AEB-CEE3DAB04332}" type="datetimeFigureOut"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7D534-0B92-4496-B7BC-5E466DDF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8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1C24-35E4-AA22-CEC8-4EEFD5E33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FF49D-943B-6597-1690-B48E16299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5B7E8-0B4E-6F71-843D-A5ACF7833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BDC81-D100-E5AA-C90E-B638C31CA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6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78C30-82B4-497A-AC38-CF4AC0FAE8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2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78C30-82B4-497A-AC38-CF4AC0FAE8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1C24-35E4-AA22-CEC8-4EEFD5E33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FF49D-943B-6597-1690-B48E16299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5B7E8-0B4E-6F71-843D-A5ACF7833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BDC81-D100-E5AA-C90E-B638C31CA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D0693F-7196-2D41-8717-F87A0FB724FC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ississi[ppi Department of Education logo">
            <a:extLst>
              <a:ext uri="{FF2B5EF4-FFF2-40B4-BE49-F238E27FC236}">
                <a16:creationId xmlns:a16="http://schemas.microsoft.com/office/drawing/2014/main" id="{EF2E6BE5-F26E-4F44-A805-B5CA4037E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4BE1E58-5AC0-CD4A-81AC-FEBCA41A8CC5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823251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FFDF0-1644-A046-A560-6F2CDCB8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3" y="421076"/>
            <a:ext cx="10515600" cy="380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33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BA1DCA-A6EB-D047-824A-C7754B4D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07" y="307306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sz="2000" b="1">
                <a:solidFill>
                  <a:srgbClr val="003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Mississippi Department of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F79AE-998E-9B46-B84D-DAC917C49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906" y="293781"/>
            <a:ext cx="2743200" cy="365125"/>
          </a:xfrm>
        </p:spPr>
        <p:txBody>
          <a:bodyPr/>
          <a:lstStyle/>
          <a:p>
            <a:r>
              <a:rPr lang="en-US" sz="2000" b="1">
                <a:solidFill>
                  <a:srgbClr val="00B0F0"/>
                </a:solidFill>
              </a:rPr>
              <a:t>		</a:t>
            </a:r>
            <a:r>
              <a:rPr lang="en-US" sz="2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0709C-D734-D941-9B98-A296D3459633}"/>
              </a:ext>
            </a:extLst>
          </p:cNvPr>
          <p:cNvSpPr/>
          <p:nvPr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ississi[ppi Department of Education logo">
            <a:extLst>
              <a:ext uri="{FF2B5EF4-FFF2-40B4-BE49-F238E27FC236}">
                <a16:creationId xmlns:a16="http://schemas.microsoft.com/office/drawing/2014/main" id="{B0C44D61-F2E9-9947-AB2E-30F4A9B4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CCD670-88C3-3F49-9C55-846B57BA038D}"/>
              </a:ext>
            </a:extLst>
          </p:cNvPr>
          <p:cNvCxnSpPr>
            <a:cxnSpLocks/>
          </p:cNvCxnSpPr>
          <p:nvPr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162640F-1644-004E-887D-2E7F40EB6C6E}"/>
              </a:ext>
            </a:extLst>
          </p:cNvPr>
          <p:cNvSpPr/>
          <p:nvPr/>
        </p:nvSpPr>
        <p:spPr>
          <a:xfrm>
            <a:off x="2891808" y="2097742"/>
            <a:ext cx="3822087" cy="3402105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72">
            <a:extLst>
              <a:ext uri="{FF2B5EF4-FFF2-40B4-BE49-F238E27FC236}">
                <a16:creationId xmlns:a16="http://schemas.microsoft.com/office/drawing/2014/main" id="{F4B989CA-B815-8A4F-BD8A-43D4B94D4686}"/>
              </a:ext>
            </a:extLst>
          </p:cNvPr>
          <p:cNvSpPr txBox="1"/>
          <p:nvPr/>
        </p:nvSpPr>
        <p:spPr>
          <a:xfrm>
            <a:off x="3050742" y="2208305"/>
            <a:ext cx="3663153" cy="2827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To create a world-class educational system that gives students the knowledge and skills to be successful in college and the workforce,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and to flourish as parents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and citizens</a:t>
            </a:r>
          </a:p>
        </p:txBody>
      </p:sp>
      <p:sp>
        <p:nvSpPr>
          <p:cNvPr id="8" name="Shape 73">
            <a:extLst>
              <a:ext uri="{FF2B5EF4-FFF2-40B4-BE49-F238E27FC236}">
                <a16:creationId xmlns:a16="http://schemas.microsoft.com/office/drawing/2014/main" id="{9BA8F89D-1ECF-6D42-9405-C976578FDF35}"/>
              </a:ext>
            </a:extLst>
          </p:cNvPr>
          <p:cNvSpPr txBox="1"/>
          <p:nvPr/>
        </p:nvSpPr>
        <p:spPr>
          <a:xfrm>
            <a:off x="2838019" y="1062333"/>
            <a:ext cx="2971800" cy="682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spc="100">
                <a:solidFill>
                  <a:srgbClr val="003B71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  <a:sym typeface="Open Sans"/>
              </a:rPr>
              <a:t>VISION</a:t>
            </a:r>
            <a:endParaRPr lang="en" sz="4400" b="1" spc="100">
              <a:solidFill>
                <a:srgbClr val="003B7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DDD42B-D353-3C46-9DBC-7D9E8624644A}"/>
              </a:ext>
            </a:extLst>
          </p:cNvPr>
          <p:cNvSpPr/>
          <p:nvPr/>
        </p:nvSpPr>
        <p:spPr>
          <a:xfrm>
            <a:off x="2891808" y="1855235"/>
            <a:ext cx="3822087" cy="242507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07187A-4B1B-D34C-97CB-9CD2B37E84FB}"/>
              </a:ext>
            </a:extLst>
          </p:cNvPr>
          <p:cNvSpPr/>
          <p:nvPr/>
        </p:nvSpPr>
        <p:spPr>
          <a:xfrm>
            <a:off x="7343099" y="2097742"/>
            <a:ext cx="3822087" cy="3402106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76">
            <a:extLst>
              <a:ext uri="{FF2B5EF4-FFF2-40B4-BE49-F238E27FC236}">
                <a16:creationId xmlns:a16="http://schemas.microsoft.com/office/drawing/2014/main" id="{401720AE-833F-6C4D-B30E-DB66F2CB2D61}"/>
              </a:ext>
            </a:extLst>
          </p:cNvPr>
          <p:cNvSpPr txBox="1"/>
          <p:nvPr/>
        </p:nvSpPr>
        <p:spPr>
          <a:xfrm>
            <a:off x="7573425" y="2208305"/>
            <a:ext cx="3591761" cy="2538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To provide leadership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through the development of policy and accountability systems so that all students are prepared to compete in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the global community</a:t>
            </a:r>
          </a:p>
        </p:txBody>
      </p:sp>
      <p:sp>
        <p:nvSpPr>
          <p:cNvPr id="22" name="Shape 73">
            <a:extLst>
              <a:ext uri="{FF2B5EF4-FFF2-40B4-BE49-F238E27FC236}">
                <a16:creationId xmlns:a16="http://schemas.microsoft.com/office/drawing/2014/main" id="{7250F999-AE24-1244-8A51-EB4A8343EEB5}"/>
              </a:ext>
            </a:extLst>
          </p:cNvPr>
          <p:cNvSpPr txBox="1"/>
          <p:nvPr/>
        </p:nvSpPr>
        <p:spPr>
          <a:xfrm>
            <a:off x="7222074" y="1048886"/>
            <a:ext cx="3743927" cy="682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spc="100">
                <a:solidFill>
                  <a:srgbClr val="EF3A5B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  <a:sym typeface="Open Sans"/>
              </a:rPr>
              <a:t>MISSION</a:t>
            </a:r>
            <a:endParaRPr lang="en" sz="4400" b="1" spc="100">
              <a:solidFill>
                <a:srgbClr val="EF3A5B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9E575-80B9-6A48-935C-12ECBF641928}"/>
              </a:ext>
            </a:extLst>
          </p:cNvPr>
          <p:cNvSpPr/>
          <p:nvPr/>
        </p:nvSpPr>
        <p:spPr>
          <a:xfrm>
            <a:off x="7343099" y="1855235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F0A2C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74EE6DA-7D51-5249-AA81-82E49141A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0166" y="3058273"/>
            <a:ext cx="3171441" cy="31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0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2072291C-C525-6F47-8587-1AE6E602C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349728" y="2951211"/>
            <a:ext cx="1027214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10C35-A58F-7842-A2F1-11CE943FF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D88DA93-83CD-D540-9748-A0ADC906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07" y="307306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sz="2000" b="1">
                <a:solidFill>
                  <a:srgbClr val="003B71"/>
                </a:solidFill>
                <a:latin typeface="Arial"/>
                <a:ea typeface="+mn-ea"/>
                <a:cs typeface="Arial"/>
              </a:rPr>
              <a:t>State Board of Education  </a:t>
            </a:r>
            <a:r>
              <a:rPr lang="en-US" sz="1600" spc="200">
                <a:solidFill>
                  <a:srgbClr val="003B71"/>
                </a:solidFill>
                <a:latin typeface="Arial Narrow"/>
                <a:ea typeface="+mn-ea"/>
                <a:cs typeface="Arial Narrow" panose="020B0604020202020204" pitchFamily="34" charset="0"/>
              </a:rPr>
              <a:t>STRATEGIC PLAN GOALS</a:t>
            </a:r>
            <a:endParaRPr lang="en-US" sz="2000" spc="200">
              <a:solidFill>
                <a:srgbClr val="003B7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64DACC-5C68-CD48-8478-9DEAD6151A51}"/>
              </a:ext>
            </a:extLst>
          </p:cNvPr>
          <p:cNvCxnSpPr>
            <a:cxnSpLocks/>
          </p:cNvCxnSpPr>
          <p:nvPr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99BD42A-0E9D-9F47-8C78-957456C22F5C}"/>
              </a:ext>
            </a:extLst>
          </p:cNvPr>
          <p:cNvSpPr/>
          <p:nvPr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ississi[ppi Department of Education logo">
            <a:extLst>
              <a:ext uri="{FF2B5EF4-FFF2-40B4-BE49-F238E27FC236}">
                <a16:creationId xmlns:a16="http://schemas.microsoft.com/office/drawing/2014/main" id="{F0982834-B9AA-944D-890A-7363F8E69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741FC5-49EA-5C41-94D6-660766B4EA58}"/>
              </a:ext>
            </a:extLst>
          </p:cNvPr>
          <p:cNvSpPr/>
          <p:nvPr/>
        </p:nvSpPr>
        <p:spPr>
          <a:xfrm>
            <a:off x="1645920" y="1222408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Proficient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Showing Growth in All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Areas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C9AF98-EFE2-0941-95F3-A92434F6813A}"/>
              </a:ext>
            </a:extLst>
          </p:cNvPr>
          <p:cNvSpPr/>
          <p:nvPr/>
        </p:nvSpPr>
        <p:spPr>
          <a:xfrm>
            <a:off x="1645920" y="266619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Graduates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High School and is Ready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College and Career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8204C-5DFB-6645-B032-024740CA71FF}"/>
              </a:ext>
            </a:extLst>
          </p:cNvPr>
          <p:cNvSpPr/>
          <p:nvPr/>
        </p:nvSpPr>
        <p:spPr>
          <a:xfrm>
            <a:off x="1645920" y="410998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 Has Access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High-Quality Early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631C75-B09B-2F4D-8FD1-53D62F51B4EC}"/>
              </a:ext>
            </a:extLst>
          </p:cNvPr>
          <p:cNvSpPr/>
          <p:nvPr/>
        </p:nvSpPr>
        <p:spPr>
          <a:xfrm>
            <a:off x="6294922" y="1222408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274320" bIns="45720" rtlCol="0" anchor="ctr"/>
          <a:lstStyle/>
          <a:p>
            <a:pPr algn="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 panose="020B0604020202020204" pitchFamily="34" charset="0"/>
              </a:rPr>
              <a:t>EVERY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School Has Effective Teachers and Leaders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3BA38-654F-B145-8B91-18CC894BF865}"/>
              </a:ext>
            </a:extLst>
          </p:cNvPr>
          <p:cNvSpPr/>
          <p:nvPr/>
        </p:nvSpPr>
        <p:spPr>
          <a:xfrm>
            <a:off x="6294922" y="266619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Effectively Uses a World-Class Data System to Improve Student Outcomes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6084A4-9527-6E46-8AB2-573FBEEF5BEF}"/>
              </a:ext>
            </a:extLst>
          </p:cNvPr>
          <p:cNvSpPr/>
          <p:nvPr/>
        </p:nvSpPr>
        <p:spPr>
          <a:xfrm>
            <a:off x="6294922" y="410998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and District is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“C” or Higher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1F47E-E0CB-F04A-ACC0-05397B511421}"/>
              </a:ext>
            </a:extLst>
          </p:cNvPr>
          <p:cNvSpPr/>
          <p:nvPr/>
        </p:nvSpPr>
        <p:spPr>
          <a:xfrm>
            <a:off x="10510787" y="1222408"/>
            <a:ext cx="198966" cy="1164657"/>
          </a:xfrm>
          <a:prstGeom prst="rect">
            <a:avLst/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51A95A-E289-6741-B7B8-99B117C6DAE3}"/>
              </a:ext>
            </a:extLst>
          </p:cNvPr>
          <p:cNvSpPr/>
          <p:nvPr/>
        </p:nvSpPr>
        <p:spPr>
          <a:xfrm>
            <a:off x="10510787" y="2665766"/>
            <a:ext cx="198966" cy="1164657"/>
          </a:xfrm>
          <a:prstGeom prst="rect">
            <a:avLst/>
          </a:prstGeom>
          <a:solidFill>
            <a:srgbClr val="39A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AAD36-9E4A-FE45-B206-CC95C4BCA1DD}"/>
              </a:ext>
            </a:extLst>
          </p:cNvPr>
          <p:cNvSpPr/>
          <p:nvPr/>
        </p:nvSpPr>
        <p:spPr>
          <a:xfrm>
            <a:off x="10510787" y="4113225"/>
            <a:ext cx="198966" cy="1164657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E006DB-48C5-EE40-9C09-BD7AAF6CBC81}"/>
              </a:ext>
            </a:extLst>
          </p:cNvPr>
          <p:cNvSpPr/>
          <p:nvPr/>
        </p:nvSpPr>
        <p:spPr>
          <a:xfrm>
            <a:off x="1460571" y="1222408"/>
            <a:ext cx="198966" cy="116465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F9F78-ADCB-7A46-9CE8-6FD2CBA512E7}"/>
              </a:ext>
            </a:extLst>
          </p:cNvPr>
          <p:cNvSpPr/>
          <p:nvPr/>
        </p:nvSpPr>
        <p:spPr>
          <a:xfrm>
            <a:off x="1460571" y="2665766"/>
            <a:ext cx="198966" cy="1164657"/>
          </a:xfrm>
          <a:prstGeom prst="rect">
            <a:avLst/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A3C519-589F-7647-B690-AC39D876D78D}"/>
              </a:ext>
            </a:extLst>
          </p:cNvPr>
          <p:cNvSpPr/>
          <p:nvPr/>
        </p:nvSpPr>
        <p:spPr>
          <a:xfrm>
            <a:off x="1460571" y="4113225"/>
            <a:ext cx="198966" cy="1164657"/>
          </a:xfrm>
          <a:prstGeom prst="rect">
            <a:avLst/>
          </a:prstGeom>
          <a:solidFill>
            <a:srgbClr val="B0D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BF6CD2-D0B4-164D-9274-E2D6F800DD92}"/>
              </a:ext>
            </a:extLst>
          </p:cNvPr>
          <p:cNvSpPr txBox="1"/>
          <p:nvPr/>
        </p:nvSpPr>
        <p:spPr>
          <a:xfrm>
            <a:off x="793465" y="1683821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EF3A5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B98B36-AB68-F743-AF84-766859D6C07E}"/>
              </a:ext>
            </a:extLst>
          </p:cNvPr>
          <p:cNvSpPr txBox="1"/>
          <p:nvPr/>
        </p:nvSpPr>
        <p:spPr>
          <a:xfrm>
            <a:off x="793465" y="3114036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F3A5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95C0EA-CF91-CE43-B485-80ABD6582232}"/>
              </a:ext>
            </a:extLst>
          </p:cNvPr>
          <p:cNvSpPr txBox="1"/>
          <p:nvPr/>
        </p:nvSpPr>
        <p:spPr>
          <a:xfrm>
            <a:off x="793465" y="4567698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B0D3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E95CB5-40A5-DE4C-87A4-8AEFDB93EF20}"/>
              </a:ext>
            </a:extLst>
          </p:cNvPr>
          <p:cNvSpPr txBox="1"/>
          <p:nvPr/>
        </p:nvSpPr>
        <p:spPr>
          <a:xfrm>
            <a:off x="10804973" y="1660375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69C8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7E47C2-974F-EA43-80B0-FA79DFC0B4BD}"/>
              </a:ext>
            </a:extLst>
          </p:cNvPr>
          <p:cNvSpPr txBox="1"/>
          <p:nvPr/>
        </p:nvSpPr>
        <p:spPr>
          <a:xfrm>
            <a:off x="10804973" y="3090590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39A1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550394-5B72-7043-9022-7AD7D33D7403}"/>
              </a:ext>
            </a:extLst>
          </p:cNvPr>
          <p:cNvSpPr txBox="1"/>
          <p:nvPr/>
        </p:nvSpPr>
        <p:spPr>
          <a:xfrm>
            <a:off x="10804973" y="4544252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A74A7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0A57F5B-8F45-BB4C-8689-16D579252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120935" y="4576628"/>
            <a:ext cx="914400" cy="9144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4DCD581-1CE4-9D4A-9202-44EDF0DEE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40162" y="1784518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5151ED4-4C70-9240-AD62-A13EF2986D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453591" y="1686529"/>
            <a:ext cx="952500" cy="9525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DA0015C-E9AB-5846-AA1A-D025EF24A8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474624" y="4507821"/>
            <a:ext cx="914400" cy="91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F20FE78-95D9-6B49-95FF-74F1EBBDEB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flipH="1">
            <a:off x="-248588" y="3104476"/>
            <a:ext cx="1035471" cy="10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D51FD-C714-5A4C-BE4F-BA7556AAE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280" y="260350"/>
            <a:ext cx="2743200" cy="365125"/>
          </a:xfrm>
        </p:spPr>
        <p:txBody>
          <a:bodyPr/>
          <a:lstStyle/>
          <a:p>
            <a:r>
              <a:rPr lang="en-US" sz="2400">
                <a:solidFill>
                  <a:srgbClr val="5FAADE"/>
                </a:solidFill>
              </a:rPr>
              <a:t>		        </a:t>
            </a:r>
            <a:fld id="{84E24DD3-0117-F947-8F74-C808912B5A2D}" type="slidenum">
              <a:rPr lang="en-US" sz="2400" b="1" smtClean="0">
                <a:solidFill>
                  <a:srgbClr val="5FAADE"/>
                </a:solidFill>
              </a:rPr>
              <a:pPr/>
              <a:t>3</a:t>
            </a:fld>
            <a:endParaRPr lang="en-US" sz="2800" b="1">
              <a:solidFill>
                <a:srgbClr val="5FAAD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F6478-1C4A-764D-8863-087503D7F0CA}"/>
              </a:ext>
            </a:extLst>
          </p:cNvPr>
          <p:cNvSpPr/>
          <p:nvPr/>
        </p:nvSpPr>
        <p:spPr>
          <a:xfrm>
            <a:off x="-1" y="6051479"/>
            <a:ext cx="12192000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60EAEC-990A-684B-B4C8-6B412B642102}"/>
              </a:ext>
            </a:extLst>
          </p:cNvPr>
          <p:cNvCxnSpPr/>
          <p:nvPr/>
        </p:nvCxnSpPr>
        <p:spPr>
          <a:xfrm flipH="1">
            <a:off x="544530" y="666571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FAE0455-794C-294F-BC0F-7A6BD26BDEE5}"/>
              </a:ext>
            </a:extLst>
          </p:cNvPr>
          <p:cNvSpPr txBox="1"/>
          <p:nvPr/>
        </p:nvSpPr>
        <p:spPr>
          <a:xfrm>
            <a:off x="482886" y="239801"/>
            <a:ext cx="84561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3B71"/>
                </a:solidFill>
                <a:latin typeface="Arial"/>
                <a:cs typeface="Arial"/>
              </a:rPr>
              <a:t>Mississippi Students and Schools</a:t>
            </a:r>
            <a:endParaRPr lang="en-US"/>
          </a:p>
        </p:txBody>
      </p:sp>
      <p:pic>
        <p:nvPicPr>
          <p:cNvPr id="5" name="Picture 4" descr="Mississi[ppi Department of Education logo">
            <a:extLst>
              <a:ext uri="{FF2B5EF4-FFF2-40B4-BE49-F238E27FC236}">
                <a16:creationId xmlns:a16="http://schemas.microsoft.com/office/drawing/2014/main" id="{50049982-3D2B-47D5-9E91-4ECE08B6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5DE3FD-AA50-D34E-AD42-FF82EB187DF8}"/>
              </a:ext>
            </a:extLst>
          </p:cNvPr>
          <p:cNvSpPr/>
          <p:nvPr/>
        </p:nvSpPr>
        <p:spPr>
          <a:xfrm>
            <a:off x="548960" y="1868174"/>
            <a:ext cx="2057400" cy="3098812"/>
          </a:xfrm>
          <a:prstGeom prst="rect">
            <a:avLst/>
          </a:prstGeom>
          <a:solidFill>
            <a:srgbClr val="E9F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45720" rtlCol="0" anchor="t" anchorCtr="0"/>
          <a:lstStyle/>
          <a:p>
            <a:pPr algn="ctr">
              <a:spcAft>
                <a:spcPts val="900"/>
              </a:spcAft>
            </a:pPr>
            <a:r>
              <a:rPr lang="en-US" sz="2800" b="1">
                <a:solidFill>
                  <a:srgbClr val="A74A7A"/>
                </a:solidFill>
                <a:latin typeface="Arial"/>
                <a:cs typeface="Arial"/>
              </a:rPr>
              <a:t>138</a:t>
            </a:r>
            <a:endParaRPr lang="en-US">
              <a:solidFill>
                <a:srgbClr val="FFFFFF"/>
              </a:solidFill>
              <a:latin typeface="Aptos" panose="020B0004020202020204"/>
              <a:cs typeface="Arial"/>
            </a:endParaRPr>
          </a:p>
          <a:p>
            <a:pPr algn="ctr">
              <a:spcAft>
                <a:spcPts val="900"/>
              </a:spcAft>
            </a:pPr>
            <a:r>
              <a:rPr lang="en-US" sz="2800" b="1">
                <a:solidFill>
                  <a:srgbClr val="A74A7A"/>
                </a:solidFill>
                <a:latin typeface="Arial"/>
                <a:cs typeface="Arial"/>
              </a:rPr>
              <a:t> </a:t>
            </a:r>
            <a:r>
              <a:rPr lang="en-US" sz="2400" b="1">
                <a:solidFill>
                  <a:srgbClr val="A74A7A"/>
                </a:solidFill>
                <a:latin typeface="Arial"/>
                <a:cs typeface="Arial"/>
              </a:rPr>
              <a:t>School Districts</a:t>
            </a:r>
            <a:endParaRPr lang="en-US"/>
          </a:p>
          <a:p>
            <a:pPr>
              <a:spcAft>
                <a:spcPts val="900"/>
              </a:spcAft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900"/>
              </a:spcAft>
            </a:pPr>
            <a:endParaRPr lang="en-US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spcAft>
                <a:spcPts val="900"/>
              </a:spcAft>
            </a:pPr>
            <a:endParaRPr lang="en-US">
              <a:solidFill>
                <a:sysClr val="windowText" lastClr="000000"/>
              </a:solidFill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3C24B7-59FA-654F-83F7-C6B5E5B071C6}"/>
              </a:ext>
            </a:extLst>
          </p:cNvPr>
          <p:cNvSpPr/>
          <p:nvPr/>
        </p:nvSpPr>
        <p:spPr>
          <a:xfrm>
            <a:off x="2832421" y="1872161"/>
            <a:ext cx="2057400" cy="3094826"/>
          </a:xfrm>
          <a:prstGeom prst="rect">
            <a:avLst/>
          </a:prstGeom>
          <a:solidFill>
            <a:srgbClr val="E9F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45720" rtlCol="0" anchor="t" anchorCtr="0"/>
          <a:lstStyle/>
          <a:p>
            <a:pPr algn="ctr">
              <a:spcAft>
                <a:spcPts val="900"/>
              </a:spcAft>
            </a:pPr>
            <a:r>
              <a:rPr lang="en-US" sz="2800" b="1">
                <a:solidFill>
                  <a:srgbClr val="0070C0"/>
                </a:solidFill>
                <a:latin typeface="Arial"/>
                <a:cs typeface="Arial"/>
              </a:rPr>
              <a:t>835</a:t>
            </a:r>
            <a:endParaRPr lang="en-US">
              <a:solidFill>
                <a:srgbClr val="FFFFFF"/>
              </a:solidFill>
              <a:latin typeface="Aptos" panose="020B0004020202020204"/>
              <a:cs typeface="Arial"/>
            </a:endParaRPr>
          </a:p>
          <a:p>
            <a:pPr algn="ctr">
              <a:spcAft>
                <a:spcPts val="900"/>
              </a:spcAft>
            </a:pPr>
            <a:r>
              <a:rPr lang="en-US" sz="2400" b="1">
                <a:solidFill>
                  <a:srgbClr val="0070C0"/>
                </a:solidFill>
                <a:latin typeface="Arial"/>
                <a:cs typeface="Arial"/>
              </a:rPr>
              <a:t>Schools</a:t>
            </a:r>
            <a:endParaRPr lang="en-US"/>
          </a:p>
          <a:p>
            <a:pPr>
              <a:spcAft>
                <a:spcPts val="900"/>
              </a:spcAft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900"/>
              </a:spcAft>
            </a:pPr>
            <a:endParaRPr lang="en-US" sz="16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32509D-CC8D-0D46-99D2-79FA9B0F1616}"/>
              </a:ext>
            </a:extLst>
          </p:cNvPr>
          <p:cNvSpPr/>
          <p:nvPr/>
        </p:nvSpPr>
        <p:spPr>
          <a:xfrm>
            <a:off x="5119215" y="1872161"/>
            <a:ext cx="2057400" cy="3081688"/>
          </a:xfrm>
          <a:prstGeom prst="rect">
            <a:avLst/>
          </a:prstGeom>
          <a:solidFill>
            <a:srgbClr val="E9F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45720" rtlCol="0" anchor="t" anchorCtr="0"/>
          <a:lstStyle/>
          <a:p>
            <a:pPr algn="ctr">
              <a:spcAft>
                <a:spcPts val="900"/>
              </a:spcAft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436,523</a:t>
            </a:r>
            <a:endParaRPr lang="en-US">
              <a:solidFill>
                <a:schemeClr val="accent6">
                  <a:lumMod val="75000"/>
                </a:schemeClr>
              </a:solidFill>
              <a:latin typeface="Aptos" panose="020B0004020202020204"/>
              <a:cs typeface="Arial"/>
            </a:endParaRPr>
          </a:p>
          <a:p>
            <a:pPr algn="ctr">
              <a:spcAft>
                <a:spcPts val="900"/>
              </a:spcAft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 Students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900"/>
              </a:spcAft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lt"/>
              <a:cs typeface="Arial"/>
            </a:endParaRPr>
          </a:p>
          <a:p>
            <a:pPr>
              <a:spcAft>
                <a:spcPts val="900"/>
              </a:spcAft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20094-D468-EF4D-8B60-4D3451A2006F}"/>
              </a:ext>
            </a:extLst>
          </p:cNvPr>
          <p:cNvSpPr/>
          <p:nvPr/>
        </p:nvSpPr>
        <p:spPr>
          <a:xfrm>
            <a:off x="7412358" y="1872161"/>
            <a:ext cx="2057400" cy="3081688"/>
          </a:xfrm>
          <a:prstGeom prst="rect">
            <a:avLst/>
          </a:prstGeom>
          <a:solidFill>
            <a:srgbClr val="E9F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45720" rtlCol="0" anchor="t" anchorCtr="0"/>
          <a:lstStyle/>
          <a:p>
            <a:pPr algn="ctr">
              <a:spcAft>
                <a:spcPts val="900"/>
              </a:spcAft>
            </a:pP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65,307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spcAft>
                <a:spcPts val="900"/>
              </a:spcAft>
            </a:pP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Students with a Disability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900"/>
              </a:spcAft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E92C7-F264-B14A-98F9-E59AE7D2D728}"/>
              </a:ext>
            </a:extLst>
          </p:cNvPr>
          <p:cNvSpPr/>
          <p:nvPr/>
        </p:nvSpPr>
        <p:spPr>
          <a:xfrm>
            <a:off x="9681198" y="1872161"/>
            <a:ext cx="2067296" cy="3068550"/>
          </a:xfrm>
          <a:prstGeom prst="rect">
            <a:avLst/>
          </a:prstGeom>
          <a:solidFill>
            <a:srgbClr val="E9F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45720" rtlCol="0" anchor="t" anchorCtr="0"/>
          <a:lstStyle/>
          <a:p>
            <a:pPr algn="ctr">
              <a:spcAft>
                <a:spcPts val="900"/>
              </a:spcAft>
            </a:pPr>
            <a:r>
              <a:rPr lang="en-US" sz="2800" b="1">
                <a:solidFill>
                  <a:srgbClr val="C00000"/>
                </a:solidFill>
                <a:latin typeface="Arial"/>
                <a:cs typeface="Arial"/>
              </a:rPr>
              <a:t>15% </a:t>
            </a:r>
            <a:endParaRPr lang="en-US">
              <a:solidFill>
                <a:srgbClr val="C00000"/>
              </a:solidFill>
              <a:latin typeface="Aptos" panose="020B0004020202020204"/>
              <a:cs typeface="Arial"/>
            </a:endParaRPr>
          </a:p>
          <a:p>
            <a:pPr algn="ctr">
              <a:spcAft>
                <a:spcPts val="900"/>
              </a:spcAft>
            </a:pPr>
            <a:r>
              <a:rPr lang="en-US" sz="2400" b="1">
                <a:solidFill>
                  <a:srgbClr val="C00000"/>
                </a:solidFill>
                <a:latin typeface="Arial"/>
                <a:cs typeface="Arial"/>
              </a:rPr>
              <a:t>Students with </a:t>
            </a:r>
            <a:br>
              <a:rPr lang="en-US" sz="2400" b="1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2400" b="1">
                <a:solidFill>
                  <a:srgbClr val="C00000"/>
                </a:solidFill>
                <a:latin typeface="Arial"/>
                <a:cs typeface="Arial"/>
              </a:rPr>
              <a:t>Disabilities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40D20E-0A12-A945-A683-293B5ADE64AD}"/>
              </a:ext>
            </a:extLst>
          </p:cNvPr>
          <p:cNvSpPr/>
          <p:nvPr/>
        </p:nvSpPr>
        <p:spPr>
          <a:xfrm rot="5400000">
            <a:off x="1486220" y="746717"/>
            <a:ext cx="182880" cy="2057400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F2AB35-C1D1-5444-86CE-68CB4F8B2456}"/>
              </a:ext>
            </a:extLst>
          </p:cNvPr>
          <p:cNvSpPr/>
          <p:nvPr/>
        </p:nvSpPr>
        <p:spPr>
          <a:xfrm rot="5400000">
            <a:off x="3768809" y="746718"/>
            <a:ext cx="182880" cy="2057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4C1B03-6CC9-534E-BA15-F2548E57F7F1}"/>
              </a:ext>
            </a:extLst>
          </p:cNvPr>
          <p:cNvSpPr/>
          <p:nvPr/>
        </p:nvSpPr>
        <p:spPr>
          <a:xfrm rot="5400000">
            <a:off x="6054809" y="746718"/>
            <a:ext cx="182880" cy="2057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D35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CAFD5-7557-E343-BCF8-733A1639921B}"/>
              </a:ext>
            </a:extLst>
          </p:cNvPr>
          <p:cNvSpPr/>
          <p:nvPr/>
        </p:nvSpPr>
        <p:spPr>
          <a:xfrm rot="5400000">
            <a:off x="8349618" y="746718"/>
            <a:ext cx="182880" cy="205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C18526-DF27-C046-896F-4E4B1F133C02}"/>
              </a:ext>
            </a:extLst>
          </p:cNvPr>
          <p:cNvSpPr/>
          <p:nvPr/>
        </p:nvSpPr>
        <p:spPr>
          <a:xfrm rot="5400000">
            <a:off x="10618458" y="746718"/>
            <a:ext cx="182880" cy="2057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4" descr="Children outline">
            <a:extLst>
              <a:ext uri="{FF2B5EF4-FFF2-40B4-BE49-F238E27FC236}">
                <a16:creationId xmlns:a16="http://schemas.microsoft.com/office/drawing/2014/main" id="{02C58B8D-BCDF-FC66-8821-3E8535B9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768" y="635948"/>
            <a:ext cx="1399308" cy="1409204"/>
          </a:xfrm>
          <a:prstGeom prst="rect">
            <a:avLst/>
          </a:prstGeom>
        </p:spPr>
      </p:pic>
      <p:pic>
        <p:nvPicPr>
          <p:cNvPr id="14" name="Graphic 13" descr="Court outline">
            <a:extLst>
              <a:ext uri="{FF2B5EF4-FFF2-40B4-BE49-F238E27FC236}">
                <a16:creationId xmlns:a16="http://schemas.microsoft.com/office/drawing/2014/main" id="{B075643E-6B1C-7D6E-1D6F-49DA9A7F3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386" y="804042"/>
            <a:ext cx="1098331" cy="993228"/>
          </a:xfrm>
          <a:prstGeom prst="rect">
            <a:avLst/>
          </a:prstGeom>
        </p:spPr>
      </p:pic>
      <p:pic>
        <p:nvPicPr>
          <p:cNvPr id="15" name="Graphic 14" descr="Schoolhouse outline">
            <a:extLst>
              <a:ext uri="{FF2B5EF4-FFF2-40B4-BE49-F238E27FC236}">
                <a16:creationId xmlns:a16="http://schemas.microsoft.com/office/drawing/2014/main" id="{CC0635C9-8327-54E3-66C8-1A077AF9B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7110" y="725216"/>
            <a:ext cx="1137744" cy="1190294"/>
          </a:xfrm>
          <a:prstGeom prst="rect">
            <a:avLst/>
          </a:prstGeom>
        </p:spPr>
      </p:pic>
      <p:pic>
        <p:nvPicPr>
          <p:cNvPr id="21" name="Graphic 14" descr="Children outline">
            <a:extLst>
              <a:ext uri="{FF2B5EF4-FFF2-40B4-BE49-F238E27FC236}">
                <a16:creationId xmlns:a16="http://schemas.microsoft.com/office/drawing/2014/main" id="{668AF934-57FB-537F-F577-EE0A26D6AB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43457" y="635948"/>
            <a:ext cx="1399308" cy="1409204"/>
          </a:xfrm>
          <a:prstGeom prst="rect">
            <a:avLst/>
          </a:prstGeom>
        </p:spPr>
      </p:pic>
      <p:pic>
        <p:nvPicPr>
          <p:cNvPr id="8" name="Graphic 7" descr="Classroom outline">
            <a:extLst>
              <a:ext uri="{FF2B5EF4-FFF2-40B4-BE49-F238E27FC236}">
                <a16:creationId xmlns:a16="http://schemas.microsoft.com/office/drawing/2014/main" id="{CE2D4E39-7C86-BD3A-21E8-4472C16B47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10866" y="810719"/>
            <a:ext cx="1001842" cy="10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B1CB-5179-6147-746D-A8344F19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61B60-AA62-6A52-2068-D093C315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280" y="260350"/>
            <a:ext cx="2743200" cy="365125"/>
          </a:xfrm>
        </p:spPr>
        <p:txBody>
          <a:bodyPr/>
          <a:lstStyle/>
          <a:p>
            <a:pPr algn="r"/>
            <a:fld id="{84E24DD3-0117-F947-8F74-C808912B5A2D}" type="slidenum">
              <a:rPr lang="en-US" sz="2400" b="1" dirty="0" smtClean="0">
                <a:solidFill>
                  <a:srgbClr val="5FAADE"/>
                </a:solidFill>
              </a:rPr>
              <a:pPr algn="r"/>
              <a:t>4</a:t>
            </a:fld>
            <a:endParaRPr lang="en-US" sz="2800" b="1">
              <a:solidFill>
                <a:srgbClr val="5FAAD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FCB27-3BC6-6367-9449-A99C3DFA37D9}"/>
              </a:ext>
            </a:extLst>
          </p:cNvPr>
          <p:cNvSpPr/>
          <p:nvPr/>
        </p:nvSpPr>
        <p:spPr>
          <a:xfrm>
            <a:off x="-1" y="6051479"/>
            <a:ext cx="12192000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067C0-7C7E-072C-12B8-3D3E4D1EB8C8}"/>
              </a:ext>
            </a:extLst>
          </p:cNvPr>
          <p:cNvCxnSpPr/>
          <p:nvPr/>
        </p:nvCxnSpPr>
        <p:spPr>
          <a:xfrm flipH="1">
            <a:off x="544530" y="666571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BF90E8-5934-0F17-DA93-9C6406B51F83}"/>
              </a:ext>
            </a:extLst>
          </p:cNvPr>
          <p:cNvSpPr txBox="1"/>
          <p:nvPr/>
        </p:nvSpPr>
        <p:spPr>
          <a:xfrm>
            <a:off x="541266" y="246222"/>
            <a:ext cx="872013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3B71"/>
                </a:solidFill>
                <a:latin typeface="Arial"/>
                <a:cs typeface="Arial"/>
              </a:rPr>
              <a:t>MDE Support, Services &amp; Oversight to Public Schools</a:t>
            </a:r>
            <a:endParaRPr lang="en-US" sz="2000"/>
          </a:p>
        </p:txBody>
      </p:sp>
      <p:pic>
        <p:nvPicPr>
          <p:cNvPr id="5" name="Picture 4" descr="Mississi[ppi Department of Education logo">
            <a:extLst>
              <a:ext uri="{FF2B5EF4-FFF2-40B4-BE49-F238E27FC236}">
                <a16:creationId xmlns:a16="http://schemas.microsoft.com/office/drawing/2014/main" id="{AEC1631B-148F-B501-0194-B627A220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83283-B4DE-C83C-29AF-7A0DB6096732}"/>
              </a:ext>
            </a:extLst>
          </p:cNvPr>
          <p:cNvSpPr txBox="1"/>
          <p:nvPr/>
        </p:nvSpPr>
        <p:spPr>
          <a:xfrm>
            <a:off x="702128" y="996043"/>
            <a:ext cx="11002453" cy="48500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ea typeface="Calibri"/>
                <a:cs typeface="Arial"/>
              </a:rPr>
              <a:t>Provide guidance, professional development, and technical assistance in the areas of academics, educator licensure and effectiveness, child nutrition, school finances, and safe and orderly schools, among other areas</a:t>
            </a:r>
            <a:br>
              <a:rPr lang="en-US" sz="2400" dirty="0">
                <a:solidFill>
                  <a:srgbClr val="595959"/>
                </a:solidFill>
                <a:latin typeface="Arial"/>
                <a:ea typeface="Calibri"/>
                <a:cs typeface="Arial"/>
              </a:rPr>
            </a:br>
            <a:endParaRPr lang="en-US" sz="2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ea typeface="Calibri"/>
                <a:cs typeface="Arial"/>
              </a:rPr>
              <a:t>Distribute and monitor $2.9 billion in state funds and $1.5 billion in federal funds </a:t>
            </a:r>
            <a:br>
              <a:rPr lang="en-US" sz="2400" dirty="0">
                <a:solidFill>
                  <a:srgbClr val="595959"/>
                </a:solidFill>
                <a:latin typeface="Arial"/>
                <a:ea typeface="Calibri"/>
                <a:cs typeface="Arial"/>
              </a:rPr>
            </a:br>
            <a:endParaRPr lang="en-US" sz="2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ea typeface="Calibri"/>
                <a:cs typeface="Arial"/>
              </a:rPr>
              <a:t>Monitor compliance with accreditation standards and state and federal laws</a:t>
            </a:r>
            <a:br>
              <a:rPr lang="en-US" sz="2400" dirty="0">
                <a:solidFill>
                  <a:srgbClr val="595959"/>
                </a:solidFill>
                <a:latin typeface="Arial"/>
                <a:ea typeface="Calibri"/>
                <a:cs typeface="Arial"/>
              </a:rPr>
            </a:br>
            <a:endParaRPr lang="en-US" sz="2400">
              <a:solidFill>
                <a:srgbClr val="000000"/>
              </a:solidFill>
              <a:latin typeface="Aptos" panose="020B0004020202020204"/>
              <a:ea typeface="Calibri"/>
              <a:cs typeface="Arial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ea typeface="Calibri"/>
                <a:cs typeface="Arial"/>
              </a:rPr>
              <a:t>Implement statewide assessment and accountability systems</a:t>
            </a:r>
            <a:endParaRPr lang="en-US" sz="2400"/>
          </a:p>
          <a:p>
            <a:endParaRPr lang="en-US" sz="2000">
              <a:latin typeface="Arial  "/>
            </a:endParaRPr>
          </a:p>
          <a:p>
            <a:endParaRPr lang="en-US" sz="200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90025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D51FD-C714-5A4C-BE4F-BA7556AAE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4324" y="208691"/>
            <a:ext cx="2743200" cy="365125"/>
          </a:xfrm>
        </p:spPr>
        <p:txBody>
          <a:bodyPr/>
          <a:lstStyle/>
          <a:p>
            <a:pPr algn="r"/>
            <a:fld id="{84E24DD3-0117-F947-8F74-C808912B5A2D}" type="slidenum">
              <a:rPr lang="en-US" sz="2400" b="1" smtClean="0">
                <a:solidFill>
                  <a:srgbClr val="5FAADE"/>
                </a:solidFill>
              </a:rPr>
              <a:pPr algn="r"/>
              <a:t>5</a:t>
            </a:fld>
            <a:endParaRPr lang="en-US" sz="2800" b="1">
              <a:solidFill>
                <a:srgbClr val="5FAAD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F6478-1C4A-764D-8863-087503D7F0CA}"/>
              </a:ext>
            </a:extLst>
          </p:cNvPr>
          <p:cNvSpPr/>
          <p:nvPr/>
        </p:nvSpPr>
        <p:spPr>
          <a:xfrm>
            <a:off x="-1" y="6051479"/>
            <a:ext cx="12192000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60EAEC-990A-684B-B4C8-6B412B642102}"/>
              </a:ext>
            </a:extLst>
          </p:cNvPr>
          <p:cNvCxnSpPr/>
          <p:nvPr/>
        </p:nvCxnSpPr>
        <p:spPr>
          <a:xfrm flipH="1">
            <a:off x="544530" y="666571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FAE0455-794C-294F-BC0F-7A6BD26BDEE5}"/>
              </a:ext>
            </a:extLst>
          </p:cNvPr>
          <p:cNvSpPr txBox="1"/>
          <p:nvPr/>
        </p:nvSpPr>
        <p:spPr>
          <a:xfrm>
            <a:off x="411794" y="247149"/>
            <a:ext cx="976045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3B71"/>
                </a:solidFill>
                <a:latin typeface="Arial"/>
                <a:cs typeface="Arial"/>
              </a:rPr>
              <a:t>Mississippi Public Education Progress 2013 to 2023</a:t>
            </a:r>
            <a:endParaRPr lang="en-US"/>
          </a:p>
        </p:txBody>
      </p:sp>
      <p:pic>
        <p:nvPicPr>
          <p:cNvPr id="5" name="Picture 4" descr="Mississi[ppi Department of Education logo">
            <a:extLst>
              <a:ext uri="{FF2B5EF4-FFF2-40B4-BE49-F238E27FC236}">
                <a16:creationId xmlns:a16="http://schemas.microsoft.com/office/drawing/2014/main" id="{50049982-3D2B-47D5-9E91-4ECE08B6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19E96F-7447-8540-A172-82DC9D181453}"/>
              </a:ext>
            </a:extLst>
          </p:cNvPr>
          <p:cNvSpPr txBox="1"/>
          <p:nvPr/>
        </p:nvSpPr>
        <p:spPr>
          <a:xfrm>
            <a:off x="6710841" y="980761"/>
            <a:ext cx="5147001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Key strategies for improved outcomes:</a:t>
            </a:r>
            <a:br>
              <a:rPr lang="en-US" sz="2000" b="1">
                <a:latin typeface="Arial"/>
                <a:cs typeface="Arial"/>
              </a:rPr>
            </a:br>
            <a:endParaRPr lang="en-US" sz="20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Effective State Board Strategic Plan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High expectations for students and educators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Higher academic standards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Strong accountability system for schools and districts</a:t>
            </a:r>
            <a:br>
              <a:rPr lang="en-US" sz="2000">
                <a:latin typeface="Arial"/>
                <a:cs typeface="Arial"/>
              </a:rPr>
            </a:b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Professional development for educators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Wingdings"/>
              <a:buChar char="ü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  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A close-up of a pencil&#10;&#10;Description automatically generated">
            <a:extLst>
              <a:ext uri="{FF2B5EF4-FFF2-40B4-BE49-F238E27FC236}">
                <a16:creationId xmlns:a16="http://schemas.microsoft.com/office/drawing/2014/main" id="{FFCC7542-868D-9F17-2BD3-5AEF33A79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25" b="15639"/>
          <a:stretch/>
        </p:blipFill>
        <p:spPr>
          <a:xfrm>
            <a:off x="272515" y="707669"/>
            <a:ext cx="6338411" cy="53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0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3A9965B2-59B7-4955-5B31-0B831AC4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1427" y="-372410"/>
            <a:ext cx="12850846" cy="723040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489136BE-EA69-3585-A46A-63A3A5B84197}"/>
              </a:ext>
            </a:extLst>
          </p:cNvPr>
          <p:cNvSpPr txBox="1"/>
          <p:nvPr/>
        </p:nvSpPr>
        <p:spPr>
          <a:xfrm>
            <a:off x="208767" y="302711"/>
            <a:ext cx="11101189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Graduation rate for </a:t>
            </a:r>
            <a:r>
              <a:rPr lang="en-US" sz="2000" b="1">
                <a:solidFill>
                  <a:srgbClr val="C00000"/>
                </a:solidFill>
              </a:rPr>
              <a:t>students with disabilities</a:t>
            </a:r>
            <a:r>
              <a:rPr lang="en-US" sz="2000" b="1"/>
              <a:t> nearly tripled from </a:t>
            </a:r>
            <a:r>
              <a:rPr lang="en-US" sz="2000" b="1">
                <a:solidFill>
                  <a:srgbClr val="C00000"/>
                </a:solidFill>
              </a:rPr>
              <a:t>23.2%</a:t>
            </a:r>
            <a:r>
              <a:rPr lang="en-US" sz="2000" b="1"/>
              <a:t> in 2014 to </a:t>
            </a:r>
            <a:r>
              <a:rPr lang="en-US" sz="2000" b="1">
                <a:solidFill>
                  <a:srgbClr val="C00000"/>
                </a:solidFill>
              </a:rPr>
              <a:t>70.0%</a:t>
            </a:r>
            <a:r>
              <a:rPr lang="en-US" sz="2000" b="1"/>
              <a:t> in 2023</a:t>
            </a:r>
          </a:p>
        </p:txBody>
      </p:sp>
    </p:spTree>
    <p:extLst>
      <p:ext uri="{BB962C8B-B14F-4D97-AF65-F5344CB8AC3E}">
        <p14:creationId xmlns:p14="http://schemas.microsoft.com/office/powerpoint/2010/main" val="424606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able&#10;&#10;Description automatically generated">
            <a:extLst>
              <a:ext uri="{FF2B5EF4-FFF2-40B4-BE49-F238E27FC236}">
                <a16:creationId xmlns:a16="http://schemas.microsoft.com/office/drawing/2014/main" id="{CD6322DC-34A7-6F37-0AF8-599DECD1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4" y="474412"/>
            <a:ext cx="8580521" cy="5521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D4F94B-6784-42E0-4898-96DC15F179D1}"/>
              </a:ext>
            </a:extLst>
          </p:cNvPr>
          <p:cNvSpPr txBox="1"/>
          <p:nvPr/>
        </p:nvSpPr>
        <p:spPr>
          <a:xfrm>
            <a:off x="8866958" y="792905"/>
            <a:ext cx="2809201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Verdana"/>
              </a:rPr>
              <a:t>Autism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Verdana"/>
              </a:rPr>
              <a:t> is the fastest growing category among public-school students due to: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/>
              <a:ea typeface="Verdana"/>
            </a:endParaRPr>
          </a:p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  "/>
              <a:ea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Verdana"/>
              </a:rPr>
              <a:t>Better methods of identification within the fields of education, psychology, and medicine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  "/>
              <a:ea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Verdana"/>
              </a:rPr>
              <a:t>Early intervention identification 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B1CB-5179-6147-746D-A8344F19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61B60-AA62-6A52-2068-D093C315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280" y="260350"/>
            <a:ext cx="2743200" cy="365125"/>
          </a:xfrm>
        </p:spPr>
        <p:txBody>
          <a:bodyPr/>
          <a:lstStyle/>
          <a:p>
            <a:pPr algn="r"/>
            <a:fld id="{84E24DD3-0117-F947-8F74-C808912B5A2D}" type="slidenum">
              <a:rPr lang="en-US" sz="2400" b="1" dirty="0" smtClean="0">
                <a:solidFill>
                  <a:srgbClr val="5FAADE"/>
                </a:solidFill>
              </a:rPr>
              <a:pPr algn="r"/>
              <a:t>8</a:t>
            </a:fld>
            <a:endParaRPr lang="en-US" sz="2800" b="1">
              <a:solidFill>
                <a:srgbClr val="5FAAD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FCB27-3BC6-6367-9449-A99C3DFA37D9}"/>
              </a:ext>
            </a:extLst>
          </p:cNvPr>
          <p:cNvSpPr/>
          <p:nvPr/>
        </p:nvSpPr>
        <p:spPr>
          <a:xfrm>
            <a:off x="-1" y="6051479"/>
            <a:ext cx="12192000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067C0-7C7E-072C-12B8-3D3E4D1EB8C8}"/>
              </a:ext>
            </a:extLst>
          </p:cNvPr>
          <p:cNvCxnSpPr/>
          <p:nvPr/>
        </p:nvCxnSpPr>
        <p:spPr>
          <a:xfrm flipH="1">
            <a:off x="544530" y="666571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BF90E8-5934-0F17-DA93-9C6406B51F83}"/>
              </a:ext>
            </a:extLst>
          </p:cNvPr>
          <p:cNvSpPr txBox="1"/>
          <p:nvPr/>
        </p:nvSpPr>
        <p:spPr>
          <a:xfrm>
            <a:off x="541266" y="246222"/>
            <a:ext cx="872013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3B71"/>
                </a:solidFill>
                <a:latin typeface="Arial"/>
                <a:cs typeface="Arial"/>
              </a:rPr>
              <a:t>What are the biggest challenge and how can MSU offer support?</a:t>
            </a:r>
          </a:p>
        </p:txBody>
      </p:sp>
      <p:pic>
        <p:nvPicPr>
          <p:cNvPr id="5" name="Picture 4" descr="Mississi[ppi Department of Education logo">
            <a:extLst>
              <a:ext uri="{FF2B5EF4-FFF2-40B4-BE49-F238E27FC236}">
                <a16:creationId xmlns:a16="http://schemas.microsoft.com/office/drawing/2014/main" id="{AEC1631B-148F-B501-0194-B627A220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83283-B4DE-C83C-29AF-7A0DB6096732}"/>
              </a:ext>
            </a:extLst>
          </p:cNvPr>
          <p:cNvSpPr txBox="1"/>
          <p:nvPr/>
        </p:nvSpPr>
        <p:spPr>
          <a:xfrm>
            <a:off x="550697" y="639937"/>
            <a:ext cx="11061918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cs typeface="Arial"/>
              </a:rPr>
              <a:t>Challenges</a:t>
            </a:r>
            <a:endParaRPr lang="en-US" sz="2200" b="1" dirty="0">
              <a:solidFill>
                <a:srgbClr val="000000"/>
              </a:solidFill>
              <a:latin typeface="Aptos" panose="020B0004020202020204"/>
              <a:cs typeface="Arial"/>
            </a:endParaRPr>
          </a:p>
          <a:p>
            <a:pPr marL="6858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Limited availability of qualified special education teachers</a:t>
            </a:r>
            <a:endParaRPr lang="en-US" sz="2200" dirty="0">
              <a:solidFill>
                <a:srgbClr val="000000"/>
              </a:solidFill>
            </a:endParaRPr>
          </a:p>
          <a:p>
            <a:pPr marL="6858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More training needed for general education teachers to provide high quality </a:t>
            </a:r>
            <a:b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Tier 1 instruction to support diverse learners, including those with special needs</a:t>
            </a:r>
          </a:p>
          <a:p>
            <a:pPr marL="6858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Increased occurrence and severity of behavioral needs among students</a:t>
            </a:r>
            <a:endParaRPr lang="en-US" sz="22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cs typeface="Arial"/>
              </a:rPr>
              <a:t>Teacher Preparation Support</a:t>
            </a:r>
          </a:p>
          <a:p>
            <a:pPr marL="685800" indent="-342900">
              <a:spcAft>
                <a:spcPts val="600"/>
              </a:spcAft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cs typeface="Arial"/>
              </a:rPr>
              <a:t>Include training in successful instructional practices</a:t>
            </a:r>
          </a:p>
          <a:p>
            <a:pPr marL="6858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Provide additional training and instruction in classroom/behavior management (this is the most common reason teachers leave the field; most prep programs only include one course on the topic)</a:t>
            </a:r>
          </a:p>
          <a:p>
            <a:pPr marL="6858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Provide differentiated practicum experiences; include time in a classroom for students with significant needs, a gifted setting, etc.</a:t>
            </a:r>
            <a:endParaRPr lang="en-US" sz="2200" dirty="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 lvl="1">
              <a:buFont typeface="Arial"/>
              <a:buChar char="•"/>
            </a:pPr>
            <a:endParaRPr lang="en-US" sz="1200">
              <a:latin typeface="Verdana"/>
              <a:ea typeface="Verdana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Arial"/>
              <a:cs typeface="Arial"/>
            </a:endParaRPr>
          </a:p>
          <a:p>
            <a:endParaRPr lang="en-US" sz="2000">
              <a:latin typeface="Arial  "/>
            </a:endParaRPr>
          </a:p>
          <a:p>
            <a:endParaRPr lang="en-US" sz="200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411107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10863-589a-4ffb-8b22-da3ff5ae9fe5" xsi:nil="true"/>
    <lcf76f155ced4ddcb4097134ff3c332f xmlns="30347378-f764-4d19-8832-6b2cad46c864">
      <Terms xmlns="http://schemas.microsoft.com/office/infopath/2007/PartnerControls"/>
    </lcf76f155ced4ddcb4097134ff3c332f>
    <SharedWithUsers xmlns="a8d10863-589a-4ffb-8b22-da3ff5ae9fe5">
      <UserInfo>
        <DisplayName>Jean Cook</DisplayName>
        <AccountId>25</AccountId>
        <AccountType/>
      </UserInfo>
      <UserInfo>
        <DisplayName>Tabatha Burkett</DisplayName>
        <AccountId>265</AccountId>
        <AccountType/>
      </UserInfo>
      <UserInfo>
        <DisplayName>Deborah Douglas</DisplayName>
        <AccountId>1549</AccountId>
        <AccountType/>
      </UserInfo>
      <UserInfo>
        <DisplayName>Ray Morgigno</DisplayName>
        <AccountId>1475</AccountId>
        <AccountType/>
      </UserInfo>
    </SharedWithUsers>
    <MediaLengthInSeconds xmlns="30347378-f764-4d19-8832-6b2cad46c86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9BC34835412408E3AEDED1005CE52" ma:contentTypeVersion="18" ma:contentTypeDescription="Create a new document." ma:contentTypeScope="" ma:versionID="2b7f0893a1d6e6981f49f8de163c3043">
  <xsd:schema xmlns:xsd="http://www.w3.org/2001/XMLSchema" xmlns:xs="http://www.w3.org/2001/XMLSchema" xmlns:p="http://schemas.microsoft.com/office/2006/metadata/properties" xmlns:ns2="30347378-f764-4d19-8832-6b2cad46c864" xmlns:ns3="a8d10863-589a-4ffb-8b22-da3ff5ae9fe5" targetNamespace="http://schemas.microsoft.com/office/2006/metadata/properties" ma:root="true" ma:fieldsID="4532772cfa2880cc4f032c75afb9fec6" ns2:_="" ns3:_="">
    <xsd:import namespace="30347378-f764-4d19-8832-6b2cad46c864"/>
    <xsd:import namespace="a8d10863-589a-4ffb-8b22-da3ff5ae9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47378-f764-4d19-8832-6b2cad46c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624be92-cd20-4743-bb81-736fea8f3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10863-589a-4ffb-8b22-da3ff5ae9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2ed1f8-924b-4b87-9c3e-728ad5b69592}" ma:internalName="TaxCatchAll" ma:showField="CatchAllData" ma:web="a8d10863-589a-4ffb-8b22-da3ff5ae9f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D611A-1AAD-4C59-9E3F-EED4F0216A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64540-2011-4F8C-B432-116B097E4E24}">
  <ds:schemaRefs>
    <ds:schemaRef ds:uri="http://schemas.microsoft.com/office/2006/metadata/properties"/>
    <ds:schemaRef ds:uri="http://schemas.microsoft.com/office/infopath/2007/PartnerControls"/>
    <ds:schemaRef ds:uri="a8d10863-589a-4ffb-8b22-da3ff5ae9fe5"/>
    <ds:schemaRef ds:uri="30347378-f764-4d19-8832-6b2cad46c864"/>
  </ds:schemaRefs>
</ds:datastoreItem>
</file>

<file path=customXml/itemProps3.xml><?xml version="1.0" encoding="utf-8"?>
<ds:datastoreItem xmlns:ds="http://schemas.openxmlformats.org/officeDocument/2006/customXml" ds:itemID="{3EB0A2A5-180C-45D1-BE19-3968056584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47378-f764-4d19-8832-6b2cad46c864"/>
    <ds:schemaRef ds:uri="a8d10863-589a-4ffb-8b22-da3ff5ae9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473</Words>
  <Application>Microsoft Office PowerPoint</Application>
  <PresentationFormat>Widescreen</PresentationFormat>
  <Paragraphs>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Arial  </vt:lpstr>
      <vt:lpstr>Arial Black</vt:lpstr>
      <vt:lpstr>Arial Narrow</vt:lpstr>
      <vt:lpstr>Calibri</vt:lpstr>
      <vt:lpstr>Verdana</vt:lpstr>
      <vt:lpstr>Wingdings</vt:lpstr>
      <vt:lpstr>office theme</vt:lpstr>
      <vt:lpstr>Mississippi Department of Education</vt:lpstr>
      <vt:lpstr>State Board of Education  STRATEGIC PLAN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Department of Education</dc:title>
  <dc:creator>Hyche, Stephanie</dc:creator>
  <cp:lastModifiedBy>Hyche, Stephanie</cp:lastModifiedBy>
  <cp:revision>15</cp:revision>
  <dcterms:created xsi:type="dcterms:W3CDTF">2024-04-12T14:26:15Z</dcterms:created>
  <dcterms:modified xsi:type="dcterms:W3CDTF">2024-04-15T22:10:23Z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0x01010011E9BC34835412408E3AEDED1005CE52</vt:lpwstr>
  </property>
  <property fmtid="{D5CDD505-2E9C-101B-9397-08002B2CF9AE}" pid="3" name="Order">
    <vt:r8>1717300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{"FileActivityType":"9","FileActivityTimeStamp":"2024-04-15T13:27:26.423Z","FileActivityUsersOnPage":[{"DisplayName":"Jean Cook","Id":"jcook@mdek12.org"},{"DisplayName":"Jean Cook","Id":"jcook@mdek12.org"},{"DisplayName":"Tabatha Burkett","Id":"tburkett@mdek12.org"}],"FileActivityNavigationId":null}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