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673" r:id="rId3"/>
    <p:sldId id="303" r:id="rId4"/>
    <p:sldId id="289" r:id="rId5"/>
    <p:sldId id="699" r:id="rId6"/>
    <p:sldId id="694" r:id="rId7"/>
    <p:sldId id="630" r:id="rId8"/>
    <p:sldId id="305" r:id="rId9"/>
    <p:sldId id="306" r:id="rId10"/>
    <p:sldId id="631" r:id="rId11"/>
    <p:sldId id="333" r:id="rId12"/>
    <p:sldId id="705" r:id="rId13"/>
    <p:sldId id="635" r:id="rId14"/>
    <p:sldId id="307" r:id="rId15"/>
    <p:sldId id="309" r:id="rId16"/>
    <p:sldId id="676" r:id="rId17"/>
    <p:sldId id="672" r:id="rId18"/>
    <p:sldId id="670" r:id="rId19"/>
    <p:sldId id="671" r:id="rId20"/>
    <p:sldId id="674" r:id="rId21"/>
    <p:sldId id="675" r:id="rId22"/>
    <p:sldId id="686" r:id="rId23"/>
    <p:sldId id="687" r:id="rId24"/>
    <p:sldId id="318"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4155" autoAdjust="0"/>
  </p:normalViewPr>
  <p:slideViewPr>
    <p:cSldViewPr>
      <p:cViewPr varScale="1">
        <p:scale>
          <a:sx n="67" d="100"/>
          <a:sy n="67" d="100"/>
        </p:scale>
        <p:origin x="62" y="72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22" y="53"/>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s>
</file>

<file path=ppt/diagrams/_rels/data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jpeg"/></Relationships>
</file>

<file path=ppt/diagrams/_rels/data12.xml.rels><?xml version="1.0" encoding="UTF-8" standalone="yes"?>
<Relationships xmlns="http://schemas.openxmlformats.org/package/2006/relationships"><Relationship Id="rId3" Type="http://schemas.openxmlformats.org/officeDocument/2006/relationships/hyperlink" Target="http://www.naric.com/?q=node/33" TargetMode="External"/><Relationship Id="rId2" Type="http://schemas.openxmlformats.org/officeDocument/2006/relationships/hyperlink" Target="https://acl.gov/news-and-events/announcements/new-nidilrr-long-range-plan" TargetMode="External"/><Relationship Id="rId1" Type="http://schemas.openxmlformats.org/officeDocument/2006/relationships/hyperlink" Target="https://www.acl.gov/about-acl/about-national-institute-disability-independent-living-and-rehabilitation-research" TargetMode="External"/><Relationship Id="rId4" Type="http://schemas.openxmlformats.org/officeDocument/2006/relationships/hyperlink" Target="https://www.grants.gov/search-grants"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g"/></Relationships>
</file>

<file path=ppt/diagrams/_rels/data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diagrams/_rels/data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jpeg"/></Relationships>
</file>

<file path=ppt/diagrams/_rels/drawing12.xml.rels><?xml version="1.0" encoding="UTF-8" standalone="yes"?>
<Relationships xmlns="http://schemas.openxmlformats.org/package/2006/relationships"><Relationship Id="rId3" Type="http://schemas.openxmlformats.org/officeDocument/2006/relationships/hyperlink" Target="http://www.naric.com/?q=node/33" TargetMode="External"/><Relationship Id="rId2" Type="http://schemas.openxmlformats.org/officeDocument/2006/relationships/hyperlink" Target="https://acl.gov/news-and-events/announcements/new-nidilrr-long-range-plan" TargetMode="External"/><Relationship Id="rId1" Type="http://schemas.openxmlformats.org/officeDocument/2006/relationships/hyperlink" Target="https://www.acl.gov/about-acl/about-national-institute-disability-independent-living-and-rehabilitation-research" TargetMode="External"/><Relationship Id="rId4" Type="http://schemas.openxmlformats.org/officeDocument/2006/relationships/hyperlink" Target="https://www.grants.gov/search-grants"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1D3DA-8411-42F3-9F67-20576EDBD4E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D8BA069-E504-42B4-A90D-0A6CA9FE3792}">
      <dgm:prSet phldrT="[Text]" custT="1"/>
      <dgm:spPr/>
      <dgm:t>
        <a:bodyPr/>
        <a:lstStyle/>
        <a:p>
          <a:r>
            <a:rPr lang="en-US" sz="2400" dirty="0"/>
            <a:t>To generate new knowledge and to promote its effective use:</a:t>
          </a:r>
        </a:p>
      </dgm:t>
    </dgm:pt>
    <dgm:pt modelId="{9C04BD06-FF7D-4241-AFF5-B64B4B51E81D}" type="parTrans" cxnId="{F20505BB-F25E-422A-AB6D-DBC087668500}">
      <dgm:prSet/>
      <dgm:spPr/>
      <dgm:t>
        <a:bodyPr/>
        <a:lstStyle/>
        <a:p>
          <a:endParaRPr lang="en-US"/>
        </a:p>
      </dgm:t>
    </dgm:pt>
    <dgm:pt modelId="{EBBC37BD-6E58-44A9-9ADA-BF84BCCC1F8A}" type="sibTrans" cxnId="{F20505BB-F25E-422A-AB6D-DBC087668500}">
      <dgm:prSet/>
      <dgm:spPr/>
      <dgm:t>
        <a:bodyPr/>
        <a:lstStyle/>
        <a:p>
          <a:endParaRPr lang="en-US"/>
        </a:p>
      </dgm:t>
    </dgm:pt>
    <dgm:pt modelId="{A0F6451E-275F-40E5-B0A1-C586D9764AB3}">
      <dgm:prSet phldrT="[Text]" custT="1"/>
      <dgm:spPr/>
      <dgm:t>
        <a:bodyPr/>
        <a:lstStyle/>
        <a:p>
          <a:r>
            <a:rPr lang="en-US" sz="2400" dirty="0"/>
            <a:t>To expand </a:t>
          </a:r>
          <a:r>
            <a:rPr lang="en-US" sz="2400" u="sng" dirty="0"/>
            <a:t>society</a:t>
          </a:r>
          <a:r>
            <a:rPr lang="en-US" sz="2400" dirty="0"/>
            <a:t>’s capacity to provide full opportunities and accommodations for individuals with disabilities</a:t>
          </a:r>
        </a:p>
      </dgm:t>
    </dgm:pt>
    <dgm:pt modelId="{CF65FA64-0DCB-4EB0-B8B2-4C7D9DB48053}" type="parTrans" cxnId="{82485998-38D6-48C4-8A69-7D12B708E21B}">
      <dgm:prSet/>
      <dgm:spPr/>
      <dgm:t>
        <a:bodyPr/>
        <a:lstStyle/>
        <a:p>
          <a:endParaRPr lang="en-US"/>
        </a:p>
      </dgm:t>
    </dgm:pt>
    <dgm:pt modelId="{1DCFFAFC-A87A-4E2B-92C3-4EEF047B91C1}" type="sibTrans" cxnId="{82485998-38D6-48C4-8A69-7D12B708E21B}">
      <dgm:prSet/>
      <dgm:spPr>
        <a:solidFill>
          <a:schemeClr val="bg1"/>
        </a:solidFill>
      </dgm:spPr>
      <dgm:t>
        <a:bodyPr/>
        <a:lstStyle/>
        <a:p>
          <a:endParaRPr lang="en-US"/>
        </a:p>
      </dgm:t>
    </dgm:pt>
    <dgm:pt modelId="{B23517A7-BC7A-4E8D-811A-C8ABC8915431}">
      <dgm:prSet phldrT="[Text]" custT="1"/>
      <dgm:spPr/>
      <dgm:t>
        <a:bodyPr/>
        <a:lstStyle/>
        <a:p>
          <a:r>
            <a:rPr lang="en-US" sz="2400" dirty="0"/>
            <a:t>To improve the abilities of </a:t>
          </a:r>
          <a:r>
            <a:rPr lang="en-US" sz="2400" u="sng" dirty="0"/>
            <a:t>individuals</a:t>
          </a:r>
          <a:r>
            <a:rPr lang="en-US" sz="2400" dirty="0"/>
            <a:t> with disabilities to perform activities of their choice in the community</a:t>
          </a:r>
        </a:p>
      </dgm:t>
    </dgm:pt>
    <dgm:pt modelId="{BB831FBA-4DF3-4D7A-A2C0-4737DAD8B316}" type="parTrans" cxnId="{F6D0C31C-A5B2-4B9B-A881-EF22EA266A88}">
      <dgm:prSet/>
      <dgm:spPr/>
      <dgm:t>
        <a:bodyPr/>
        <a:lstStyle/>
        <a:p>
          <a:endParaRPr lang="en-US"/>
        </a:p>
      </dgm:t>
    </dgm:pt>
    <dgm:pt modelId="{8CE04F7F-3B10-4319-BC3A-D4C0F4087B92}" type="sibTrans" cxnId="{F6D0C31C-A5B2-4B9B-A881-EF22EA266A88}">
      <dgm:prSet/>
      <dgm:spPr/>
      <dgm:t>
        <a:bodyPr/>
        <a:lstStyle/>
        <a:p>
          <a:endParaRPr lang="en-US" dirty="0"/>
        </a:p>
      </dgm:t>
    </dgm:pt>
    <dgm:pt modelId="{9E4C546D-3372-4654-8786-DF6CB68D235A}" type="pres">
      <dgm:prSet presAssocID="{4891D3DA-8411-42F3-9F67-20576EDBD4EE}" presName="Name0" presStyleCnt="0">
        <dgm:presLayoutVars>
          <dgm:dir/>
          <dgm:resizeHandles val="exact"/>
        </dgm:presLayoutVars>
      </dgm:prSet>
      <dgm:spPr/>
    </dgm:pt>
    <dgm:pt modelId="{CA3B7944-2CB4-413F-9666-FA7A3902F725}" type="pres">
      <dgm:prSet presAssocID="{0D8BA069-E504-42B4-A90D-0A6CA9FE3792}" presName="node" presStyleLbl="node1" presStyleIdx="0" presStyleCnt="3" custScaleX="264110" custScaleY="103120" custRadScaleRad="114381" custRadScaleInc="714">
        <dgm:presLayoutVars>
          <dgm:bulletEnabled val="1"/>
        </dgm:presLayoutVars>
      </dgm:prSet>
      <dgm:spPr/>
    </dgm:pt>
    <dgm:pt modelId="{77ADB019-AFD5-4BA4-8F0A-AE11B8E8D26D}" type="pres">
      <dgm:prSet presAssocID="{EBBC37BD-6E58-44A9-9ADA-BF84BCCC1F8A}" presName="sibTrans" presStyleLbl="sibTrans2D1" presStyleIdx="0" presStyleCnt="3" custScaleX="165467"/>
      <dgm:spPr>
        <a:prstGeom prst="rightArrow">
          <a:avLst/>
        </a:prstGeom>
      </dgm:spPr>
    </dgm:pt>
    <dgm:pt modelId="{20D10930-17D2-4B52-BB82-BEADEBE6B212}" type="pres">
      <dgm:prSet presAssocID="{EBBC37BD-6E58-44A9-9ADA-BF84BCCC1F8A}" presName="connectorText" presStyleLbl="sibTrans2D1" presStyleIdx="0" presStyleCnt="3"/>
      <dgm:spPr/>
    </dgm:pt>
    <dgm:pt modelId="{E341EDE1-31FF-4E60-9B07-09EA6EB498C2}" type="pres">
      <dgm:prSet presAssocID="{A0F6451E-275F-40E5-B0A1-C586D9764AB3}" presName="node" presStyleLbl="node1" presStyleIdx="1" presStyleCnt="3" custScaleX="156918" custScaleY="197639" custRadScaleRad="93182" custRadScaleInc="-23082">
        <dgm:presLayoutVars>
          <dgm:bulletEnabled val="1"/>
        </dgm:presLayoutVars>
      </dgm:prSet>
      <dgm:spPr/>
    </dgm:pt>
    <dgm:pt modelId="{D34E1D8B-6261-4DB9-83E9-9822767773A1}" type="pres">
      <dgm:prSet presAssocID="{1DCFFAFC-A87A-4E2B-92C3-4EEF047B91C1}" presName="sibTrans" presStyleLbl="sibTrans2D1" presStyleIdx="1" presStyleCnt="3" custFlipHor="0" custScaleX="164804" custScaleY="27452" custLinFactX="-409069" custLinFactY="-55988" custLinFactNeighborX="-500000" custLinFactNeighborY="-100000"/>
      <dgm:spPr>
        <a:prstGeom prst="actionButtonBlank">
          <a:avLst/>
        </a:prstGeom>
      </dgm:spPr>
    </dgm:pt>
    <dgm:pt modelId="{51FCF66B-C9BE-44B6-9EBB-C54E07109E35}" type="pres">
      <dgm:prSet presAssocID="{1DCFFAFC-A87A-4E2B-92C3-4EEF047B91C1}" presName="connectorText" presStyleLbl="sibTrans2D1" presStyleIdx="1" presStyleCnt="3"/>
      <dgm:spPr/>
    </dgm:pt>
    <dgm:pt modelId="{2A4EA620-A3E0-4687-8507-1C6E5E6DE14E}" type="pres">
      <dgm:prSet presAssocID="{B23517A7-BC7A-4E8D-811A-C8ABC8915431}" presName="node" presStyleLbl="node1" presStyleIdx="2" presStyleCnt="3" custScaleX="154567" custScaleY="203933" custRadScaleRad="109038" custRadScaleInc="25461">
        <dgm:presLayoutVars>
          <dgm:bulletEnabled val="1"/>
        </dgm:presLayoutVars>
      </dgm:prSet>
      <dgm:spPr/>
    </dgm:pt>
    <dgm:pt modelId="{94384AF9-7E36-4874-8271-3862AF927B86}" type="pres">
      <dgm:prSet presAssocID="{8CE04F7F-3B10-4319-BC3A-D4C0F4087B92}" presName="sibTrans" presStyleLbl="sibTrans2D1" presStyleIdx="2" presStyleCnt="3" custAng="10615287" custScaleX="170090" custLinFactNeighborX="-34490" custLinFactNeighborY="893"/>
      <dgm:spPr>
        <a:prstGeom prst="rightArrow">
          <a:avLst/>
        </a:prstGeom>
      </dgm:spPr>
    </dgm:pt>
    <dgm:pt modelId="{32112BB0-5EDE-46FD-9924-82671A6C0A74}" type="pres">
      <dgm:prSet presAssocID="{8CE04F7F-3B10-4319-BC3A-D4C0F4087B92}" presName="connectorText" presStyleLbl="sibTrans2D1" presStyleIdx="2" presStyleCnt="3"/>
      <dgm:spPr>
        <a:prstGeom prst="rightArrow">
          <a:avLst/>
        </a:prstGeom>
      </dgm:spPr>
    </dgm:pt>
  </dgm:ptLst>
  <dgm:cxnLst>
    <dgm:cxn modelId="{14460B08-066C-4FB0-AA5F-37EF56775067}" type="presOf" srcId="{1DCFFAFC-A87A-4E2B-92C3-4EEF047B91C1}" destId="{D34E1D8B-6261-4DB9-83E9-9822767773A1}" srcOrd="0" destOrd="0" presId="urn:microsoft.com/office/officeart/2005/8/layout/cycle7"/>
    <dgm:cxn modelId="{8706800F-8C11-4506-9FDA-92FD57B731F9}" type="presOf" srcId="{8CE04F7F-3B10-4319-BC3A-D4C0F4087B92}" destId="{94384AF9-7E36-4874-8271-3862AF927B86}" srcOrd="0" destOrd="0" presId="urn:microsoft.com/office/officeart/2005/8/layout/cycle7"/>
    <dgm:cxn modelId="{F6D0C31C-A5B2-4B9B-A881-EF22EA266A88}" srcId="{4891D3DA-8411-42F3-9F67-20576EDBD4EE}" destId="{B23517A7-BC7A-4E8D-811A-C8ABC8915431}" srcOrd="2" destOrd="0" parTransId="{BB831FBA-4DF3-4D7A-A2C0-4737DAD8B316}" sibTransId="{8CE04F7F-3B10-4319-BC3A-D4C0F4087B92}"/>
    <dgm:cxn modelId="{DD45492F-BF14-4D21-B7F1-4C2D566D9732}" type="presOf" srcId="{EBBC37BD-6E58-44A9-9ADA-BF84BCCC1F8A}" destId="{77ADB019-AFD5-4BA4-8F0A-AE11B8E8D26D}" srcOrd="0" destOrd="0" presId="urn:microsoft.com/office/officeart/2005/8/layout/cycle7"/>
    <dgm:cxn modelId="{1D4AA631-D16C-466D-A653-340FB7BCA078}" type="presOf" srcId="{4891D3DA-8411-42F3-9F67-20576EDBD4EE}" destId="{9E4C546D-3372-4654-8786-DF6CB68D235A}" srcOrd="0" destOrd="0" presId="urn:microsoft.com/office/officeart/2005/8/layout/cycle7"/>
    <dgm:cxn modelId="{ADFDDE33-70BA-4940-9011-5E969D478BF6}" type="presOf" srcId="{8CE04F7F-3B10-4319-BC3A-D4C0F4087B92}" destId="{32112BB0-5EDE-46FD-9924-82671A6C0A74}" srcOrd="1" destOrd="0" presId="urn:microsoft.com/office/officeart/2005/8/layout/cycle7"/>
    <dgm:cxn modelId="{2B786D3D-08E3-43B9-82EF-6E57773A9C5A}" type="presOf" srcId="{B23517A7-BC7A-4E8D-811A-C8ABC8915431}" destId="{2A4EA620-A3E0-4687-8507-1C6E5E6DE14E}" srcOrd="0" destOrd="0" presId="urn:microsoft.com/office/officeart/2005/8/layout/cycle7"/>
    <dgm:cxn modelId="{7E8D4E5C-A81D-4F5B-B8F6-1E8215DE164A}" type="presOf" srcId="{EBBC37BD-6E58-44A9-9ADA-BF84BCCC1F8A}" destId="{20D10930-17D2-4B52-BB82-BEADEBE6B212}" srcOrd="1" destOrd="0" presId="urn:microsoft.com/office/officeart/2005/8/layout/cycle7"/>
    <dgm:cxn modelId="{FD63668E-B6A6-44F6-8CD0-216C7EDDB5FE}" type="presOf" srcId="{1DCFFAFC-A87A-4E2B-92C3-4EEF047B91C1}" destId="{51FCF66B-C9BE-44B6-9EBB-C54E07109E35}" srcOrd="1" destOrd="0" presId="urn:microsoft.com/office/officeart/2005/8/layout/cycle7"/>
    <dgm:cxn modelId="{82485998-38D6-48C4-8A69-7D12B708E21B}" srcId="{4891D3DA-8411-42F3-9F67-20576EDBD4EE}" destId="{A0F6451E-275F-40E5-B0A1-C586D9764AB3}" srcOrd="1" destOrd="0" parTransId="{CF65FA64-0DCB-4EB0-B8B2-4C7D9DB48053}" sibTransId="{1DCFFAFC-A87A-4E2B-92C3-4EEF047B91C1}"/>
    <dgm:cxn modelId="{F20505BB-F25E-422A-AB6D-DBC087668500}" srcId="{4891D3DA-8411-42F3-9F67-20576EDBD4EE}" destId="{0D8BA069-E504-42B4-A90D-0A6CA9FE3792}" srcOrd="0" destOrd="0" parTransId="{9C04BD06-FF7D-4241-AFF5-B64B4B51E81D}" sibTransId="{EBBC37BD-6E58-44A9-9ADA-BF84BCCC1F8A}"/>
    <dgm:cxn modelId="{EF9757D6-0B59-44CE-8662-8BE608BD5729}" type="presOf" srcId="{A0F6451E-275F-40E5-B0A1-C586D9764AB3}" destId="{E341EDE1-31FF-4E60-9B07-09EA6EB498C2}" srcOrd="0" destOrd="0" presId="urn:microsoft.com/office/officeart/2005/8/layout/cycle7"/>
    <dgm:cxn modelId="{A71718D9-C5D1-4468-A366-6D6091ADD5B1}" type="presOf" srcId="{0D8BA069-E504-42B4-A90D-0A6CA9FE3792}" destId="{CA3B7944-2CB4-413F-9666-FA7A3902F725}" srcOrd="0" destOrd="0" presId="urn:microsoft.com/office/officeart/2005/8/layout/cycle7"/>
    <dgm:cxn modelId="{3BCD8B1F-A507-4C55-87FE-89FD8F3C7C0F}" type="presParOf" srcId="{9E4C546D-3372-4654-8786-DF6CB68D235A}" destId="{CA3B7944-2CB4-413F-9666-FA7A3902F725}" srcOrd="0" destOrd="0" presId="urn:microsoft.com/office/officeart/2005/8/layout/cycle7"/>
    <dgm:cxn modelId="{29B2B196-B9E3-482E-814E-ACA8272416D9}" type="presParOf" srcId="{9E4C546D-3372-4654-8786-DF6CB68D235A}" destId="{77ADB019-AFD5-4BA4-8F0A-AE11B8E8D26D}" srcOrd="1" destOrd="0" presId="urn:microsoft.com/office/officeart/2005/8/layout/cycle7"/>
    <dgm:cxn modelId="{925D8319-0D49-44EE-8AF1-1CB59B5365F2}" type="presParOf" srcId="{77ADB019-AFD5-4BA4-8F0A-AE11B8E8D26D}" destId="{20D10930-17D2-4B52-BB82-BEADEBE6B212}" srcOrd="0" destOrd="0" presId="urn:microsoft.com/office/officeart/2005/8/layout/cycle7"/>
    <dgm:cxn modelId="{CD1C3555-7970-4464-A5B9-F204BA119DEB}" type="presParOf" srcId="{9E4C546D-3372-4654-8786-DF6CB68D235A}" destId="{E341EDE1-31FF-4E60-9B07-09EA6EB498C2}" srcOrd="2" destOrd="0" presId="urn:microsoft.com/office/officeart/2005/8/layout/cycle7"/>
    <dgm:cxn modelId="{A4B13E84-89A7-4C8B-8427-A9D89D4503DC}" type="presParOf" srcId="{9E4C546D-3372-4654-8786-DF6CB68D235A}" destId="{D34E1D8B-6261-4DB9-83E9-9822767773A1}" srcOrd="3" destOrd="0" presId="urn:microsoft.com/office/officeart/2005/8/layout/cycle7"/>
    <dgm:cxn modelId="{BA498849-7179-4664-B066-5F1517532460}" type="presParOf" srcId="{D34E1D8B-6261-4DB9-83E9-9822767773A1}" destId="{51FCF66B-C9BE-44B6-9EBB-C54E07109E35}" srcOrd="0" destOrd="0" presId="urn:microsoft.com/office/officeart/2005/8/layout/cycle7"/>
    <dgm:cxn modelId="{CFB5BE84-0BE2-4A4E-A680-42E7AFCF58BC}" type="presParOf" srcId="{9E4C546D-3372-4654-8786-DF6CB68D235A}" destId="{2A4EA620-A3E0-4687-8507-1C6E5E6DE14E}" srcOrd="4" destOrd="0" presId="urn:microsoft.com/office/officeart/2005/8/layout/cycle7"/>
    <dgm:cxn modelId="{82B9FCB7-D42A-40DF-AE15-83CA01EF2594}" type="presParOf" srcId="{9E4C546D-3372-4654-8786-DF6CB68D235A}" destId="{94384AF9-7E36-4874-8271-3862AF927B86}" srcOrd="5" destOrd="0" presId="urn:microsoft.com/office/officeart/2005/8/layout/cycle7"/>
    <dgm:cxn modelId="{288A419C-830F-4304-8804-158818CA35F4}" type="presParOf" srcId="{94384AF9-7E36-4874-8271-3862AF927B86}" destId="{32112BB0-5EDE-46FD-9924-82671A6C0A7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D0E4CC-C5A8-493B-BFAF-39691C712574}"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F5B181DF-F29D-46CA-8D63-47B392405406}">
      <dgm:prSet phldrT="[Text]" custT="1"/>
      <dgm:spPr/>
      <dgm:t>
        <a:bodyPr/>
        <a:lstStyle/>
        <a:p>
          <a:pPr algn="ctr"/>
          <a:r>
            <a:rPr lang="en-US" sz="2000" dirty="0"/>
            <a:t>Evalu8NOW tool was introduced to respectfully monitor depression and anxiety of people with Parkinson’s and other degenerative neurological diseases (</a:t>
          </a:r>
          <a:r>
            <a:rPr lang="en-US" sz="2000" dirty="0" err="1"/>
            <a:t>CreateAbility</a:t>
          </a:r>
          <a:r>
            <a:rPr lang="en-US" sz="2000" dirty="0"/>
            <a:t> Concepts, Inc.)</a:t>
          </a:r>
        </a:p>
      </dgm:t>
      <dgm:extLst>
        <a:ext uri="{E40237B7-FDA0-4F09-8148-C483321AD2D9}">
          <dgm14:cNvPr xmlns:dgm14="http://schemas.microsoft.com/office/drawing/2010/diagram" id="0" name="" title="accomplishments"/>
        </a:ext>
      </dgm:extLst>
    </dgm:pt>
    <dgm:pt modelId="{C6EB15BB-722F-44E1-B01A-ED4554FA4598}" type="parTrans" cxnId="{E31491C8-BEE9-443C-9542-8CC05315B748}">
      <dgm:prSet/>
      <dgm:spPr/>
      <dgm:t>
        <a:bodyPr/>
        <a:lstStyle/>
        <a:p>
          <a:endParaRPr lang="en-US"/>
        </a:p>
      </dgm:t>
    </dgm:pt>
    <dgm:pt modelId="{207C3F60-0605-43EE-A538-D1C85C177086}" type="sibTrans" cxnId="{E31491C8-BEE9-443C-9542-8CC05315B748}">
      <dgm:prSet/>
      <dgm:spPr/>
      <dgm:t>
        <a:bodyPr/>
        <a:lstStyle/>
        <a:p>
          <a:endParaRPr lang="en-US"/>
        </a:p>
      </dgm:t>
    </dgm:pt>
    <dgm:pt modelId="{97717B57-B80A-4F0D-8740-759AD295FD0A}">
      <dgm:prSet phldrT="[Text]" custT="1"/>
      <dgm:spPr/>
      <dgm:t>
        <a:bodyPr/>
        <a:lstStyle/>
        <a:p>
          <a:pPr algn="ctr"/>
          <a:r>
            <a:rPr lang="en-US" sz="2000" dirty="0"/>
            <a:t>Investigation of service delivery processes for individuals with disabilities using CRT who have a mobility impairment, while specifically identifying best practices, barriers, and unique features of health delivery policies and practices (University of Pittsburgh)</a:t>
          </a:r>
          <a:endParaRPr lang="en-US" sz="2000" b="0" dirty="0"/>
        </a:p>
      </dgm:t>
      <dgm:extLst>
        <a:ext uri="{E40237B7-FDA0-4F09-8148-C483321AD2D9}">
          <dgm14:cNvPr xmlns:dgm14="http://schemas.microsoft.com/office/drawing/2010/diagram" id="0" name="" title="accomplishments"/>
        </a:ext>
      </dgm:extLst>
    </dgm:pt>
    <dgm:pt modelId="{4E1EA26C-2695-4D52-B81D-F0B6182BC96C}" type="parTrans" cxnId="{B25251BA-1722-441C-92A1-013674FED1F7}">
      <dgm:prSet/>
      <dgm:spPr/>
      <dgm:t>
        <a:bodyPr/>
        <a:lstStyle/>
        <a:p>
          <a:endParaRPr lang="en-US"/>
        </a:p>
      </dgm:t>
    </dgm:pt>
    <dgm:pt modelId="{A5B2E63A-80C0-4111-9213-55DFC3DB1C04}" type="sibTrans" cxnId="{B25251BA-1722-441C-92A1-013674FED1F7}">
      <dgm:prSet/>
      <dgm:spPr/>
      <dgm:t>
        <a:bodyPr/>
        <a:lstStyle/>
        <a:p>
          <a:endParaRPr lang="en-US"/>
        </a:p>
      </dgm:t>
    </dgm:pt>
    <dgm:pt modelId="{B0F65C2B-6DA6-4EE4-9953-CBC871C1EBFD}">
      <dgm:prSet custT="1"/>
      <dgm:spPr/>
      <dgm:t>
        <a:bodyPr/>
        <a:lstStyle/>
        <a:p>
          <a:r>
            <a:rPr lang="en-US" sz="2000" b="0" i="0"/>
            <a:t>Conducting of field tests which evaluate measures of trunk function to be used in assigning classifications to athletes in wheelchair basketball competition (Alabama State University)</a:t>
          </a:r>
          <a:endParaRPr lang="en-US" sz="2000"/>
        </a:p>
      </dgm:t>
    </dgm:pt>
    <dgm:pt modelId="{A9D3058C-2B01-41B3-948C-7A6D393EBD52}" type="parTrans" cxnId="{01891406-68D7-4500-82C5-E69FFBFB86AE}">
      <dgm:prSet/>
      <dgm:spPr/>
      <dgm:t>
        <a:bodyPr/>
        <a:lstStyle/>
        <a:p>
          <a:endParaRPr lang="en-US"/>
        </a:p>
      </dgm:t>
    </dgm:pt>
    <dgm:pt modelId="{F089F3ED-3A25-4AD6-A8D0-F475764B97BB}" type="sibTrans" cxnId="{01891406-68D7-4500-82C5-E69FFBFB86AE}">
      <dgm:prSet/>
      <dgm:spPr/>
      <dgm:t>
        <a:bodyPr/>
        <a:lstStyle/>
        <a:p>
          <a:endParaRPr lang="en-US"/>
        </a:p>
      </dgm:t>
    </dgm:pt>
    <dgm:pt modelId="{41BDC3B6-DB65-4D88-B100-F7906311FFDF}" type="pres">
      <dgm:prSet presAssocID="{96D0E4CC-C5A8-493B-BFAF-39691C712574}" presName="Name0" presStyleCnt="0">
        <dgm:presLayoutVars>
          <dgm:dir/>
          <dgm:resizeHandles val="exact"/>
        </dgm:presLayoutVars>
      </dgm:prSet>
      <dgm:spPr/>
    </dgm:pt>
    <dgm:pt modelId="{7FF1AD28-A69D-4BE8-9D3A-1DEA7A0EA2E4}" type="pres">
      <dgm:prSet presAssocID="{96D0E4CC-C5A8-493B-BFAF-39691C712574}" presName="bkgdShp" presStyleLbl="alignAccFollowNode1" presStyleIdx="0" presStyleCnt="1" custLinFactNeighborX="-873" custLinFactNeighborY="4297"/>
      <dgm:spPr/>
      <dgm:extLst>
        <a:ext uri="{E40237B7-FDA0-4F09-8148-C483321AD2D9}">
          <dgm14:cNvPr xmlns:dgm14="http://schemas.microsoft.com/office/drawing/2010/diagram" id="0" name="" title="accomplishments"/>
        </a:ext>
      </dgm:extLst>
    </dgm:pt>
    <dgm:pt modelId="{D075ECDA-BBA1-48E9-B7F6-4566716821F0}" type="pres">
      <dgm:prSet presAssocID="{96D0E4CC-C5A8-493B-BFAF-39691C712574}" presName="linComp" presStyleCnt="0"/>
      <dgm:spPr/>
    </dgm:pt>
    <dgm:pt modelId="{78367C64-4842-4666-B887-2BAE8A5BD9FA}" type="pres">
      <dgm:prSet presAssocID="{F5B181DF-F29D-46CA-8D63-47B392405406}" presName="compNode" presStyleCnt="0"/>
      <dgm:spPr/>
    </dgm:pt>
    <dgm:pt modelId="{FAC0CA6B-4625-4BBF-B36D-C379F314811A}" type="pres">
      <dgm:prSet presAssocID="{F5B181DF-F29D-46CA-8D63-47B392405406}" presName="node" presStyleLbl="node1" presStyleIdx="0" presStyleCnt="3" custScaleX="149197" custScaleY="113266" custLinFactNeighborX="-8057" custLinFactNeighborY="-1075">
        <dgm:presLayoutVars>
          <dgm:bulletEnabled val="1"/>
        </dgm:presLayoutVars>
      </dgm:prSet>
      <dgm:spPr/>
    </dgm:pt>
    <dgm:pt modelId="{C065101B-A983-4F7E-B6FE-706BC9C27424}" type="pres">
      <dgm:prSet presAssocID="{F5B181DF-F29D-46CA-8D63-47B392405406}" presName="invisiNode" presStyleLbl="node1" presStyleIdx="0" presStyleCnt="3"/>
      <dgm:spPr/>
    </dgm:pt>
    <dgm:pt modelId="{0B1C9314-C85D-4BE5-BC15-AA38ED7C3ACD}" type="pres">
      <dgm:prSet presAssocID="{F5B181DF-F29D-46CA-8D63-47B392405406}" presName="imagNode" presStyleLbl="fgImgPlace1" presStyleIdx="0" presStyleCnt="3" custScaleX="133779" custLinFactNeighborX="-5635" custLinFactNeighborY="-179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pt>
    <dgm:pt modelId="{7B0FEA1A-7AB1-496E-89BA-75A87ECD8F09}" type="pres">
      <dgm:prSet presAssocID="{207C3F60-0605-43EE-A538-D1C85C177086}" presName="sibTrans" presStyleLbl="sibTrans2D1" presStyleIdx="0" presStyleCnt="0"/>
      <dgm:spPr/>
    </dgm:pt>
    <dgm:pt modelId="{C254AD3A-42A6-42B9-8560-7C444F7B92DA}" type="pres">
      <dgm:prSet presAssocID="{97717B57-B80A-4F0D-8740-759AD295FD0A}" presName="compNode" presStyleCnt="0"/>
      <dgm:spPr/>
    </dgm:pt>
    <dgm:pt modelId="{503D5661-74B3-4965-A63E-82581D6DFF38}" type="pres">
      <dgm:prSet presAssocID="{97717B57-B80A-4F0D-8740-759AD295FD0A}" presName="node" presStyleLbl="node1" presStyleIdx="1" presStyleCnt="3" custScaleX="171282" custScaleY="117290" custLinFactNeighborX="242" custLinFactNeighborY="1974">
        <dgm:presLayoutVars>
          <dgm:bulletEnabled val="1"/>
        </dgm:presLayoutVars>
      </dgm:prSet>
      <dgm:spPr/>
    </dgm:pt>
    <dgm:pt modelId="{FE2E6D67-1529-4CBA-B6FC-8A36C09964FD}" type="pres">
      <dgm:prSet presAssocID="{97717B57-B80A-4F0D-8740-759AD295FD0A}" presName="invisiNode" presStyleLbl="node1" presStyleIdx="1" presStyleCnt="3"/>
      <dgm:spPr/>
    </dgm:pt>
    <dgm:pt modelId="{83004DF1-3779-4E8B-BA2F-132DF7B1F826}" type="pres">
      <dgm:prSet presAssocID="{97717B57-B80A-4F0D-8740-759AD295FD0A}" presName="imagNode" presStyleLbl="fgImgPlace1" presStyleIdx="1" presStyleCnt="3" custScaleX="112401" custLinFactNeighborX="-1221" custLinFactNeighborY="-289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5AEACDE7-C95F-42EC-A502-B4863149847F}" type="pres">
      <dgm:prSet presAssocID="{A5B2E63A-80C0-4111-9213-55DFC3DB1C04}" presName="sibTrans" presStyleLbl="sibTrans2D1" presStyleIdx="0" presStyleCnt="0"/>
      <dgm:spPr/>
    </dgm:pt>
    <dgm:pt modelId="{D6150FB4-B615-49F4-B635-C4C23A4C6439}" type="pres">
      <dgm:prSet presAssocID="{B0F65C2B-6DA6-4EE4-9953-CBC871C1EBFD}" presName="compNode" presStyleCnt="0"/>
      <dgm:spPr/>
    </dgm:pt>
    <dgm:pt modelId="{24B5AD34-85E5-4D9D-8C13-AE9CD4C02845}" type="pres">
      <dgm:prSet presAssocID="{B0F65C2B-6DA6-4EE4-9953-CBC871C1EBFD}" presName="node" presStyleLbl="node1" presStyleIdx="2" presStyleCnt="3" custScaleX="157895" custScaleY="111365" custLinFactNeighborX="2418" custLinFactNeighborY="-2470">
        <dgm:presLayoutVars>
          <dgm:bulletEnabled val="1"/>
        </dgm:presLayoutVars>
      </dgm:prSet>
      <dgm:spPr/>
    </dgm:pt>
    <dgm:pt modelId="{817B6AD6-2D9F-4328-8D24-C627741A2AE9}" type="pres">
      <dgm:prSet presAssocID="{B0F65C2B-6DA6-4EE4-9953-CBC871C1EBFD}" presName="invisiNode" presStyleLbl="node1" presStyleIdx="2" presStyleCnt="3"/>
      <dgm:spPr/>
    </dgm:pt>
    <dgm:pt modelId="{F1A77744-CDC7-44AA-8C2B-40978EC6CF17}" type="pres">
      <dgm:prSet presAssocID="{B0F65C2B-6DA6-4EE4-9953-CBC871C1EBF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Lst>
  <dgm:cxnLst>
    <dgm:cxn modelId="{01891406-68D7-4500-82C5-E69FFBFB86AE}" srcId="{96D0E4CC-C5A8-493B-BFAF-39691C712574}" destId="{B0F65C2B-6DA6-4EE4-9953-CBC871C1EBFD}" srcOrd="2" destOrd="0" parTransId="{A9D3058C-2B01-41B3-948C-7A6D393EBD52}" sibTransId="{F089F3ED-3A25-4AD6-A8D0-F475764B97BB}"/>
    <dgm:cxn modelId="{DF892E16-6056-42E5-B625-12927AF54A49}" type="presOf" srcId="{207C3F60-0605-43EE-A538-D1C85C177086}" destId="{7B0FEA1A-7AB1-496E-89BA-75A87ECD8F09}" srcOrd="0" destOrd="0" presId="urn:microsoft.com/office/officeart/2005/8/layout/pList2"/>
    <dgm:cxn modelId="{7C13B31E-7DC3-4524-B20D-B19899A4A2B4}" type="presOf" srcId="{97717B57-B80A-4F0D-8740-759AD295FD0A}" destId="{503D5661-74B3-4965-A63E-82581D6DFF38}" srcOrd="0" destOrd="0" presId="urn:microsoft.com/office/officeart/2005/8/layout/pList2"/>
    <dgm:cxn modelId="{393CCF2A-5179-438D-AA5D-F65196DE0C63}" type="presOf" srcId="{F5B181DF-F29D-46CA-8D63-47B392405406}" destId="{FAC0CA6B-4625-4BBF-B36D-C379F314811A}" srcOrd="0" destOrd="0" presId="urn:microsoft.com/office/officeart/2005/8/layout/pList2"/>
    <dgm:cxn modelId="{6FABA537-1718-4A29-A072-B123443065D6}" type="presOf" srcId="{A5B2E63A-80C0-4111-9213-55DFC3DB1C04}" destId="{5AEACDE7-C95F-42EC-A502-B4863149847F}" srcOrd="0" destOrd="0" presId="urn:microsoft.com/office/officeart/2005/8/layout/pList2"/>
    <dgm:cxn modelId="{FDDE3D41-0097-4A59-932D-70169D1D30D5}" type="presOf" srcId="{B0F65C2B-6DA6-4EE4-9953-CBC871C1EBFD}" destId="{24B5AD34-85E5-4D9D-8C13-AE9CD4C02845}" srcOrd="0" destOrd="0" presId="urn:microsoft.com/office/officeart/2005/8/layout/pList2"/>
    <dgm:cxn modelId="{A7EB5D54-1EED-4FFF-87AB-65DBA5A2C11B}" type="presOf" srcId="{96D0E4CC-C5A8-493B-BFAF-39691C712574}" destId="{41BDC3B6-DB65-4D88-B100-F7906311FFDF}" srcOrd="0" destOrd="0" presId="urn:microsoft.com/office/officeart/2005/8/layout/pList2"/>
    <dgm:cxn modelId="{B25251BA-1722-441C-92A1-013674FED1F7}" srcId="{96D0E4CC-C5A8-493B-BFAF-39691C712574}" destId="{97717B57-B80A-4F0D-8740-759AD295FD0A}" srcOrd="1" destOrd="0" parTransId="{4E1EA26C-2695-4D52-B81D-F0B6182BC96C}" sibTransId="{A5B2E63A-80C0-4111-9213-55DFC3DB1C04}"/>
    <dgm:cxn modelId="{E31491C8-BEE9-443C-9542-8CC05315B748}" srcId="{96D0E4CC-C5A8-493B-BFAF-39691C712574}" destId="{F5B181DF-F29D-46CA-8D63-47B392405406}" srcOrd="0" destOrd="0" parTransId="{C6EB15BB-722F-44E1-B01A-ED4554FA4598}" sibTransId="{207C3F60-0605-43EE-A538-D1C85C177086}"/>
    <dgm:cxn modelId="{976C9B35-8667-415F-B19E-56D6209E2511}" type="presParOf" srcId="{41BDC3B6-DB65-4D88-B100-F7906311FFDF}" destId="{7FF1AD28-A69D-4BE8-9D3A-1DEA7A0EA2E4}" srcOrd="0" destOrd="0" presId="urn:microsoft.com/office/officeart/2005/8/layout/pList2"/>
    <dgm:cxn modelId="{5C6A5AA3-BBE0-4ED1-B7ED-B25600F47FE0}" type="presParOf" srcId="{41BDC3B6-DB65-4D88-B100-F7906311FFDF}" destId="{D075ECDA-BBA1-48E9-B7F6-4566716821F0}" srcOrd="1" destOrd="0" presId="urn:microsoft.com/office/officeart/2005/8/layout/pList2"/>
    <dgm:cxn modelId="{2865FF59-9084-43AA-8A17-98AD615A488A}" type="presParOf" srcId="{D075ECDA-BBA1-48E9-B7F6-4566716821F0}" destId="{78367C64-4842-4666-B887-2BAE8A5BD9FA}" srcOrd="0" destOrd="0" presId="urn:microsoft.com/office/officeart/2005/8/layout/pList2"/>
    <dgm:cxn modelId="{D52BB7D6-8EB5-4827-B742-3625326D3577}" type="presParOf" srcId="{78367C64-4842-4666-B887-2BAE8A5BD9FA}" destId="{FAC0CA6B-4625-4BBF-B36D-C379F314811A}" srcOrd="0" destOrd="0" presId="urn:microsoft.com/office/officeart/2005/8/layout/pList2"/>
    <dgm:cxn modelId="{10A33EF1-6CFE-4ACB-A20F-D1E587E072F5}" type="presParOf" srcId="{78367C64-4842-4666-B887-2BAE8A5BD9FA}" destId="{C065101B-A983-4F7E-B6FE-706BC9C27424}" srcOrd="1" destOrd="0" presId="urn:microsoft.com/office/officeart/2005/8/layout/pList2"/>
    <dgm:cxn modelId="{F182ABEE-35AF-4EAE-8F50-E68977BF09D2}" type="presParOf" srcId="{78367C64-4842-4666-B887-2BAE8A5BD9FA}" destId="{0B1C9314-C85D-4BE5-BC15-AA38ED7C3ACD}" srcOrd="2" destOrd="0" presId="urn:microsoft.com/office/officeart/2005/8/layout/pList2"/>
    <dgm:cxn modelId="{FC26970F-57AA-4B4B-8DBD-0A1BDBE98EFC}" type="presParOf" srcId="{D075ECDA-BBA1-48E9-B7F6-4566716821F0}" destId="{7B0FEA1A-7AB1-496E-89BA-75A87ECD8F09}" srcOrd="1" destOrd="0" presId="urn:microsoft.com/office/officeart/2005/8/layout/pList2"/>
    <dgm:cxn modelId="{1FBA5E83-2B98-44B4-B739-DD484AA16D05}" type="presParOf" srcId="{D075ECDA-BBA1-48E9-B7F6-4566716821F0}" destId="{C254AD3A-42A6-42B9-8560-7C444F7B92DA}" srcOrd="2" destOrd="0" presId="urn:microsoft.com/office/officeart/2005/8/layout/pList2"/>
    <dgm:cxn modelId="{3CF71501-741D-4A0E-BFB7-601FC2CA5552}" type="presParOf" srcId="{C254AD3A-42A6-42B9-8560-7C444F7B92DA}" destId="{503D5661-74B3-4965-A63E-82581D6DFF38}" srcOrd="0" destOrd="0" presId="urn:microsoft.com/office/officeart/2005/8/layout/pList2"/>
    <dgm:cxn modelId="{65FB6DFF-F4F7-4734-9FF7-2C685FDB45DD}" type="presParOf" srcId="{C254AD3A-42A6-42B9-8560-7C444F7B92DA}" destId="{FE2E6D67-1529-4CBA-B6FC-8A36C09964FD}" srcOrd="1" destOrd="0" presId="urn:microsoft.com/office/officeart/2005/8/layout/pList2"/>
    <dgm:cxn modelId="{1148405A-9A6F-42C0-89A9-40017742F244}" type="presParOf" srcId="{C254AD3A-42A6-42B9-8560-7C444F7B92DA}" destId="{83004DF1-3779-4E8B-BA2F-132DF7B1F826}" srcOrd="2" destOrd="0" presId="urn:microsoft.com/office/officeart/2005/8/layout/pList2"/>
    <dgm:cxn modelId="{25495DD6-85A0-4467-94ED-FB933F647176}" type="presParOf" srcId="{D075ECDA-BBA1-48E9-B7F6-4566716821F0}" destId="{5AEACDE7-C95F-42EC-A502-B4863149847F}" srcOrd="3" destOrd="0" presId="urn:microsoft.com/office/officeart/2005/8/layout/pList2"/>
    <dgm:cxn modelId="{9DAAE7A2-4EF0-423E-88AE-0FDB3C72DF1E}" type="presParOf" srcId="{D075ECDA-BBA1-48E9-B7F6-4566716821F0}" destId="{D6150FB4-B615-49F4-B635-C4C23A4C6439}" srcOrd="4" destOrd="0" presId="urn:microsoft.com/office/officeart/2005/8/layout/pList2"/>
    <dgm:cxn modelId="{5842543E-9FDA-4CE3-BD9B-0D97FE5A63E5}" type="presParOf" srcId="{D6150FB4-B615-49F4-B635-C4C23A4C6439}" destId="{24B5AD34-85E5-4D9D-8C13-AE9CD4C02845}" srcOrd="0" destOrd="0" presId="urn:microsoft.com/office/officeart/2005/8/layout/pList2"/>
    <dgm:cxn modelId="{06D3D903-63E3-4811-B188-213331072940}" type="presParOf" srcId="{D6150FB4-B615-49F4-B635-C4C23A4C6439}" destId="{817B6AD6-2D9F-4328-8D24-C627741A2AE9}" srcOrd="1" destOrd="0" presId="urn:microsoft.com/office/officeart/2005/8/layout/pList2"/>
    <dgm:cxn modelId="{06449AD7-505E-48A6-885C-4FD83B0757BE}" type="presParOf" srcId="{D6150FB4-B615-49F4-B635-C4C23A4C6439}" destId="{F1A77744-CDC7-44AA-8C2B-40978EC6CF1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F47CDC-1E01-4239-A1B5-3A5167B45877}"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A7B12AF8-5212-4A6E-8638-9F966D1A803E}">
      <dgm:prSet phldrT="[Text]" custT="1"/>
      <dgm:spPr/>
      <dgm:t>
        <a:bodyPr/>
        <a:lstStyle/>
        <a:p>
          <a:r>
            <a:rPr lang="en-US" sz="2000" b="0"/>
            <a:t>Examination of factors influencing participation in personal and life activities among people aging with long-term physical disability to inform future interventions (Washington University)</a:t>
          </a:r>
        </a:p>
      </dgm:t>
      <dgm:extLst>
        <a:ext uri="{E40237B7-FDA0-4F09-8148-C483321AD2D9}">
          <dgm14:cNvPr xmlns:dgm14="http://schemas.microsoft.com/office/drawing/2010/diagram" id="0" name="" title="accomplishments"/>
        </a:ext>
      </dgm:extLst>
    </dgm:pt>
    <dgm:pt modelId="{50C913D0-AC13-4A5B-893E-EBB75547CA11}" type="parTrans" cxnId="{6744FAB0-3A62-4C79-AAF3-B4B8FCEEA0F6}">
      <dgm:prSet/>
      <dgm:spPr/>
      <dgm:t>
        <a:bodyPr/>
        <a:lstStyle/>
        <a:p>
          <a:endParaRPr lang="en-US"/>
        </a:p>
      </dgm:t>
    </dgm:pt>
    <dgm:pt modelId="{89DCBF31-6471-4905-9965-F97ADAC76A76}" type="sibTrans" cxnId="{6744FAB0-3A62-4C79-AAF3-B4B8FCEEA0F6}">
      <dgm:prSet/>
      <dgm:spPr/>
      <dgm:t>
        <a:bodyPr/>
        <a:lstStyle/>
        <a:p>
          <a:endParaRPr lang="en-US"/>
        </a:p>
      </dgm:t>
    </dgm:pt>
    <dgm:pt modelId="{4D84BFC9-17FA-4891-B7DF-C448BDD80070}">
      <dgm:prSet custT="1"/>
      <dgm:spPr/>
      <dgm:t>
        <a:bodyPr/>
        <a:lstStyle/>
        <a:p>
          <a:r>
            <a:rPr lang="en-US" sz="2000" b="0" i="0"/>
            <a:t>Developing and testing an intervention to enhance social connections and feelings of mattering among adults with serious mental illnesses (SMI)</a:t>
          </a:r>
        </a:p>
        <a:p>
          <a:r>
            <a:rPr lang="en-US" sz="2000" b="0" i="0"/>
            <a:t>(Temple University)</a:t>
          </a:r>
          <a:endParaRPr lang="en-US" sz="2000"/>
        </a:p>
      </dgm:t>
    </dgm:pt>
    <dgm:pt modelId="{BAFC0E3D-67EB-4E54-AF58-C1C7942C141A}" type="parTrans" cxnId="{459D2AC1-4D6F-4E41-AE57-0939FC59BFE2}">
      <dgm:prSet/>
      <dgm:spPr/>
      <dgm:t>
        <a:bodyPr/>
        <a:lstStyle/>
        <a:p>
          <a:endParaRPr lang="en-US"/>
        </a:p>
      </dgm:t>
    </dgm:pt>
    <dgm:pt modelId="{3950802F-167B-4EBB-B838-1E7AE815911B}" type="sibTrans" cxnId="{459D2AC1-4D6F-4E41-AE57-0939FC59BFE2}">
      <dgm:prSet/>
      <dgm:spPr/>
      <dgm:t>
        <a:bodyPr/>
        <a:lstStyle/>
        <a:p>
          <a:endParaRPr lang="en-US"/>
        </a:p>
      </dgm:t>
    </dgm:pt>
    <dgm:pt modelId="{CC6369CE-9688-4268-8877-2885A9D1DE6B}">
      <dgm:prSet custT="1"/>
      <dgm:spPr/>
      <dgm:t>
        <a:bodyPr/>
        <a:lstStyle/>
        <a:p>
          <a:r>
            <a:rPr lang="en-US" sz="2000" b="0" i="0"/>
            <a:t>Quantification of out-of-pocket costs and unmet need for disability-related goods and services with attention to disparities experienced among people with disabilities from underserved backgrounds (Stony Brook)</a:t>
          </a:r>
          <a:endParaRPr lang="en-US" sz="2000"/>
        </a:p>
      </dgm:t>
    </dgm:pt>
    <dgm:pt modelId="{DE8914BA-FC85-40C5-AA3B-F562A451F636}" type="parTrans" cxnId="{3DCF2BBD-AC7C-4D6D-BBFA-08F13E22D955}">
      <dgm:prSet/>
      <dgm:spPr/>
      <dgm:t>
        <a:bodyPr/>
        <a:lstStyle/>
        <a:p>
          <a:endParaRPr lang="en-US"/>
        </a:p>
      </dgm:t>
    </dgm:pt>
    <dgm:pt modelId="{32E688C6-84D8-428D-82FD-C5A521AE484A}" type="sibTrans" cxnId="{3DCF2BBD-AC7C-4D6D-BBFA-08F13E22D955}">
      <dgm:prSet/>
      <dgm:spPr/>
      <dgm:t>
        <a:bodyPr/>
        <a:lstStyle/>
        <a:p>
          <a:endParaRPr lang="en-US"/>
        </a:p>
      </dgm:t>
    </dgm:pt>
    <dgm:pt modelId="{8189DC4A-E203-41FE-8C1C-F9D06B4897F1}" type="pres">
      <dgm:prSet presAssocID="{34F47CDC-1E01-4239-A1B5-3A5167B45877}" presName="Name0" presStyleCnt="0">
        <dgm:presLayoutVars>
          <dgm:dir/>
          <dgm:resizeHandles val="exact"/>
        </dgm:presLayoutVars>
      </dgm:prSet>
      <dgm:spPr/>
    </dgm:pt>
    <dgm:pt modelId="{900E7158-A206-439A-9C5B-AE5F95031CFA}" type="pres">
      <dgm:prSet presAssocID="{34F47CDC-1E01-4239-A1B5-3A5167B45877}" presName="bkgdShp" presStyleLbl="alignAccFollowNode1" presStyleIdx="0" presStyleCnt="1" custLinFactNeighborX="36000" custLinFactNeighborY="152"/>
      <dgm:spPr/>
      <dgm:extLst>
        <a:ext uri="{E40237B7-FDA0-4F09-8148-C483321AD2D9}">
          <dgm14:cNvPr xmlns:dgm14="http://schemas.microsoft.com/office/drawing/2010/diagram" id="0" name="" title="accomplishments"/>
        </a:ext>
      </dgm:extLst>
    </dgm:pt>
    <dgm:pt modelId="{7C8C820F-271D-4D7E-9CA8-B4FE21BC4997}" type="pres">
      <dgm:prSet presAssocID="{34F47CDC-1E01-4239-A1B5-3A5167B45877}" presName="linComp" presStyleCnt="0"/>
      <dgm:spPr/>
    </dgm:pt>
    <dgm:pt modelId="{EFF19937-3A61-480C-A9E3-29DB4BE05ACD}" type="pres">
      <dgm:prSet presAssocID="{A7B12AF8-5212-4A6E-8638-9F966D1A803E}" presName="compNode" presStyleCnt="0"/>
      <dgm:spPr/>
    </dgm:pt>
    <dgm:pt modelId="{BD25EF9D-B306-4B4D-A22E-09D592A1FC6A}" type="pres">
      <dgm:prSet presAssocID="{A7B12AF8-5212-4A6E-8638-9F966D1A803E}" presName="node" presStyleLbl="node1" presStyleIdx="0" presStyleCnt="3" custScaleX="144496">
        <dgm:presLayoutVars>
          <dgm:bulletEnabled val="1"/>
        </dgm:presLayoutVars>
      </dgm:prSet>
      <dgm:spPr/>
    </dgm:pt>
    <dgm:pt modelId="{F00A79CA-6271-4DD9-BDD5-7486CCE1EAC9}" type="pres">
      <dgm:prSet presAssocID="{A7B12AF8-5212-4A6E-8638-9F966D1A803E}" presName="invisiNode" presStyleLbl="node1" presStyleIdx="0" presStyleCnt="3"/>
      <dgm:spPr/>
    </dgm:pt>
    <dgm:pt modelId="{CFBABC06-4178-428C-A536-C90541AB3179}" type="pres">
      <dgm:prSet presAssocID="{A7B12AF8-5212-4A6E-8638-9F966D1A803E}"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BF6F34C1-E897-47D1-8CA9-C08C12677B02}" type="pres">
      <dgm:prSet presAssocID="{89DCBF31-6471-4905-9965-F97ADAC76A76}" presName="sibTrans" presStyleLbl="sibTrans2D1" presStyleIdx="0" presStyleCnt="0"/>
      <dgm:spPr/>
    </dgm:pt>
    <dgm:pt modelId="{374C367E-2053-4A6D-A27F-58E52FEAF702}" type="pres">
      <dgm:prSet presAssocID="{CC6369CE-9688-4268-8877-2885A9D1DE6B}" presName="compNode" presStyleCnt="0"/>
      <dgm:spPr/>
    </dgm:pt>
    <dgm:pt modelId="{2EF0B334-DD79-4190-B24E-ACB03BE82A5B}" type="pres">
      <dgm:prSet presAssocID="{CC6369CE-9688-4268-8877-2885A9D1DE6B}" presName="node" presStyleLbl="node1" presStyleIdx="1" presStyleCnt="3" custScaleX="170590" custScaleY="97682" custLinFactNeighborX="560" custLinFactNeighborY="13664">
        <dgm:presLayoutVars>
          <dgm:bulletEnabled val="1"/>
        </dgm:presLayoutVars>
      </dgm:prSet>
      <dgm:spPr/>
    </dgm:pt>
    <dgm:pt modelId="{7AA65EA5-2A7C-40F4-81C9-F00576181939}" type="pres">
      <dgm:prSet presAssocID="{CC6369CE-9688-4268-8877-2885A9D1DE6B}" presName="invisiNode" presStyleLbl="node1" presStyleIdx="1" presStyleCnt="3"/>
      <dgm:spPr/>
    </dgm:pt>
    <dgm:pt modelId="{FCC5A31A-78B1-4C35-9B06-D6C6E1EAA5D9}" type="pres">
      <dgm:prSet presAssocID="{CC6369CE-9688-4268-8877-2885A9D1DE6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4000" r="-124000"/>
          </a:stretch>
        </a:blipFill>
      </dgm:spPr>
    </dgm:pt>
    <dgm:pt modelId="{5C9A9EB7-DA22-4173-B519-CC7272EF2CEC}" type="pres">
      <dgm:prSet presAssocID="{32E688C6-84D8-428D-82FD-C5A521AE484A}" presName="sibTrans" presStyleLbl="sibTrans2D1" presStyleIdx="0" presStyleCnt="0"/>
      <dgm:spPr/>
    </dgm:pt>
    <dgm:pt modelId="{A049E3B8-1A6B-45E3-95D9-F22EB453EC9B}" type="pres">
      <dgm:prSet presAssocID="{4D84BFC9-17FA-4891-B7DF-C448BDD80070}" presName="compNode" presStyleCnt="0"/>
      <dgm:spPr/>
    </dgm:pt>
    <dgm:pt modelId="{C0CBBBC7-FAF5-4D23-B6CE-DDB34B3497E2}" type="pres">
      <dgm:prSet presAssocID="{4D84BFC9-17FA-4891-B7DF-C448BDD80070}" presName="node" presStyleLbl="node1" presStyleIdx="2" presStyleCnt="3" custScaleX="152366">
        <dgm:presLayoutVars>
          <dgm:bulletEnabled val="1"/>
        </dgm:presLayoutVars>
      </dgm:prSet>
      <dgm:spPr/>
    </dgm:pt>
    <dgm:pt modelId="{71718961-F26C-48C8-BB60-EC905F16B6CA}" type="pres">
      <dgm:prSet presAssocID="{4D84BFC9-17FA-4891-B7DF-C448BDD80070}" presName="invisiNode" presStyleLbl="node1" presStyleIdx="2" presStyleCnt="3"/>
      <dgm:spPr/>
    </dgm:pt>
    <dgm:pt modelId="{63CCD5C6-5FF6-4062-B130-63A59AF3393A}" type="pres">
      <dgm:prSet presAssocID="{4D84BFC9-17FA-4891-B7DF-C448BDD80070}"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pt>
  </dgm:ptLst>
  <dgm:cxnLst>
    <dgm:cxn modelId="{6639730A-D714-46BF-93AE-DC1328EA7C48}" type="presOf" srcId="{A7B12AF8-5212-4A6E-8638-9F966D1A803E}" destId="{BD25EF9D-B306-4B4D-A22E-09D592A1FC6A}" srcOrd="0" destOrd="0" presId="urn:microsoft.com/office/officeart/2005/8/layout/pList2"/>
    <dgm:cxn modelId="{6EA81030-9C92-4D0D-9E03-BFFC5806960D}" type="presOf" srcId="{4D84BFC9-17FA-4891-B7DF-C448BDD80070}" destId="{C0CBBBC7-FAF5-4D23-B6CE-DDB34B3497E2}" srcOrd="0" destOrd="0" presId="urn:microsoft.com/office/officeart/2005/8/layout/pList2"/>
    <dgm:cxn modelId="{81FA793B-2ADC-4F18-8257-4EC5D2E2C416}" type="presOf" srcId="{89DCBF31-6471-4905-9965-F97ADAC76A76}" destId="{BF6F34C1-E897-47D1-8CA9-C08C12677B02}" srcOrd="0" destOrd="0" presId="urn:microsoft.com/office/officeart/2005/8/layout/pList2"/>
    <dgm:cxn modelId="{A54B0150-B5FA-4F7F-A7C9-61231D03C44E}" type="presOf" srcId="{CC6369CE-9688-4268-8877-2885A9D1DE6B}" destId="{2EF0B334-DD79-4190-B24E-ACB03BE82A5B}" srcOrd="0" destOrd="0" presId="urn:microsoft.com/office/officeart/2005/8/layout/pList2"/>
    <dgm:cxn modelId="{6744FAB0-3A62-4C79-AAF3-B4B8FCEEA0F6}" srcId="{34F47CDC-1E01-4239-A1B5-3A5167B45877}" destId="{A7B12AF8-5212-4A6E-8638-9F966D1A803E}" srcOrd="0" destOrd="0" parTransId="{50C913D0-AC13-4A5B-893E-EBB75547CA11}" sibTransId="{89DCBF31-6471-4905-9965-F97ADAC76A76}"/>
    <dgm:cxn modelId="{3DCF2BBD-AC7C-4D6D-BBFA-08F13E22D955}" srcId="{34F47CDC-1E01-4239-A1B5-3A5167B45877}" destId="{CC6369CE-9688-4268-8877-2885A9D1DE6B}" srcOrd="1" destOrd="0" parTransId="{DE8914BA-FC85-40C5-AA3B-F562A451F636}" sibTransId="{32E688C6-84D8-428D-82FD-C5A521AE484A}"/>
    <dgm:cxn modelId="{459D2AC1-4D6F-4E41-AE57-0939FC59BFE2}" srcId="{34F47CDC-1E01-4239-A1B5-3A5167B45877}" destId="{4D84BFC9-17FA-4891-B7DF-C448BDD80070}" srcOrd="2" destOrd="0" parTransId="{BAFC0E3D-67EB-4E54-AF58-C1C7942C141A}" sibTransId="{3950802F-167B-4EBB-B838-1E7AE815911B}"/>
    <dgm:cxn modelId="{A98F30C3-7B4C-4830-B406-4C37CECE57AF}" type="presOf" srcId="{34F47CDC-1E01-4239-A1B5-3A5167B45877}" destId="{8189DC4A-E203-41FE-8C1C-F9D06B4897F1}" srcOrd="0" destOrd="0" presId="urn:microsoft.com/office/officeart/2005/8/layout/pList2"/>
    <dgm:cxn modelId="{238A3AE0-D211-4B23-93AA-CCDEDB84D92B}" type="presOf" srcId="{32E688C6-84D8-428D-82FD-C5A521AE484A}" destId="{5C9A9EB7-DA22-4173-B519-CC7272EF2CEC}" srcOrd="0" destOrd="0" presId="urn:microsoft.com/office/officeart/2005/8/layout/pList2"/>
    <dgm:cxn modelId="{DB6F3D1F-E705-4532-BB8E-24001D6A8551}" type="presParOf" srcId="{8189DC4A-E203-41FE-8C1C-F9D06B4897F1}" destId="{900E7158-A206-439A-9C5B-AE5F95031CFA}" srcOrd="0" destOrd="0" presId="urn:microsoft.com/office/officeart/2005/8/layout/pList2"/>
    <dgm:cxn modelId="{6E2FB220-35E1-4DCF-9E71-490635DBC993}" type="presParOf" srcId="{8189DC4A-E203-41FE-8C1C-F9D06B4897F1}" destId="{7C8C820F-271D-4D7E-9CA8-B4FE21BC4997}" srcOrd="1" destOrd="0" presId="urn:microsoft.com/office/officeart/2005/8/layout/pList2"/>
    <dgm:cxn modelId="{464D2DF6-DA9B-4815-B3F2-A64A3192B184}" type="presParOf" srcId="{7C8C820F-271D-4D7E-9CA8-B4FE21BC4997}" destId="{EFF19937-3A61-480C-A9E3-29DB4BE05ACD}" srcOrd="0" destOrd="0" presId="urn:microsoft.com/office/officeart/2005/8/layout/pList2"/>
    <dgm:cxn modelId="{9A12296A-F1B4-468D-BA09-A2306DA18DFF}" type="presParOf" srcId="{EFF19937-3A61-480C-A9E3-29DB4BE05ACD}" destId="{BD25EF9D-B306-4B4D-A22E-09D592A1FC6A}" srcOrd="0" destOrd="0" presId="urn:microsoft.com/office/officeart/2005/8/layout/pList2"/>
    <dgm:cxn modelId="{A0CE7B55-5442-4FA5-A905-D84819BCAB98}" type="presParOf" srcId="{EFF19937-3A61-480C-A9E3-29DB4BE05ACD}" destId="{F00A79CA-6271-4DD9-BDD5-7486CCE1EAC9}" srcOrd="1" destOrd="0" presId="urn:microsoft.com/office/officeart/2005/8/layout/pList2"/>
    <dgm:cxn modelId="{2D27AE94-33A2-424E-9142-6761CFE25524}" type="presParOf" srcId="{EFF19937-3A61-480C-A9E3-29DB4BE05ACD}" destId="{CFBABC06-4178-428C-A536-C90541AB3179}" srcOrd="2" destOrd="0" presId="urn:microsoft.com/office/officeart/2005/8/layout/pList2"/>
    <dgm:cxn modelId="{B070CF41-6BAE-4680-9EE5-9E1718032B47}" type="presParOf" srcId="{7C8C820F-271D-4D7E-9CA8-B4FE21BC4997}" destId="{BF6F34C1-E897-47D1-8CA9-C08C12677B02}" srcOrd="1" destOrd="0" presId="urn:microsoft.com/office/officeart/2005/8/layout/pList2"/>
    <dgm:cxn modelId="{304FC059-BA81-4B30-89D4-383DD52384F7}" type="presParOf" srcId="{7C8C820F-271D-4D7E-9CA8-B4FE21BC4997}" destId="{374C367E-2053-4A6D-A27F-58E52FEAF702}" srcOrd="2" destOrd="0" presId="urn:microsoft.com/office/officeart/2005/8/layout/pList2"/>
    <dgm:cxn modelId="{ABF3F2FC-7E6D-4E51-B361-BE25350CF837}" type="presParOf" srcId="{374C367E-2053-4A6D-A27F-58E52FEAF702}" destId="{2EF0B334-DD79-4190-B24E-ACB03BE82A5B}" srcOrd="0" destOrd="0" presId="urn:microsoft.com/office/officeart/2005/8/layout/pList2"/>
    <dgm:cxn modelId="{0B5420B6-83C0-4703-9BEA-4EDC32A5CDFA}" type="presParOf" srcId="{374C367E-2053-4A6D-A27F-58E52FEAF702}" destId="{7AA65EA5-2A7C-40F4-81C9-F00576181939}" srcOrd="1" destOrd="0" presId="urn:microsoft.com/office/officeart/2005/8/layout/pList2"/>
    <dgm:cxn modelId="{0B6ED691-519D-4072-8D47-785E4A5F7125}" type="presParOf" srcId="{374C367E-2053-4A6D-A27F-58E52FEAF702}" destId="{FCC5A31A-78B1-4C35-9B06-D6C6E1EAA5D9}" srcOrd="2" destOrd="0" presId="urn:microsoft.com/office/officeart/2005/8/layout/pList2"/>
    <dgm:cxn modelId="{AC66FE7B-616B-4F04-97BD-EA81AF884EA7}" type="presParOf" srcId="{7C8C820F-271D-4D7E-9CA8-B4FE21BC4997}" destId="{5C9A9EB7-DA22-4173-B519-CC7272EF2CEC}" srcOrd="3" destOrd="0" presId="urn:microsoft.com/office/officeart/2005/8/layout/pList2"/>
    <dgm:cxn modelId="{79D0F00E-FA7E-47E4-8579-F96F9FB2DC19}" type="presParOf" srcId="{7C8C820F-271D-4D7E-9CA8-B4FE21BC4997}" destId="{A049E3B8-1A6B-45E3-95D9-F22EB453EC9B}" srcOrd="4" destOrd="0" presId="urn:microsoft.com/office/officeart/2005/8/layout/pList2"/>
    <dgm:cxn modelId="{CA611972-97D5-4CE4-A58A-DB5EEC3DBB37}" type="presParOf" srcId="{A049E3B8-1A6B-45E3-95D9-F22EB453EC9B}" destId="{C0CBBBC7-FAF5-4D23-B6CE-DDB34B3497E2}" srcOrd="0" destOrd="0" presId="urn:microsoft.com/office/officeart/2005/8/layout/pList2"/>
    <dgm:cxn modelId="{56155921-BF47-4BAC-B047-A1564FE05F5F}" type="presParOf" srcId="{A049E3B8-1A6B-45E3-95D9-F22EB453EC9B}" destId="{71718961-F26C-48C8-BB60-EC905F16B6CA}" srcOrd="1" destOrd="0" presId="urn:microsoft.com/office/officeart/2005/8/layout/pList2"/>
    <dgm:cxn modelId="{D0CE3ABD-8466-4D0A-B3A9-6C79A499BC7E}" type="presParOf" srcId="{A049E3B8-1A6B-45E3-95D9-F22EB453EC9B}" destId="{63CCD5C6-5FF6-4062-B130-63A59AF3393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F7D302-D842-4CFF-8273-F057676CA6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E19AF5-45E2-4366-8B04-8E271B4E4B5C}">
      <dgm:prSet phldrT="[Text]" custT="1"/>
      <dgm:spPr>
        <a:solidFill>
          <a:schemeClr val="accent4">
            <a:lumMod val="75000"/>
          </a:schemeClr>
        </a:solidFill>
        <a:ln>
          <a:noFill/>
        </a:ln>
      </dgm:spPr>
      <dgm:t>
        <a:bodyPr/>
        <a:lstStyle/>
        <a:p>
          <a:r>
            <a:rPr lang="en-US" sz="2200" dirty="0"/>
            <a:t>Learn about NIDILRR</a:t>
          </a:r>
        </a:p>
        <a:p>
          <a:r>
            <a:rPr lang="en-US" sz="1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https://www.acl.gov/about-acl/about-national-institute-disability-independent-living-and-rehabilitation-research</a:t>
          </a:r>
          <a:endParaRPr lang="en-US" sz="1800" dirty="0">
            <a:solidFill>
              <a:schemeClr val="bg1"/>
            </a:solidFill>
          </a:endParaRPr>
        </a:p>
        <a:p>
          <a:r>
            <a:rPr lang="en-US" sz="18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https://acl.gov/news-and-events/announcements/new-nidilrr-long-range-plan</a:t>
          </a:r>
          <a:endParaRPr lang="en-US" sz="1800" dirty="0">
            <a:solidFill>
              <a:schemeClr val="bg1"/>
            </a:solidFill>
          </a:endParaRPr>
        </a:p>
      </dgm:t>
    </dgm:pt>
    <dgm:pt modelId="{22E62B33-2AD4-400C-B3F6-4C196684F3A9}" type="parTrans" cxnId="{B64F815A-6208-4071-88FE-38A17C55725D}">
      <dgm:prSet/>
      <dgm:spPr/>
      <dgm:t>
        <a:bodyPr/>
        <a:lstStyle/>
        <a:p>
          <a:endParaRPr lang="en-US"/>
        </a:p>
      </dgm:t>
    </dgm:pt>
    <dgm:pt modelId="{6ED0872E-EF38-41B5-B95C-E58C3D74B78E}" type="sibTrans" cxnId="{B64F815A-6208-4071-88FE-38A17C55725D}">
      <dgm:prSet/>
      <dgm:spPr/>
      <dgm:t>
        <a:bodyPr/>
        <a:lstStyle/>
        <a:p>
          <a:endParaRPr lang="en-US"/>
        </a:p>
      </dgm:t>
    </dgm:pt>
    <dgm:pt modelId="{72A63428-4B6D-4ABE-9D70-3562EB8611CA}">
      <dgm:prSet phldrT="[Text]" custT="1"/>
      <dgm:spPr>
        <a:solidFill>
          <a:schemeClr val="accent4">
            <a:lumMod val="75000"/>
          </a:schemeClr>
        </a:solidFill>
        <a:ln>
          <a:noFill/>
        </a:ln>
      </dgm:spPr>
      <dgm:t>
        <a:bodyPr/>
        <a:lstStyle/>
        <a:p>
          <a:r>
            <a:rPr lang="en-US" sz="2200" dirty="0"/>
            <a:t>Receive Funding Opportunity Announcements </a:t>
          </a:r>
        </a:p>
        <a:p>
          <a:r>
            <a:rPr lang="en-US" sz="18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http://www.naric.com/?q=node/33</a:t>
          </a:r>
          <a:r>
            <a:rPr lang="en-US" sz="1800" dirty="0">
              <a:solidFill>
                <a:schemeClr val="bg1"/>
              </a:solidFill>
            </a:rPr>
            <a:t> </a:t>
          </a:r>
        </a:p>
      </dgm:t>
    </dgm:pt>
    <dgm:pt modelId="{53E40FF6-DA4F-42D5-AC02-62361041F0DF}" type="parTrans" cxnId="{F51A7DFE-11F9-4808-B1DB-1CF14A62C81C}">
      <dgm:prSet/>
      <dgm:spPr/>
      <dgm:t>
        <a:bodyPr/>
        <a:lstStyle/>
        <a:p>
          <a:endParaRPr lang="en-US"/>
        </a:p>
      </dgm:t>
    </dgm:pt>
    <dgm:pt modelId="{98D55FA7-856D-4A95-9B2C-E61E9E5DDCB8}" type="sibTrans" cxnId="{F51A7DFE-11F9-4808-B1DB-1CF14A62C81C}">
      <dgm:prSet/>
      <dgm:spPr/>
      <dgm:t>
        <a:bodyPr/>
        <a:lstStyle/>
        <a:p>
          <a:endParaRPr lang="en-US"/>
        </a:p>
      </dgm:t>
    </dgm:pt>
    <dgm:pt modelId="{0C75D8C8-866F-43D5-BE7E-4F20B0BB1BF8}">
      <dgm:prSet custT="1"/>
      <dgm:spPr>
        <a:solidFill>
          <a:schemeClr val="accent4">
            <a:lumMod val="75000"/>
          </a:schemeClr>
        </a:solidFill>
        <a:ln>
          <a:noFill/>
        </a:ln>
      </dgm:spPr>
      <dgm:t>
        <a:bodyPr/>
        <a:lstStyle/>
        <a:p>
          <a:r>
            <a:rPr lang="en-US" sz="2200" dirty="0">
              <a:solidFill>
                <a:schemeClr val="bg1"/>
              </a:solidFill>
              <a:cs typeface="Arial" panose="020B0604020202020204" pitchFamily="34" charset="0"/>
            </a:rPr>
            <a:t>Review NIDILRR grant forecast/open grant competitions </a:t>
          </a:r>
        </a:p>
        <a:p>
          <a:r>
            <a:rPr lang="en-US" sz="1800" dirty="0">
              <a:solidFill>
                <a:schemeClr val="bg1"/>
              </a:solidFill>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https://www.grants.gov/search-grants</a:t>
          </a:r>
          <a:endParaRPr lang="en-US" sz="1800" dirty="0">
            <a:solidFill>
              <a:schemeClr val="bg1"/>
            </a:solidFill>
            <a:cs typeface="Arial" panose="020B0604020202020204" pitchFamily="34" charset="0"/>
          </a:endParaRPr>
        </a:p>
        <a:p>
          <a:r>
            <a:rPr lang="en-US" sz="1800" dirty="0">
              <a:solidFill>
                <a:schemeClr val="bg1"/>
              </a:solidFill>
              <a:cs typeface="Arial" panose="020B0604020202020204" pitchFamily="34" charset="0"/>
            </a:rPr>
            <a:t>TIP: Enter CFDA: 93.433</a:t>
          </a:r>
          <a:endParaRPr lang="en-US" sz="1800" dirty="0">
            <a:solidFill>
              <a:schemeClr val="bg1"/>
            </a:solidFill>
          </a:endParaRPr>
        </a:p>
      </dgm:t>
    </dgm:pt>
    <dgm:pt modelId="{555F910C-315E-4B01-A465-D050A644650A}" type="parTrans" cxnId="{322CD916-8208-480C-97F0-EBC89AE58D32}">
      <dgm:prSet/>
      <dgm:spPr/>
      <dgm:t>
        <a:bodyPr/>
        <a:lstStyle/>
        <a:p>
          <a:endParaRPr lang="en-US"/>
        </a:p>
      </dgm:t>
    </dgm:pt>
    <dgm:pt modelId="{425AF151-528F-475F-92A3-0C0E80F9D420}" type="sibTrans" cxnId="{322CD916-8208-480C-97F0-EBC89AE58D32}">
      <dgm:prSet/>
      <dgm:spPr/>
      <dgm:t>
        <a:bodyPr/>
        <a:lstStyle/>
        <a:p>
          <a:endParaRPr lang="en-US"/>
        </a:p>
      </dgm:t>
    </dgm:pt>
    <dgm:pt modelId="{23FDBCDA-209B-49C4-8D06-D202EF04C236}" type="pres">
      <dgm:prSet presAssocID="{3BF7D302-D842-4CFF-8273-F057676CA623}" presName="linear" presStyleCnt="0">
        <dgm:presLayoutVars>
          <dgm:dir/>
          <dgm:animLvl val="lvl"/>
          <dgm:resizeHandles val="exact"/>
        </dgm:presLayoutVars>
      </dgm:prSet>
      <dgm:spPr/>
    </dgm:pt>
    <dgm:pt modelId="{C8A24A84-755F-4346-AC7F-9F891ED52C49}" type="pres">
      <dgm:prSet presAssocID="{88E19AF5-45E2-4366-8B04-8E271B4E4B5C}" presName="parentLin" presStyleCnt="0"/>
      <dgm:spPr/>
    </dgm:pt>
    <dgm:pt modelId="{165552A9-E7CE-4A2F-A1A3-E2FD53C505CF}" type="pres">
      <dgm:prSet presAssocID="{88E19AF5-45E2-4366-8B04-8E271B4E4B5C}" presName="parentLeftMargin" presStyleLbl="node1" presStyleIdx="0" presStyleCnt="3"/>
      <dgm:spPr/>
    </dgm:pt>
    <dgm:pt modelId="{DC6B3B91-F9BD-4A1A-A722-054048317173}" type="pres">
      <dgm:prSet presAssocID="{88E19AF5-45E2-4366-8B04-8E271B4E4B5C}" presName="parentText" presStyleLbl="node1" presStyleIdx="0" presStyleCnt="3" custScaleX="116679" custScaleY="693562" custLinFactY="-21789" custLinFactNeighborX="78446" custLinFactNeighborY="-100000">
        <dgm:presLayoutVars>
          <dgm:chMax val="0"/>
          <dgm:bulletEnabled val="1"/>
        </dgm:presLayoutVars>
      </dgm:prSet>
      <dgm:spPr/>
    </dgm:pt>
    <dgm:pt modelId="{E95130FE-C5B0-4CF7-8805-54C397A8ED1E}" type="pres">
      <dgm:prSet presAssocID="{88E19AF5-45E2-4366-8B04-8E271B4E4B5C}" presName="negativeSpace" presStyleCnt="0"/>
      <dgm:spPr/>
    </dgm:pt>
    <dgm:pt modelId="{8E00170D-D2EC-4A9C-A6AE-8C9ABBE78E5C}" type="pres">
      <dgm:prSet presAssocID="{88E19AF5-45E2-4366-8B04-8E271B4E4B5C}" presName="childText" presStyleLbl="conFgAcc1" presStyleIdx="0" presStyleCnt="3" custFlipVert="1" custScaleY="198790" custLinFactY="-443833" custLinFactNeighborX="275" custLinFactNeighborY="-500000">
        <dgm:presLayoutVars>
          <dgm:bulletEnabled val="1"/>
        </dgm:presLayoutVars>
      </dgm:prSet>
      <dgm:spPr/>
    </dgm:pt>
    <dgm:pt modelId="{A8DAB834-86F5-4D70-9E93-8629FB855489}" type="pres">
      <dgm:prSet presAssocID="{6ED0872E-EF38-41B5-B95C-E58C3D74B78E}" presName="spaceBetweenRectangles" presStyleCnt="0"/>
      <dgm:spPr/>
    </dgm:pt>
    <dgm:pt modelId="{372C1BAB-6494-4862-A0FE-2363B4FA61F1}" type="pres">
      <dgm:prSet presAssocID="{72A63428-4B6D-4ABE-9D70-3562EB8611CA}" presName="parentLin" presStyleCnt="0"/>
      <dgm:spPr/>
    </dgm:pt>
    <dgm:pt modelId="{0CAF33C3-F50C-4261-A001-D34AB68BCE3D}" type="pres">
      <dgm:prSet presAssocID="{72A63428-4B6D-4ABE-9D70-3562EB8611CA}" presName="parentLeftMargin" presStyleLbl="node1" presStyleIdx="0" presStyleCnt="3"/>
      <dgm:spPr/>
    </dgm:pt>
    <dgm:pt modelId="{5EDC9826-0D13-4E7C-88A0-0BC2A6AB5E22}" type="pres">
      <dgm:prSet presAssocID="{72A63428-4B6D-4ABE-9D70-3562EB8611CA}" presName="parentText" presStyleLbl="node1" presStyleIdx="1" presStyleCnt="3" custScaleX="123634" custScaleY="672660" custLinFactY="-37359" custLinFactNeighborX="81148" custLinFactNeighborY="-100000">
        <dgm:presLayoutVars>
          <dgm:chMax val="0"/>
          <dgm:bulletEnabled val="1"/>
        </dgm:presLayoutVars>
      </dgm:prSet>
      <dgm:spPr/>
    </dgm:pt>
    <dgm:pt modelId="{C8860C24-F3B5-4962-8399-54D4E248B6DC}" type="pres">
      <dgm:prSet presAssocID="{72A63428-4B6D-4ABE-9D70-3562EB8611CA}" presName="negativeSpace" presStyleCnt="0"/>
      <dgm:spPr/>
    </dgm:pt>
    <dgm:pt modelId="{FAEB172E-22F0-469F-840B-8002943407AE}" type="pres">
      <dgm:prSet presAssocID="{72A63428-4B6D-4ABE-9D70-3562EB8611CA}" presName="childText" presStyleLbl="conFgAcc1" presStyleIdx="1" presStyleCnt="3" custScaleY="190080" custLinFactY="-293760" custLinFactNeighborY="-300000">
        <dgm:presLayoutVars>
          <dgm:bulletEnabled val="1"/>
        </dgm:presLayoutVars>
      </dgm:prSet>
      <dgm:spPr/>
    </dgm:pt>
    <dgm:pt modelId="{E9B54B2D-F7F6-4FC2-AF9C-37111C2E904B}" type="pres">
      <dgm:prSet presAssocID="{98D55FA7-856D-4A95-9B2C-E61E9E5DDCB8}" presName="spaceBetweenRectangles" presStyleCnt="0"/>
      <dgm:spPr/>
    </dgm:pt>
    <dgm:pt modelId="{EFA9B725-424C-4976-9568-4C94B2C74EF4}" type="pres">
      <dgm:prSet presAssocID="{0C75D8C8-866F-43D5-BE7E-4F20B0BB1BF8}" presName="parentLin" presStyleCnt="0"/>
      <dgm:spPr/>
    </dgm:pt>
    <dgm:pt modelId="{5F0F591D-33EC-486B-92C6-F22CBE67272C}" type="pres">
      <dgm:prSet presAssocID="{0C75D8C8-866F-43D5-BE7E-4F20B0BB1BF8}" presName="parentLeftMargin" presStyleLbl="node1" presStyleIdx="1" presStyleCnt="3"/>
      <dgm:spPr/>
    </dgm:pt>
    <dgm:pt modelId="{7B4173C6-CDBB-426B-BFFE-F100796547D1}" type="pres">
      <dgm:prSet presAssocID="{0C75D8C8-866F-43D5-BE7E-4F20B0BB1BF8}" presName="parentText" presStyleLbl="node1" presStyleIdx="2" presStyleCnt="3" custScaleX="114955" custScaleY="590118" custLinFactX="698" custLinFactY="-59925" custLinFactNeighborX="100000" custLinFactNeighborY="-100000">
        <dgm:presLayoutVars>
          <dgm:chMax val="0"/>
          <dgm:bulletEnabled val="1"/>
        </dgm:presLayoutVars>
      </dgm:prSet>
      <dgm:spPr/>
    </dgm:pt>
    <dgm:pt modelId="{FCF0F355-897B-4263-886A-A27BF0096F40}" type="pres">
      <dgm:prSet presAssocID="{0C75D8C8-866F-43D5-BE7E-4F20B0BB1BF8}" presName="negativeSpace" presStyleCnt="0"/>
      <dgm:spPr/>
    </dgm:pt>
    <dgm:pt modelId="{5F6E9F66-EC16-4307-B7A0-263C03EFFED2}" type="pres">
      <dgm:prSet presAssocID="{0C75D8C8-866F-43D5-BE7E-4F20B0BB1BF8}" presName="childText" presStyleLbl="conFgAcc1" presStyleIdx="2" presStyleCnt="3" custScaleY="211683" custLinFactY="-300000" custLinFactNeighborX="831" custLinFactNeighborY="-315112">
        <dgm:presLayoutVars>
          <dgm:bulletEnabled val="1"/>
        </dgm:presLayoutVars>
      </dgm:prSet>
      <dgm:spPr/>
    </dgm:pt>
  </dgm:ptLst>
  <dgm:cxnLst>
    <dgm:cxn modelId="{322CD916-8208-480C-97F0-EBC89AE58D32}" srcId="{3BF7D302-D842-4CFF-8273-F057676CA623}" destId="{0C75D8C8-866F-43D5-BE7E-4F20B0BB1BF8}" srcOrd="2" destOrd="0" parTransId="{555F910C-315E-4B01-A465-D050A644650A}" sibTransId="{425AF151-528F-475F-92A3-0C0E80F9D420}"/>
    <dgm:cxn modelId="{05B83271-5130-4DBE-8EB1-92C88085531C}" type="presOf" srcId="{72A63428-4B6D-4ABE-9D70-3562EB8611CA}" destId="{5EDC9826-0D13-4E7C-88A0-0BC2A6AB5E22}" srcOrd="1" destOrd="0" presId="urn:microsoft.com/office/officeart/2005/8/layout/list1"/>
    <dgm:cxn modelId="{5C645671-4CFD-4086-A08E-223E08C4C242}" type="presOf" srcId="{0C75D8C8-866F-43D5-BE7E-4F20B0BB1BF8}" destId="{7B4173C6-CDBB-426B-BFFE-F100796547D1}" srcOrd="1" destOrd="0" presId="urn:microsoft.com/office/officeart/2005/8/layout/list1"/>
    <dgm:cxn modelId="{874D0573-FC79-4852-94E8-8A900453C5EF}" type="presOf" srcId="{72A63428-4B6D-4ABE-9D70-3562EB8611CA}" destId="{0CAF33C3-F50C-4261-A001-D34AB68BCE3D}" srcOrd="0" destOrd="0" presId="urn:microsoft.com/office/officeart/2005/8/layout/list1"/>
    <dgm:cxn modelId="{6EAB5179-F58B-43FA-8452-2129F636DC75}" type="presOf" srcId="{3BF7D302-D842-4CFF-8273-F057676CA623}" destId="{23FDBCDA-209B-49C4-8D06-D202EF04C236}" srcOrd="0" destOrd="0" presId="urn:microsoft.com/office/officeart/2005/8/layout/list1"/>
    <dgm:cxn modelId="{B64F815A-6208-4071-88FE-38A17C55725D}" srcId="{3BF7D302-D842-4CFF-8273-F057676CA623}" destId="{88E19AF5-45E2-4366-8B04-8E271B4E4B5C}" srcOrd="0" destOrd="0" parTransId="{22E62B33-2AD4-400C-B3F6-4C196684F3A9}" sibTransId="{6ED0872E-EF38-41B5-B95C-E58C3D74B78E}"/>
    <dgm:cxn modelId="{DB8CC58B-2EA2-441F-9C8F-3BA56B015A89}" type="presOf" srcId="{88E19AF5-45E2-4366-8B04-8E271B4E4B5C}" destId="{165552A9-E7CE-4A2F-A1A3-E2FD53C505CF}" srcOrd="0" destOrd="0" presId="urn:microsoft.com/office/officeart/2005/8/layout/list1"/>
    <dgm:cxn modelId="{FAB21DB6-4B81-4F40-A740-15A3573C5820}" type="presOf" srcId="{0C75D8C8-866F-43D5-BE7E-4F20B0BB1BF8}" destId="{5F0F591D-33EC-486B-92C6-F22CBE67272C}" srcOrd="0" destOrd="0" presId="urn:microsoft.com/office/officeart/2005/8/layout/list1"/>
    <dgm:cxn modelId="{4F0DA6EB-09C7-44BE-B56C-F76AC050D2E7}" type="presOf" srcId="{88E19AF5-45E2-4366-8B04-8E271B4E4B5C}" destId="{DC6B3B91-F9BD-4A1A-A722-054048317173}" srcOrd="1" destOrd="0" presId="urn:microsoft.com/office/officeart/2005/8/layout/list1"/>
    <dgm:cxn modelId="{F51A7DFE-11F9-4808-B1DB-1CF14A62C81C}" srcId="{3BF7D302-D842-4CFF-8273-F057676CA623}" destId="{72A63428-4B6D-4ABE-9D70-3562EB8611CA}" srcOrd="1" destOrd="0" parTransId="{53E40FF6-DA4F-42D5-AC02-62361041F0DF}" sibTransId="{98D55FA7-856D-4A95-9B2C-E61E9E5DDCB8}"/>
    <dgm:cxn modelId="{6756E281-F9F4-44E6-B66C-939B36654CFB}" type="presParOf" srcId="{23FDBCDA-209B-49C4-8D06-D202EF04C236}" destId="{C8A24A84-755F-4346-AC7F-9F891ED52C49}" srcOrd="0" destOrd="0" presId="urn:microsoft.com/office/officeart/2005/8/layout/list1"/>
    <dgm:cxn modelId="{DD88F8E0-9ECF-40CF-8CD0-B45C71C33AF2}" type="presParOf" srcId="{C8A24A84-755F-4346-AC7F-9F891ED52C49}" destId="{165552A9-E7CE-4A2F-A1A3-E2FD53C505CF}" srcOrd="0" destOrd="0" presId="urn:microsoft.com/office/officeart/2005/8/layout/list1"/>
    <dgm:cxn modelId="{E7394842-2929-4D04-9231-555DF3030696}" type="presParOf" srcId="{C8A24A84-755F-4346-AC7F-9F891ED52C49}" destId="{DC6B3B91-F9BD-4A1A-A722-054048317173}" srcOrd="1" destOrd="0" presId="urn:microsoft.com/office/officeart/2005/8/layout/list1"/>
    <dgm:cxn modelId="{A3828C89-8D78-4007-8C14-8C6B720B6B39}" type="presParOf" srcId="{23FDBCDA-209B-49C4-8D06-D202EF04C236}" destId="{E95130FE-C5B0-4CF7-8805-54C397A8ED1E}" srcOrd="1" destOrd="0" presId="urn:microsoft.com/office/officeart/2005/8/layout/list1"/>
    <dgm:cxn modelId="{DBC5E3FC-F11C-41E0-AD03-BFB7F8C79A60}" type="presParOf" srcId="{23FDBCDA-209B-49C4-8D06-D202EF04C236}" destId="{8E00170D-D2EC-4A9C-A6AE-8C9ABBE78E5C}" srcOrd="2" destOrd="0" presId="urn:microsoft.com/office/officeart/2005/8/layout/list1"/>
    <dgm:cxn modelId="{0FD39FE9-B45E-4284-89A9-2749638DFCC6}" type="presParOf" srcId="{23FDBCDA-209B-49C4-8D06-D202EF04C236}" destId="{A8DAB834-86F5-4D70-9E93-8629FB855489}" srcOrd="3" destOrd="0" presId="urn:microsoft.com/office/officeart/2005/8/layout/list1"/>
    <dgm:cxn modelId="{EC578301-21EE-4EDD-A4ED-C5E623EEDE38}" type="presParOf" srcId="{23FDBCDA-209B-49C4-8D06-D202EF04C236}" destId="{372C1BAB-6494-4862-A0FE-2363B4FA61F1}" srcOrd="4" destOrd="0" presId="urn:microsoft.com/office/officeart/2005/8/layout/list1"/>
    <dgm:cxn modelId="{84027AC7-A9D8-4836-994A-7E97BB03CBE6}" type="presParOf" srcId="{372C1BAB-6494-4862-A0FE-2363B4FA61F1}" destId="{0CAF33C3-F50C-4261-A001-D34AB68BCE3D}" srcOrd="0" destOrd="0" presId="urn:microsoft.com/office/officeart/2005/8/layout/list1"/>
    <dgm:cxn modelId="{88C36DFD-B963-4A37-A73D-23396E5B33BD}" type="presParOf" srcId="{372C1BAB-6494-4862-A0FE-2363B4FA61F1}" destId="{5EDC9826-0D13-4E7C-88A0-0BC2A6AB5E22}" srcOrd="1" destOrd="0" presId="urn:microsoft.com/office/officeart/2005/8/layout/list1"/>
    <dgm:cxn modelId="{DAEA9E6D-7471-4B60-8D27-2410680578CB}" type="presParOf" srcId="{23FDBCDA-209B-49C4-8D06-D202EF04C236}" destId="{C8860C24-F3B5-4962-8399-54D4E248B6DC}" srcOrd="5" destOrd="0" presId="urn:microsoft.com/office/officeart/2005/8/layout/list1"/>
    <dgm:cxn modelId="{7AE1B6D0-4E8E-4CBA-8912-A4EABDA53097}" type="presParOf" srcId="{23FDBCDA-209B-49C4-8D06-D202EF04C236}" destId="{FAEB172E-22F0-469F-840B-8002943407AE}" srcOrd="6" destOrd="0" presId="urn:microsoft.com/office/officeart/2005/8/layout/list1"/>
    <dgm:cxn modelId="{664DD480-E546-4A8D-84EA-1E2859135BE0}" type="presParOf" srcId="{23FDBCDA-209B-49C4-8D06-D202EF04C236}" destId="{E9B54B2D-F7F6-4FC2-AF9C-37111C2E904B}" srcOrd="7" destOrd="0" presId="urn:microsoft.com/office/officeart/2005/8/layout/list1"/>
    <dgm:cxn modelId="{4A88F4E9-330A-4407-A2A3-027F35EFC03B}" type="presParOf" srcId="{23FDBCDA-209B-49C4-8D06-D202EF04C236}" destId="{EFA9B725-424C-4976-9568-4C94B2C74EF4}" srcOrd="8" destOrd="0" presId="urn:microsoft.com/office/officeart/2005/8/layout/list1"/>
    <dgm:cxn modelId="{CEECC89A-A45A-4593-90EC-124904F2EDC7}" type="presParOf" srcId="{EFA9B725-424C-4976-9568-4C94B2C74EF4}" destId="{5F0F591D-33EC-486B-92C6-F22CBE67272C}" srcOrd="0" destOrd="0" presId="urn:microsoft.com/office/officeart/2005/8/layout/list1"/>
    <dgm:cxn modelId="{925044F3-1192-4B47-9CD2-61B66273C318}" type="presParOf" srcId="{EFA9B725-424C-4976-9568-4C94B2C74EF4}" destId="{7B4173C6-CDBB-426B-BFFE-F100796547D1}" srcOrd="1" destOrd="0" presId="urn:microsoft.com/office/officeart/2005/8/layout/list1"/>
    <dgm:cxn modelId="{3F26AB89-3756-405B-9376-5C81CD25D918}" type="presParOf" srcId="{23FDBCDA-209B-49C4-8D06-D202EF04C236}" destId="{FCF0F355-897B-4263-886A-A27BF0096F40}" srcOrd="9" destOrd="0" presId="urn:microsoft.com/office/officeart/2005/8/layout/list1"/>
    <dgm:cxn modelId="{5683F8A4-6246-4464-B778-659666974E5B}" type="presParOf" srcId="{23FDBCDA-209B-49C4-8D06-D202EF04C236}" destId="{5F6E9F66-EC16-4307-B7A0-263C03EFFED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F49EA-DB68-4D87-B0EC-DD3E21BE94A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369AFFF5-9980-4223-94AF-1796A3BF4E0B}">
      <dgm:prSet phldrT="[Text]"/>
      <dgm:spPr/>
      <dgm:t>
        <a:bodyPr/>
        <a:lstStyle/>
        <a:p>
          <a:r>
            <a:rPr lang="en-US" dirty="0"/>
            <a:t>Research &amp; Development</a:t>
          </a:r>
        </a:p>
      </dgm:t>
    </dgm:pt>
    <dgm:pt modelId="{1455AD20-DC97-41DA-9945-103405F1FA4F}" type="parTrans" cxnId="{61AF72D1-5FF7-43EE-ABFB-EC704C054EC2}">
      <dgm:prSet/>
      <dgm:spPr/>
      <dgm:t>
        <a:bodyPr/>
        <a:lstStyle/>
        <a:p>
          <a:endParaRPr lang="en-US"/>
        </a:p>
      </dgm:t>
    </dgm:pt>
    <dgm:pt modelId="{FF6D39B8-C644-43D6-9745-82F13AF3F307}" type="sibTrans" cxnId="{61AF72D1-5FF7-43EE-ABFB-EC704C054EC2}">
      <dgm:prSet/>
      <dgm:spPr/>
      <dgm:t>
        <a:bodyPr/>
        <a:lstStyle/>
        <a:p>
          <a:endParaRPr lang="en-US"/>
        </a:p>
      </dgm:t>
    </dgm:pt>
    <dgm:pt modelId="{FE8AF18A-C1A2-4D7E-B754-B467C91217A8}">
      <dgm:prSet phldrT="[Text]" custT="1"/>
      <dgm:spPr/>
      <dgm:t>
        <a:bodyPr/>
        <a:lstStyle/>
        <a:p>
          <a:r>
            <a:rPr lang="en-US" sz="2000" dirty="0"/>
            <a:t>Interventions and products to improve long-term outcomes and community living</a:t>
          </a:r>
        </a:p>
      </dgm:t>
    </dgm:pt>
    <dgm:pt modelId="{351D359E-4B63-43F0-B04B-0919C8CFE4BE}" type="parTrans" cxnId="{AF368C8F-7AF2-47F9-BC99-EADCBC082348}">
      <dgm:prSet/>
      <dgm:spPr/>
      <dgm:t>
        <a:bodyPr/>
        <a:lstStyle/>
        <a:p>
          <a:endParaRPr lang="en-US"/>
        </a:p>
      </dgm:t>
    </dgm:pt>
    <dgm:pt modelId="{291DD962-E52D-40D8-92A3-C520FDDCAA2F}" type="sibTrans" cxnId="{AF368C8F-7AF2-47F9-BC99-EADCBC082348}">
      <dgm:prSet/>
      <dgm:spPr/>
      <dgm:t>
        <a:bodyPr/>
        <a:lstStyle/>
        <a:p>
          <a:endParaRPr lang="en-US"/>
        </a:p>
      </dgm:t>
    </dgm:pt>
    <dgm:pt modelId="{976088D8-D0DC-4661-8F82-FD122BBE0862}">
      <dgm:prSet phldrT="[Text]"/>
      <dgm:spPr/>
      <dgm:t>
        <a:bodyPr/>
        <a:lstStyle/>
        <a:p>
          <a:r>
            <a:rPr lang="en-US" dirty="0"/>
            <a:t>Capacity Building</a:t>
          </a:r>
        </a:p>
      </dgm:t>
    </dgm:pt>
    <dgm:pt modelId="{46F540B4-D7E2-4E8B-944B-9AE6C4971384}" type="parTrans" cxnId="{0AA9801C-925F-43FA-A821-FC6D9E005BE8}">
      <dgm:prSet/>
      <dgm:spPr/>
      <dgm:t>
        <a:bodyPr/>
        <a:lstStyle/>
        <a:p>
          <a:endParaRPr lang="en-US"/>
        </a:p>
      </dgm:t>
    </dgm:pt>
    <dgm:pt modelId="{F6BC3435-4BC6-4880-9978-511F4276C7FB}" type="sibTrans" cxnId="{0AA9801C-925F-43FA-A821-FC6D9E005BE8}">
      <dgm:prSet/>
      <dgm:spPr/>
      <dgm:t>
        <a:bodyPr/>
        <a:lstStyle/>
        <a:p>
          <a:endParaRPr lang="en-US"/>
        </a:p>
      </dgm:t>
    </dgm:pt>
    <dgm:pt modelId="{02778D11-C86F-49E6-A0BC-8973F258B58C}">
      <dgm:prSet phldrT="[Text]" custT="1"/>
      <dgm:spPr/>
      <dgm:t>
        <a:bodyPr/>
        <a:lstStyle/>
        <a:p>
          <a:r>
            <a:rPr lang="en-US" sz="2000" dirty="0"/>
            <a:t>Training young investigators and retraining clinicians to pursue research careers </a:t>
          </a:r>
        </a:p>
      </dgm:t>
    </dgm:pt>
    <dgm:pt modelId="{686647AD-0D9E-4C59-9FE0-A125B7187DAA}" type="parTrans" cxnId="{B7F92DF1-CB4C-43FC-8B48-5FF25827F228}">
      <dgm:prSet/>
      <dgm:spPr/>
      <dgm:t>
        <a:bodyPr/>
        <a:lstStyle/>
        <a:p>
          <a:endParaRPr lang="en-US"/>
        </a:p>
      </dgm:t>
    </dgm:pt>
    <dgm:pt modelId="{27C8C949-93AA-4351-B67C-B96531DEC394}" type="sibTrans" cxnId="{B7F92DF1-CB4C-43FC-8B48-5FF25827F228}">
      <dgm:prSet/>
      <dgm:spPr/>
      <dgm:t>
        <a:bodyPr/>
        <a:lstStyle/>
        <a:p>
          <a:endParaRPr lang="en-US"/>
        </a:p>
      </dgm:t>
    </dgm:pt>
    <dgm:pt modelId="{0EBE677B-3AFF-4221-8584-D83F661FA83A}">
      <dgm:prSet phldrT="[Text]"/>
      <dgm:spPr/>
      <dgm:t>
        <a:bodyPr/>
        <a:lstStyle/>
        <a:p>
          <a:r>
            <a:rPr lang="en-US" dirty="0"/>
            <a:t>Knowledge Translation</a:t>
          </a:r>
        </a:p>
      </dgm:t>
    </dgm:pt>
    <dgm:pt modelId="{CF636CA3-694A-426A-9CD3-AF0965FEA92A}" type="parTrans" cxnId="{C4A13941-6585-43F6-9FC8-71E8402C75D4}">
      <dgm:prSet/>
      <dgm:spPr/>
      <dgm:t>
        <a:bodyPr/>
        <a:lstStyle/>
        <a:p>
          <a:endParaRPr lang="en-US"/>
        </a:p>
      </dgm:t>
    </dgm:pt>
    <dgm:pt modelId="{CBB65B4F-9200-4618-99B3-E7AC5BA23DB7}" type="sibTrans" cxnId="{C4A13941-6585-43F6-9FC8-71E8402C75D4}">
      <dgm:prSet/>
      <dgm:spPr/>
      <dgm:t>
        <a:bodyPr/>
        <a:lstStyle/>
        <a:p>
          <a:endParaRPr lang="en-US"/>
        </a:p>
      </dgm:t>
    </dgm:pt>
    <dgm:pt modelId="{6D2C2D88-8F7D-4040-A7C0-12CFB1668D93}">
      <dgm:prSet phldrT="[Text]" custT="1"/>
      <dgm:spPr/>
      <dgm:t>
        <a:bodyPr/>
        <a:lstStyle/>
        <a:p>
          <a:r>
            <a:rPr lang="en-US" sz="2000" dirty="0"/>
            <a:t>P</a:t>
          </a:r>
          <a:r>
            <a:rPr lang="en-US" altLang="en-US" sz="2000" dirty="0"/>
            <a:t>romoting the use of R&amp;D findings by people with disabilities, their families, and other stakeholders</a:t>
          </a:r>
          <a:endParaRPr lang="en-US" sz="2000" dirty="0"/>
        </a:p>
      </dgm:t>
    </dgm:pt>
    <dgm:pt modelId="{8AE22BED-5979-45C3-B6F2-9D83F11D9055}" type="parTrans" cxnId="{E4498342-5913-4FE4-8427-D051588C7F6E}">
      <dgm:prSet/>
      <dgm:spPr/>
      <dgm:t>
        <a:bodyPr/>
        <a:lstStyle/>
        <a:p>
          <a:endParaRPr lang="en-US"/>
        </a:p>
      </dgm:t>
    </dgm:pt>
    <dgm:pt modelId="{3039095A-7ED1-4673-A119-835A69AEC4B2}" type="sibTrans" cxnId="{E4498342-5913-4FE4-8427-D051588C7F6E}">
      <dgm:prSet/>
      <dgm:spPr/>
      <dgm:t>
        <a:bodyPr/>
        <a:lstStyle/>
        <a:p>
          <a:endParaRPr lang="en-US"/>
        </a:p>
      </dgm:t>
    </dgm:pt>
    <dgm:pt modelId="{91F99639-08D3-4BD7-9B10-D004C302A3A0}" type="pres">
      <dgm:prSet presAssocID="{590F49EA-DB68-4D87-B0EC-DD3E21BE94A8}" presName="Name0" presStyleCnt="0">
        <dgm:presLayoutVars>
          <dgm:chMax val="7"/>
          <dgm:chPref val="7"/>
          <dgm:dir/>
          <dgm:animLvl val="lvl"/>
        </dgm:presLayoutVars>
      </dgm:prSet>
      <dgm:spPr/>
    </dgm:pt>
    <dgm:pt modelId="{A59C7C9B-1888-4205-A76D-FFE16E6D7C72}" type="pres">
      <dgm:prSet presAssocID="{369AFFF5-9980-4223-94AF-1796A3BF4E0B}" presName="Accent1" presStyleCnt="0"/>
      <dgm:spPr/>
    </dgm:pt>
    <dgm:pt modelId="{0D624CED-5474-4F55-A272-A211729F378C}" type="pres">
      <dgm:prSet presAssocID="{369AFFF5-9980-4223-94AF-1796A3BF4E0B}" presName="Accent" presStyleLbl="node1" presStyleIdx="0" presStyleCnt="3"/>
      <dgm:spPr/>
    </dgm:pt>
    <dgm:pt modelId="{33108415-DBF5-4005-9AE4-F4B86047D398}" type="pres">
      <dgm:prSet presAssocID="{369AFFF5-9980-4223-94AF-1796A3BF4E0B}" presName="Child1" presStyleLbl="revTx" presStyleIdx="0" presStyleCnt="6" custScaleX="332819" custLinFactX="12063" custLinFactNeighborX="100000" custLinFactNeighborY="-12905">
        <dgm:presLayoutVars>
          <dgm:chMax val="0"/>
          <dgm:chPref val="0"/>
          <dgm:bulletEnabled val="1"/>
        </dgm:presLayoutVars>
      </dgm:prSet>
      <dgm:spPr/>
    </dgm:pt>
    <dgm:pt modelId="{4579E71E-A098-41B9-883D-865E589CFA39}" type="pres">
      <dgm:prSet presAssocID="{369AFFF5-9980-4223-94AF-1796A3BF4E0B}" presName="Parent1" presStyleLbl="revTx" presStyleIdx="1" presStyleCnt="6">
        <dgm:presLayoutVars>
          <dgm:chMax val="1"/>
          <dgm:chPref val="1"/>
          <dgm:bulletEnabled val="1"/>
        </dgm:presLayoutVars>
      </dgm:prSet>
      <dgm:spPr/>
    </dgm:pt>
    <dgm:pt modelId="{9A99BB38-18F9-4807-8034-5BC3AABDCAA6}" type="pres">
      <dgm:prSet presAssocID="{976088D8-D0DC-4661-8F82-FD122BBE0862}" presName="Accent2" presStyleCnt="0"/>
      <dgm:spPr/>
    </dgm:pt>
    <dgm:pt modelId="{BFDB5D8C-CCA4-4101-820D-4A78B52820FD}" type="pres">
      <dgm:prSet presAssocID="{976088D8-D0DC-4661-8F82-FD122BBE0862}" presName="Accent" presStyleLbl="node1" presStyleIdx="1" presStyleCnt="3"/>
      <dgm:spPr/>
    </dgm:pt>
    <dgm:pt modelId="{8E9CAC47-3AA7-4C1E-9335-1ABB06D115E9}" type="pres">
      <dgm:prSet presAssocID="{976088D8-D0DC-4661-8F82-FD122BBE0862}" presName="Child2" presStyleLbl="revTx" presStyleIdx="2" presStyleCnt="6" custScaleX="283641" custLinFactX="31449" custLinFactNeighborX="100000" custLinFactNeighborY="-3376">
        <dgm:presLayoutVars>
          <dgm:chMax val="0"/>
          <dgm:chPref val="0"/>
          <dgm:bulletEnabled val="1"/>
        </dgm:presLayoutVars>
      </dgm:prSet>
      <dgm:spPr/>
    </dgm:pt>
    <dgm:pt modelId="{9087F6E0-441D-441B-BE40-41CC164B5346}" type="pres">
      <dgm:prSet presAssocID="{976088D8-D0DC-4661-8F82-FD122BBE0862}" presName="Parent2" presStyleLbl="revTx" presStyleIdx="3" presStyleCnt="6">
        <dgm:presLayoutVars>
          <dgm:chMax val="1"/>
          <dgm:chPref val="1"/>
          <dgm:bulletEnabled val="1"/>
        </dgm:presLayoutVars>
      </dgm:prSet>
      <dgm:spPr/>
    </dgm:pt>
    <dgm:pt modelId="{A81B8D4D-9CAF-4968-A18D-19752EA4406A}" type="pres">
      <dgm:prSet presAssocID="{0EBE677B-3AFF-4221-8584-D83F661FA83A}" presName="Accent3" presStyleCnt="0"/>
      <dgm:spPr/>
    </dgm:pt>
    <dgm:pt modelId="{FDB52D15-5E2D-462C-8D6D-E3629D8A4BFA}" type="pres">
      <dgm:prSet presAssocID="{0EBE677B-3AFF-4221-8584-D83F661FA83A}" presName="Accent" presStyleLbl="node1" presStyleIdx="2" presStyleCnt="3"/>
      <dgm:spPr/>
    </dgm:pt>
    <dgm:pt modelId="{4CDEDF23-5695-4734-8764-803D96B45C94}" type="pres">
      <dgm:prSet presAssocID="{0EBE677B-3AFF-4221-8584-D83F661FA83A}" presName="Child3" presStyleLbl="revTx" presStyleIdx="4" presStyleCnt="6" custScaleX="290253" custLinFactNeighborX="96837" custLinFactNeighborY="-11336">
        <dgm:presLayoutVars>
          <dgm:chMax val="0"/>
          <dgm:chPref val="0"/>
          <dgm:bulletEnabled val="1"/>
        </dgm:presLayoutVars>
      </dgm:prSet>
      <dgm:spPr/>
    </dgm:pt>
    <dgm:pt modelId="{922268ED-C70D-4A1C-BCFA-95217ABF9210}" type="pres">
      <dgm:prSet presAssocID="{0EBE677B-3AFF-4221-8584-D83F661FA83A}" presName="Parent3" presStyleLbl="revTx" presStyleIdx="5" presStyleCnt="6">
        <dgm:presLayoutVars>
          <dgm:chMax val="1"/>
          <dgm:chPref val="1"/>
          <dgm:bulletEnabled val="1"/>
        </dgm:presLayoutVars>
      </dgm:prSet>
      <dgm:spPr/>
    </dgm:pt>
  </dgm:ptLst>
  <dgm:cxnLst>
    <dgm:cxn modelId="{36685A1A-60F2-4731-AAC5-7C6D6F1F3FDC}" type="presOf" srcId="{590F49EA-DB68-4D87-B0EC-DD3E21BE94A8}" destId="{91F99639-08D3-4BD7-9B10-D004C302A3A0}" srcOrd="0" destOrd="0" presId="urn:microsoft.com/office/officeart/2009/layout/CircleArrowProcess"/>
    <dgm:cxn modelId="{0AA9801C-925F-43FA-A821-FC6D9E005BE8}" srcId="{590F49EA-DB68-4D87-B0EC-DD3E21BE94A8}" destId="{976088D8-D0DC-4661-8F82-FD122BBE0862}" srcOrd="1" destOrd="0" parTransId="{46F540B4-D7E2-4E8B-944B-9AE6C4971384}" sibTransId="{F6BC3435-4BC6-4880-9978-511F4276C7FB}"/>
    <dgm:cxn modelId="{74EE5A2D-C1E4-487A-BD0B-CE51B0000A02}" type="presOf" srcId="{02778D11-C86F-49E6-A0BC-8973F258B58C}" destId="{8E9CAC47-3AA7-4C1E-9335-1ABB06D115E9}" srcOrd="0" destOrd="0" presId="urn:microsoft.com/office/officeart/2009/layout/CircleArrowProcess"/>
    <dgm:cxn modelId="{C142D55C-B23C-4FA8-A709-1514D0F6136C}" type="presOf" srcId="{6D2C2D88-8F7D-4040-A7C0-12CFB1668D93}" destId="{4CDEDF23-5695-4734-8764-803D96B45C94}" srcOrd="0" destOrd="0" presId="urn:microsoft.com/office/officeart/2009/layout/CircleArrowProcess"/>
    <dgm:cxn modelId="{C4A13941-6585-43F6-9FC8-71E8402C75D4}" srcId="{590F49EA-DB68-4D87-B0EC-DD3E21BE94A8}" destId="{0EBE677B-3AFF-4221-8584-D83F661FA83A}" srcOrd="2" destOrd="0" parTransId="{CF636CA3-694A-426A-9CD3-AF0965FEA92A}" sibTransId="{CBB65B4F-9200-4618-99B3-E7AC5BA23DB7}"/>
    <dgm:cxn modelId="{E4498342-5913-4FE4-8427-D051588C7F6E}" srcId="{0EBE677B-3AFF-4221-8584-D83F661FA83A}" destId="{6D2C2D88-8F7D-4040-A7C0-12CFB1668D93}" srcOrd="0" destOrd="0" parTransId="{8AE22BED-5979-45C3-B6F2-9D83F11D9055}" sibTransId="{3039095A-7ED1-4673-A119-835A69AEC4B2}"/>
    <dgm:cxn modelId="{FA51E949-D8EB-4716-AE3E-87C1ECDD7908}" type="presOf" srcId="{0EBE677B-3AFF-4221-8584-D83F661FA83A}" destId="{922268ED-C70D-4A1C-BCFA-95217ABF9210}" srcOrd="0" destOrd="0" presId="urn:microsoft.com/office/officeart/2009/layout/CircleArrowProcess"/>
    <dgm:cxn modelId="{BE799B56-585F-41A1-B4BE-0F2C866962C1}" type="presOf" srcId="{FE8AF18A-C1A2-4D7E-B754-B467C91217A8}" destId="{33108415-DBF5-4005-9AE4-F4B86047D398}" srcOrd="0" destOrd="0" presId="urn:microsoft.com/office/officeart/2009/layout/CircleArrowProcess"/>
    <dgm:cxn modelId="{6645677A-D1E1-495D-9845-8DB6C3369D8C}" type="presOf" srcId="{976088D8-D0DC-4661-8F82-FD122BBE0862}" destId="{9087F6E0-441D-441B-BE40-41CC164B5346}" srcOrd="0" destOrd="0" presId="urn:microsoft.com/office/officeart/2009/layout/CircleArrowProcess"/>
    <dgm:cxn modelId="{AF368C8F-7AF2-47F9-BC99-EADCBC082348}" srcId="{369AFFF5-9980-4223-94AF-1796A3BF4E0B}" destId="{FE8AF18A-C1A2-4D7E-B754-B467C91217A8}" srcOrd="0" destOrd="0" parTransId="{351D359E-4B63-43F0-B04B-0919C8CFE4BE}" sibTransId="{291DD962-E52D-40D8-92A3-C520FDDCAA2F}"/>
    <dgm:cxn modelId="{3E1017C8-67B3-425E-831D-992FDCCC9CBB}" type="presOf" srcId="{369AFFF5-9980-4223-94AF-1796A3BF4E0B}" destId="{4579E71E-A098-41B9-883D-865E589CFA39}" srcOrd="0" destOrd="0" presId="urn:microsoft.com/office/officeart/2009/layout/CircleArrowProcess"/>
    <dgm:cxn modelId="{61AF72D1-5FF7-43EE-ABFB-EC704C054EC2}" srcId="{590F49EA-DB68-4D87-B0EC-DD3E21BE94A8}" destId="{369AFFF5-9980-4223-94AF-1796A3BF4E0B}" srcOrd="0" destOrd="0" parTransId="{1455AD20-DC97-41DA-9945-103405F1FA4F}" sibTransId="{FF6D39B8-C644-43D6-9745-82F13AF3F307}"/>
    <dgm:cxn modelId="{B7F92DF1-CB4C-43FC-8B48-5FF25827F228}" srcId="{976088D8-D0DC-4661-8F82-FD122BBE0862}" destId="{02778D11-C86F-49E6-A0BC-8973F258B58C}" srcOrd="0" destOrd="0" parTransId="{686647AD-0D9E-4C59-9FE0-A125B7187DAA}" sibTransId="{27C8C949-93AA-4351-B67C-B96531DEC394}"/>
    <dgm:cxn modelId="{181AAEC3-B0A2-49B1-9125-7DAB03E56979}" type="presParOf" srcId="{91F99639-08D3-4BD7-9B10-D004C302A3A0}" destId="{A59C7C9B-1888-4205-A76D-FFE16E6D7C72}" srcOrd="0" destOrd="0" presId="urn:microsoft.com/office/officeart/2009/layout/CircleArrowProcess"/>
    <dgm:cxn modelId="{D888693C-9EFF-460A-92BE-FC05756487D6}" type="presParOf" srcId="{A59C7C9B-1888-4205-A76D-FFE16E6D7C72}" destId="{0D624CED-5474-4F55-A272-A211729F378C}" srcOrd="0" destOrd="0" presId="urn:microsoft.com/office/officeart/2009/layout/CircleArrowProcess"/>
    <dgm:cxn modelId="{DD98CBEE-BD7A-4A11-A6BF-795A93FF6905}" type="presParOf" srcId="{91F99639-08D3-4BD7-9B10-D004C302A3A0}" destId="{33108415-DBF5-4005-9AE4-F4B86047D398}" srcOrd="1" destOrd="0" presId="urn:microsoft.com/office/officeart/2009/layout/CircleArrowProcess"/>
    <dgm:cxn modelId="{67FFD7C6-09A1-4AC9-90BF-8EA4EFBD6C2A}" type="presParOf" srcId="{91F99639-08D3-4BD7-9B10-D004C302A3A0}" destId="{4579E71E-A098-41B9-883D-865E589CFA39}" srcOrd="2" destOrd="0" presId="urn:microsoft.com/office/officeart/2009/layout/CircleArrowProcess"/>
    <dgm:cxn modelId="{01EEE535-D00A-452A-9CE6-1A181A7F9438}" type="presParOf" srcId="{91F99639-08D3-4BD7-9B10-D004C302A3A0}" destId="{9A99BB38-18F9-4807-8034-5BC3AABDCAA6}" srcOrd="3" destOrd="0" presId="urn:microsoft.com/office/officeart/2009/layout/CircleArrowProcess"/>
    <dgm:cxn modelId="{5F717BF5-FE9B-48B9-BD85-73C9F544640B}" type="presParOf" srcId="{9A99BB38-18F9-4807-8034-5BC3AABDCAA6}" destId="{BFDB5D8C-CCA4-4101-820D-4A78B52820FD}" srcOrd="0" destOrd="0" presId="urn:microsoft.com/office/officeart/2009/layout/CircleArrowProcess"/>
    <dgm:cxn modelId="{7790025C-E706-40CF-BD3F-A8E2128E7C9A}" type="presParOf" srcId="{91F99639-08D3-4BD7-9B10-D004C302A3A0}" destId="{8E9CAC47-3AA7-4C1E-9335-1ABB06D115E9}" srcOrd="4" destOrd="0" presId="urn:microsoft.com/office/officeart/2009/layout/CircleArrowProcess"/>
    <dgm:cxn modelId="{9F1683DC-3678-4E59-8144-70FAF1FE5291}" type="presParOf" srcId="{91F99639-08D3-4BD7-9B10-D004C302A3A0}" destId="{9087F6E0-441D-441B-BE40-41CC164B5346}" srcOrd="5" destOrd="0" presId="urn:microsoft.com/office/officeart/2009/layout/CircleArrowProcess"/>
    <dgm:cxn modelId="{AD3B07E7-105A-4261-A709-3B8E8FB3C6C8}" type="presParOf" srcId="{91F99639-08D3-4BD7-9B10-D004C302A3A0}" destId="{A81B8D4D-9CAF-4968-A18D-19752EA4406A}" srcOrd="6" destOrd="0" presId="urn:microsoft.com/office/officeart/2009/layout/CircleArrowProcess"/>
    <dgm:cxn modelId="{05C2D145-EA62-4027-927C-4F5118AA1383}" type="presParOf" srcId="{A81B8D4D-9CAF-4968-A18D-19752EA4406A}" destId="{FDB52D15-5E2D-462C-8D6D-E3629D8A4BFA}" srcOrd="0" destOrd="0" presId="urn:microsoft.com/office/officeart/2009/layout/CircleArrowProcess"/>
    <dgm:cxn modelId="{CB004A14-D40D-4D12-BEC8-8B7A386FC69E}" type="presParOf" srcId="{91F99639-08D3-4BD7-9B10-D004C302A3A0}" destId="{4CDEDF23-5695-4734-8764-803D96B45C94}" srcOrd="7" destOrd="0" presId="urn:microsoft.com/office/officeart/2009/layout/CircleArrowProcess"/>
    <dgm:cxn modelId="{4B9ECC8E-869E-4EC7-972D-51289FE06C44}" type="presParOf" srcId="{91F99639-08D3-4BD7-9B10-D004C302A3A0}" destId="{922268ED-C70D-4A1C-BCFA-95217ABF9210}"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A1BA8-6A46-4997-B034-B23F7BB4C6F1}" type="doc">
      <dgm:prSet loTypeId="urn:microsoft.com/office/officeart/2005/8/layout/hList7" loCatId="list" qsTypeId="urn:microsoft.com/office/officeart/2005/8/quickstyle/simple1" qsCatId="simple" csTypeId="urn:microsoft.com/office/officeart/2005/8/colors/accent1_2" csCatId="accent1" phldr="1"/>
      <dgm:spPr/>
    </dgm:pt>
    <dgm:pt modelId="{50271101-C210-4C3D-8E63-DDACE11B34DE}">
      <dgm:prSet phldrT="[Text]"/>
      <dgm:spPr/>
      <dgm:t>
        <a:bodyPr/>
        <a:lstStyle/>
        <a:p>
          <a:r>
            <a:rPr lang="en-US" dirty="0"/>
            <a:t>Health and Function</a:t>
          </a:r>
        </a:p>
      </dgm:t>
      <dgm:extLst>
        <a:ext uri="{E40237B7-FDA0-4F09-8148-C483321AD2D9}">
          <dgm14:cNvPr xmlns:dgm14="http://schemas.microsoft.com/office/drawing/2010/diagram" id="0" name="" title="pictures of people"/>
        </a:ext>
      </dgm:extLst>
    </dgm:pt>
    <dgm:pt modelId="{49513DE7-534C-466D-A292-F2EDB727F322}" type="parTrans" cxnId="{159007F3-E34C-4EAE-A6EB-6AADA5345BB9}">
      <dgm:prSet/>
      <dgm:spPr/>
      <dgm:t>
        <a:bodyPr/>
        <a:lstStyle/>
        <a:p>
          <a:endParaRPr lang="en-US"/>
        </a:p>
      </dgm:t>
    </dgm:pt>
    <dgm:pt modelId="{6DE5E312-C484-4949-9BF8-668F02CD4AA2}" type="sibTrans" cxnId="{159007F3-E34C-4EAE-A6EB-6AADA5345BB9}">
      <dgm:prSet/>
      <dgm:spPr/>
      <dgm:t>
        <a:bodyPr/>
        <a:lstStyle/>
        <a:p>
          <a:endParaRPr lang="en-US"/>
        </a:p>
      </dgm:t>
    </dgm:pt>
    <dgm:pt modelId="{DA57F951-DD2E-40FB-86AD-EA4AE9FE4117}">
      <dgm:prSet phldrT="[Text]"/>
      <dgm:spPr/>
      <dgm:t>
        <a:bodyPr/>
        <a:lstStyle/>
        <a:p>
          <a:r>
            <a:rPr lang="en-US" dirty="0"/>
            <a:t>Employment</a:t>
          </a:r>
        </a:p>
      </dgm:t>
      <dgm:extLst>
        <a:ext uri="{E40237B7-FDA0-4F09-8148-C483321AD2D9}">
          <dgm14:cNvPr xmlns:dgm14="http://schemas.microsoft.com/office/drawing/2010/diagram" id="0" name="" title="pictures of people"/>
        </a:ext>
      </dgm:extLst>
    </dgm:pt>
    <dgm:pt modelId="{E050042F-7CEB-43FF-BDC7-A05067AEC612}" type="parTrans" cxnId="{8B2815FA-E11B-484A-976C-6B7B55D47C43}">
      <dgm:prSet/>
      <dgm:spPr/>
      <dgm:t>
        <a:bodyPr/>
        <a:lstStyle/>
        <a:p>
          <a:endParaRPr lang="en-US"/>
        </a:p>
      </dgm:t>
    </dgm:pt>
    <dgm:pt modelId="{4F7C03C2-2500-413A-AC07-CEF566C2BF5B}" type="sibTrans" cxnId="{8B2815FA-E11B-484A-976C-6B7B55D47C43}">
      <dgm:prSet/>
      <dgm:spPr/>
      <dgm:t>
        <a:bodyPr/>
        <a:lstStyle/>
        <a:p>
          <a:endParaRPr lang="en-US"/>
        </a:p>
      </dgm:t>
    </dgm:pt>
    <dgm:pt modelId="{6A77D0F5-F0CF-42E2-8027-AD00B865F8EC}">
      <dgm:prSet phldrT="[Text]"/>
      <dgm:spPr/>
      <dgm:t>
        <a:bodyPr/>
        <a:lstStyle/>
        <a:p>
          <a:r>
            <a:rPr lang="en-US" dirty="0"/>
            <a:t>Community Living and Participation</a:t>
          </a:r>
        </a:p>
      </dgm:t>
    </dgm:pt>
    <dgm:pt modelId="{5D094B46-02FC-40C3-9B09-15783EFEC383}" type="parTrans" cxnId="{6EBDE324-FFA0-4DE0-820A-A0983101189A}">
      <dgm:prSet/>
      <dgm:spPr/>
      <dgm:t>
        <a:bodyPr/>
        <a:lstStyle/>
        <a:p>
          <a:endParaRPr lang="en-US"/>
        </a:p>
      </dgm:t>
    </dgm:pt>
    <dgm:pt modelId="{2B84FEB7-9DBB-436A-9F25-3C5398567BD5}" type="sibTrans" cxnId="{6EBDE324-FFA0-4DE0-820A-A0983101189A}">
      <dgm:prSet/>
      <dgm:spPr/>
      <dgm:t>
        <a:bodyPr/>
        <a:lstStyle/>
        <a:p>
          <a:endParaRPr lang="en-US"/>
        </a:p>
      </dgm:t>
    </dgm:pt>
    <dgm:pt modelId="{DAA523A7-0049-48E4-AFC1-47475D62DCD9}" type="pres">
      <dgm:prSet presAssocID="{BE6A1BA8-6A46-4997-B034-B23F7BB4C6F1}" presName="Name0" presStyleCnt="0">
        <dgm:presLayoutVars>
          <dgm:dir/>
          <dgm:resizeHandles val="exact"/>
        </dgm:presLayoutVars>
      </dgm:prSet>
      <dgm:spPr/>
    </dgm:pt>
    <dgm:pt modelId="{3703AA44-6B36-4812-ABA4-762176C3A0C0}" type="pres">
      <dgm:prSet presAssocID="{BE6A1BA8-6A46-4997-B034-B23F7BB4C6F1}" presName="fgShape" presStyleLbl="fgShp" presStyleIdx="0" presStyleCnt="1" custScaleY="44045" custLinFactNeighborX="0" custLinFactNeighborY="-3057"/>
      <dgm:spPr>
        <a:prstGeom prst="roundRect">
          <a:avLst/>
        </a:prstGeom>
      </dgm:spPr>
    </dgm:pt>
    <dgm:pt modelId="{AF9C4D92-9C55-4591-88AA-F0936285ABA8}" type="pres">
      <dgm:prSet presAssocID="{BE6A1BA8-6A46-4997-B034-B23F7BB4C6F1}" presName="linComp" presStyleCnt="0"/>
      <dgm:spPr/>
    </dgm:pt>
    <dgm:pt modelId="{29C5D47E-FC74-4607-96DF-029E65CEB70D}" type="pres">
      <dgm:prSet presAssocID="{50271101-C210-4C3D-8E63-DDACE11B34DE}" presName="compNode" presStyleCnt="0"/>
      <dgm:spPr/>
    </dgm:pt>
    <dgm:pt modelId="{766806C3-8C6B-4751-BCF0-F5E2C74BC284}" type="pres">
      <dgm:prSet presAssocID="{50271101-C210-4C3D-8E63-DDACE11B34DE}" presName="bkgdShape" presStyleLbl="node1" presStyleIdx="0" presStyleCnt="3" custLinFactNeighborX="-64"/>
      <dgm:spPr/>
    </dgm:pt>
    <dgm:pt modelId="{BE9EDDF3-4A43-4F9D-A9AE-DFAA58F9BF38}" type="pres">
      <dgm:prSet presAssocID="{50271101-C210-4C3D-8E63-DDACE11B34DE}" presName="nodeTx" presStyleLbl="node1" presStyleIdx="0" presStyleCnt="3">
        <dgm:presLayoutVars>
          <dgm:bulletEnabled val="1"/>
        </dgm:presLayoutVars>
      </dgm:prSet>
      <dgm:spPr/>
    </dgm:pt>
    <dgm:pt modelId="{A0BC7090-54D1-4417-B411-220E5D44EF7A}" type="pres">
      <dgm:prSet presAssocID="{50271101-C210-4C3D-8E63-DDACE11B34DE}" presName="invisiNode" presStyleLbl="node1" presStyleIdx="0" presStyleCnt="3"/>
      <dgm:spPr/>
    </dgm:pt>
    <dgm:pt modelId="{BA2FB31B-E139-466A-8701-4ED339810504}" type="pres">
      <dgm:prSet presAssocID="{50271101-C210-4C3D-8E63-DDACE11B34DE}" presName="imagNode" presStyleLbl="fgImgPlace1" presStyleIdx="0" presStyleCnt="3" custScaleX="117381" custScaleY="120032" custLinFactNeighborX="1867" custLinFactNeighborY="7914"/>
      <dgm:spPr>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dgm:spPr>
      <dgm:extLst>
        <a:ext uri="{E40237B7-FDA0-4F09-8148-C483321AD2D9}">
          <dgm14:cNvPr xmlns:dgm14="http://schemas.microsoft.com/office/drawing/2010/diagram" id="0" name="" title="pictures of people"/>
        </a:ext>
      </dgm:extLst>
    </dgm:pt>
    <dgm:pt modelId="{8E5DB094-DB7B-4DD0-BE56-B86D16232617}" type="pres">
      <dgm:prSet presAssocID="{6DE5E312-C484-4949-9BF8-668F02CD4AA2}" presName="sibTrans" presStyleLbl="sibTrans2D1" presStyleIdx="0" presStyleCnt="0"/>
      <dgm:spPr/>
    </dgm:pt>
    <dgm:pt modelId="{450D8BED-63C3-43CA-B152-D3BB6F1EB147}" type="pres">
      <dgm:prSet presAssocID="{DA57F951-DD2E-40FB-86AD-EA4AE9FE4117}" presName="compNode" presStyleCnt="0"/>
      <dgm:spPr/>
    </dgm:pt>
    <dgm:pt modelId="{2D73CEB6-E58E-409A-975C-A3A705D70DF9}" type="pres">
      <dgm:prSet presAssocID="{DA57F951-DD2E-40FB-86AD-EA4AE9FE4117}" presName="bkgdShape" presStyleLbl="node1" presStyleIdx="1" presStyleCnt="3"/>
      <dgm:spPr/>
    </dgm:pt>
    <dgm:pt modelId="{C4A88C1F-73C3-4683-88F2-CCE65A632FE6}" type="pres">
      <dgm:prSet presAssocID="{DA57F951-DD2E-40FB-86AD-EA4AE9FE4117}" presName="nodeTx" presStyleLbl="node1" presStyleIdx="1" presStyleCnt="3">
        <dgm:presLayoutVars>
          <dgm:bulletEnabled val="1"/>
        </dgm:presLayoutVars>
      </dgm:prSet>
      <dgm:spPr/>
    </dgm:pt>
    <dgm:pt modelId="{B55EFDA9-82AD-4EFA-8F1B-2B033F055B05}" type="pres">
      <dgm:prSet presAssocID="{DA57F951-DD2E-40FB-86AD-EA4AE9FE4117}" presName="invisiNode" presStyleLbl="node1" presStyleIdx="1" presStyleCnt="3"/>
      <dgm:spPr/>
    </dgm:pt>
    <dgm:pt modelId="{2B8ED099-DF25-4F48-A4B4-DF6D556FBFF1}" type="pres">
      <dgm:prSet presAssocID="{DA57F951-DD2E-40FB-86AD-EA4AE9FE4117}" presName="imagNode" presStyleLbl="fgImgPlace1" presStyleIdx="1" presStyleCnt="3" custScaleX="117913" custScaleY="118575" custLinFactNeighborX="5702" custLinFactNeighborY="59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title="pictures of people"/>
        </a:ext>
      </dgm:extLst>
    </dgm:pt>
    <dgm:pt modelId="{1CC3CFFC-8290-4FEF-B470-91A0AC575529}" type="pres">
      <dgm:prSet presAssocID="{4F7C03C2-2500-413A-AC07-CEF566C2BF5B}" presName="sibTrans" presStyleLbl="sibTrans2D1" presStyleIdx="0" presStyleCnt="0"/>
      <dgm:spPr/>
    </dgm:pt>
    <dgm:pt modelId="{FA7892E2-0E34-4177-A29E-F59F0C2E3C61}" type="pres">
      <dgm:prSet presAssocID="{6A77D0F5-F0CF-42E2-8027-AD00B865F8EC}" presName="compNode" presStyleCnt="0"/>
      <dgm:spPr/>
    </dgm:pt>
    <dgm:pt modelId="{FAAE36B4-AD1A-4648-B3D4-CA68407A0F3B}" type="pres">
      <dgm:prSet presAssocID="{6A77D0F5-F0CF-42E2-8027-AD00B865F8EC}" presName="bkgdShape" presStyleLbl="node1" presStyleIdx="2" presStyleCnt="3"/>
      <dgm:spPr/>
    </dgm:pt>
    <dgm:pt modelId="{F3A00780-4F6B-49E1-9AB0-74BAEABA6A86}" type="pres">
      <dgm:prSet presAssocID="{6A77D0F5-F0CF-42E2-8027-AD00B865F8EC}" presName="nodeTx" presStyleLbl="node1" presStyleIdx="2" presStyleCnt="3">
        <dgm:presLayoutVars>
          <dgm:bulletEnabled val="1"/>
        </dgm:presLayoutVars>
      </dgm:prSet>
      <dgm:spPr/>
    </dgm:pt>
    <dgm:pt modelId="{1764611C-E2F6-41B4-BF70-CC756321E469}" type="pres">
      <dgm:prSet presAssocID="{6A77D0F5-F0CF-42E2-8027-AD00B865F8EC}" presName="invisiNode" presStyleLbl="node1" presStyleIdx="2" presStyleCnt="3"/>
      <dgm:spPr/>
    </dgm:pt>
    <dgm:pt modelId="{883020F4-59E7-4A77-AC1E-A2B899866F7F}" type="pres">
      <dgm:prSet presAssocID="{6A77D0F5-F0CF-42E2-8027-AD00B865F8EC}" presName="imagNode" presStyleLbl="fgImgPlace1" presStyleIdx="2" presStyleCnt="3" custScaleX="110924" custScaleY="121234" custLinFactNeighborX="665" custLinFactNeighborY="3989"/>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title="pictures of people"/>
        </a:ext>
      </dgm:extLst>
    </dgm:pt>
  </dgm:ptLst>
  <dgm:cxnLst>
    <dgm:cxn modelId="{EAB29C20-5CE8-4B66-AB2F-9B0B4B3815CD}" type="presOf" srcId="{6A77D0F5-F0CF-42E2-8027-AD00B865F8EC}" destId="{FAAE36B4-AD1A-4648-B3D4-CA68407A0F3B}" srcOrd="0" destOrd="0" presId="urn:microsoft.com/office/officeart/2005/8/layout/hList7"/>
    <dgm:cxn modelId="{6EBDE324-FFA0-4DE0-820A-A0983101189A}" srcId="{BE6A1BA8-6A46-4997-B034-B23F7BB4C6F1}" destId="{6A77D0F5-F0CF-42E2-8027-AD00B865F8EC}" srcOrd="2" destOrd="0" parTransId="{5D094B46-02FC-40C3-9B09-15783EFEC383}" sibTransId="{2B84FEB7-9DBB-436A-9F25-3C5398567BD5}"/>
    <dgm:cxn modelId="{9B6F7277-E7D5-4EB1-AE08-DA3B80A1C33C}" type="presOf" srcId="{BE6A1BA8-6A46-4997-B034-B23F7BB4C6F1}" destId="{DAA523A7-0049-48E4-AFC1-47475D62DCD9}" srcOrd="0" destOrd="0" presId="urn:microsoft.com/office/officeart/2005/8/layout/hList7"/>
    <dgm:cxn modelId="{C4BB6958-CC91-4FD8-AAAB-06FAB3B35571}" type="presOf" srcId="{6DE5E312-C484-4949-9BF8-668F02CD4AA2}" destId="{8E5DB094-DB7B-4DD0-BE56-B86D16232617}" srcOrd="0" destOrd="0" presId="urn:microsoft.com/office/officeart/2005/8/layout/hList7"/>
    <dgm:cxn modelId="{F5B07E9B-0F1A-4D23-98F6-88502E605A31}" type="presOf" srcId="{DA57F951-DD2E-40FB-86AD-EA4AE9FE4117}" destId="{C4A88C1F-73C3-4683-88F2-CCE65A632FE6}" srcOrd="1" destOrd="0" presId="urn:microsoft.com/office/officeart/2005/8/layout/hList7"/>
    <dgm:cxn modelId="{93F96D9D-A8F3-428A-AAD3-386AAFC384F0}" type="presOf" srcId="{4F7C03C2-2500-413A-AC07-CEF566C2BF5B}" destId="{1CC3CFFC-8290-4FEF-B470-91A0AC575529}" srcOrd="0" destOrd="0" presId="urn:microsoft.com/office/officeart/2005/8/layout/hList7"/>
    <dgm:cxn modelId="{DB8B47B9-8636-4A02-B972-18C28B564ADB}" type="presOf" srcId="{6A77D0F5-F0CF-42E2-8027-AD00B865F8EC}" destId="{F3A00780-4F6B-49E1-9AB0-74BAEABA6A86}" srcOrd="1" destOrd="0" presId="urn:microsoft.com/office/officeart/2005/8/layout/hList7"/>
    <dgm:cxn modelId="{371AFAB9-188C-4788-AF71-42D97037B827}" type="presOf" srcId="{DA57F951-DD2E-40FB-86AD-EA4AE9FE4117}" destId="{2D73CEB6-E58E-409A-975C-A3A705D70DF9}" srcOrd="0" destOrd="0" presId="urn:microsoft.com/office/officeart/2005/8/layout/hList7"/>
    <dgm:cxn modelId="{E5CB0DC0-8EA7-4B4C-A988-AE5F148D3451}" type="presOf" srcId="{50271101-C210-4C3D-8E63-DDACE11B34DE}" destId="{766806C3-8C6B-4751-BCF0-F5E2C74BC284}" srcOrd="0" destOrd="0" presId="urn:microsoft.com/office/officeart/2005/8/layout/hList7"/>
    <dgm:cxn modelId="{159007F3-E34C-4EAE-A6EB-6AADA5345BB9}" srcId="{BE6A1BA8-6A46-4997-B034-B23F7BB4C6F1}" destId="{50271101-C210-4C3D-8E63-DDACE11B34DE}" srcOrd="0" destOrd="0" parTransId="{49513DE7-534C-466D-A292-F2EDB727F322}" sibTransId="{6DE5E312-C484-4949-9BF8-668F02CD4AA2}"/>
    <dgm:cxn modelId="{06B98EF6-B65F-4C45-B75C-647E55AA12E4}" type="presOf" srcId="{50271101-C210-4C3D-8E63-DDACE11B34DE}" destId="{BE9EDDF3-4A43-4F9D-A9AE-DFAA58F9BF38}" srcOrd="1" destOrd="0" presId="urn:microsoft.com/office/officeart/2005/8/layout/hList7"/>
    <dgm:cxn modelId="{8B2815FA-E11B-484A-976C-6B7B55D47C43}" srcId="{BE6A1BA8-6A46-4997-B034-B23F7BB4C6F1}" destId="{DA57F951-DD2E-40FB-86AD-EA4AE9FE4117}" srcOrd="1" destOrd="0" parTransId="{E050042F-7CEB-43FF-BDC7-A05067AEC612}" sibTransId="{4F7C03C2-2500-413A-AC07-CEF566C2BF5B}"/>
    <dgm:cxn modelId="{4813E099-6CA4-4441-9D93-235493DE5D15}" type="presParOf" srcId="{DAA523A7-0049-48E4-AFC1-47475D62DCD9}" destId="{3703AA44-6B36-4812-ABA4-762176C3A0C0}" srcOrd="0" destOrd="0" presId="urn:microsoft.com/office/officeart/2005/8/layout/hList7"/>
    <dgm:cxn modelId="{CCB679EF-90BB-45E2-B838-D633891EC2D3}" type="presParOf" srcId="{DAA523A7-0049-48E4-AFC1-47475D62DCD9}" destId="{AF9C4D92-9C55-4591-88AA-F0936285ABA8}" srcOrd="1" destOrd="0" presId="urn:microsoft.com/office/officeart/2005/8/layout/hList7"/>
    <dgm:cxn modelId="{1FEE48DD-8828-45E2-9B7E-BA2D9C2810FD}" type="presParOf" srcId="{AF9C4D92-9C55-4591-88AA-F0936285ABA8}" destId="{29C5D47E-FC74-4607-96DF-029E65CEB70D}" srcOrd="0" destOrd="0" presId="urn:microsoft.com/office/officeart/2005/8/layout/hList7"/>
    <dgm:cxn modelId="{EC79D6F8-DEC0-4B9E-A28A-8C51C08F55DC}" type="presParOf" srcId="{29C5D47E-FC74-4607-96DF-029E65CEB70D}" destId="{766806C3-8C6B-4751-BCF0-F5E2C74BC284}" srcOrd="0" destOrd="0" presId="urn:microsoft.com/office/officeart/2005/8/layout/hList7"/>
    <dgm:cxn modelId="{4A50DA50-A434-4242-BBE6-8A48E699ABD2}" type="presParOf" srcId="{29C5D47E-FC74-4607-96DF-029E65CEB70D}" destId="{BE9EDDF3-4A43-4F9D-A9AE-DFAA58F9BF38}" srcOrd="1" destOrd="0" presId="urn:microsoft.com/office/officeart/2005/8/layout/hList7"/>
    <dgm:cxn modelId="{7B5D6017-CA99-4848-80E9-CC47AC8E14C1}" type="presParOf" srcId="{29C5D47E-FC74-4607-96DF-029E65CEB70D}" destId="{A0BC7090-54D1-4417-B411-220E5D44EF7A}" srcOrd="2" destOrd="0" presId="urn:microsoft.com/office/officeart/2005/8/layout/hList7"/>
    <dgm:cxn modelId="{6181CF4D-AC02-47FA-865E-3AD71443C7F1}" type="presParOf" srcId="{29C5D47E-FC74-4607-96DF-029E65CEB70D}" destId="{BA2FB31B-E139-466A-8701-4ED339810504}" srcOrd="3" destOrd="0" presId="urn:microsoft.com/office/officeart/2005/8/layout/hList7"/>
    <dgm:cxn modelId="{EDE50BB3-DB9E-4DB5-9493-A7F1804EC3E5}" type="presParOf" srcId="{AF9C4D92-9C55-4591-88AA-F0936285ABA8}" destId="{8E5DB094-DB7B-4DD0-BE56-B86D16232617}" srcOrd="1" destOrd="0" presId="urn:microsoft.com/office/officeart/2005/8/layout/hList7"/>
    <dgm:cxn modelId="{9CADD208-5AB9-4F5A-8782-A913A1311422}" type="presParOf" srcId="{AF9C4D92-9C55-4591-88AA-F0936285ABA8}" destId="{450D8BED-63C3-43CA-B152-D3BB6F1EB147}" srcOrd="2" destOrd="0" presId="urn:microsoft.com/office/officeart/2005/8/layout/hList7"/>
    <dgm:cxn modelId="{7C428236-5948-4B97-8C32-DB659170D88D}" type="presParOf" srcId="{450D8BED-63C3-43CA-B152-D3BB6F1EB147}" destId="{2D73CEB6-E58E-409A-975C-A3A705D70DF9}" srcOrd="0" destOrd="0" presId="urn:microsoft.com/office/officeart/2005/8/layout/hList7"/>
    <dgm:cxn modelId="{955EEF49-6CC9-4684-BA6E-AB35A7CFDBB3}" type="presParOf" srcId="{450D8BED-63C3-43CA-B152-D3BB6F1EB147}" destId="{C4A88C1F-73C3-4683-88F2-CCE65A632FE6}" srcOrd="1" destOrd="0" presId="urn:microsoft.com/office/officeart/2005/8/layout/hList7"/>
    <dgm:cxn modelId="{8BE9428F-4C45-443A-B521-958DFEBEA8D6}" type="presParOf" srcId="{450D8BED-63C3-43CA-B152-D3BB6F1EB147}" destId="{B55EFDA9-82AD-4EFA-8F1B-2B033F055B05}" srcOrd="2" destOrd="0" presId="urn:microsoft.com/office/officeart/2005/8/layout/hList7"/>
    <dgm:cxn modelId="{35DBED28-9C2C-4EE1-8F8D-F51DBE204DB0}" type="presParOf" srcId="{450D8BED-63C3-43CA-B152-D3BB6F1EB147}" destId="{2B8ED099-DF25-4F48-A4B4-DF6D556FBFF1}" srcOrd="3" destOrd="0" presId="urn:microsoft.com/office/officeart/2005/8/layout/hList7"/>
    <dgm:cxn modelId="{F6FAB2FF-7A3C-40E1-BEAE-AB1AA4BD3FEF}" type="presParOf" srcId="{AF9C4D92-9C55-4591-88AA-F0936285ABA8}" destId="{1CC3CFFC-8290-4FEF-B470-91A0AC575529}" srcOrd="3" destOrd="0" presId="urn:microsoft.com/office/officeart/2005/8/layout/hList7"/>
    <dgm:cxn modelId="{73559FC7-2276-4D0F-AF18-A4AAA063F08D}" type="presParOf" srcId="{AF9C4D92-9C55-4591-88AA-F0936285ABA8}" destId="{FA7892E2-0E34-4177-A29E-F59F0C2E3C61}" srcOrd="4" destOrd="0" presId="urn:microsoft.com/office/officeart/2005/8/layout/hList7"/>
    <dgm:cxn modelId="{F915BAC0-544E-4B58-8500-FE9FF984F33E}" type="presParOf" srcId="{FA7892E2-0E34-4177-A29E-F59F0C2E3C61}" destId="{FAAE36B4-AD1A-4648-B3D4-CA68407A0F3B}" srcOrd="0" destOrd="0" presId="urn:microsoft.com/office/officeart/2005/8/layout/hList7"/>
    <dgm:cxn modelId="{611D49B4-C084-4524-9C22-D1D5B491FDE4}" type="presParOf" srcId="{FA7892E2-0E34-4177-A29E-F59F0C2E3C61}" destId="{F3A00780-4F6B-49E1-9AB0-74BAEABA6A86}" srcOrd="1" destOrd="0" presId="urn:microsoft.com/office/officeart/2005/8/layout/hList7"/>
    <dgm:cxn modelId="{ECC6304E-4163-42B2-93D0-287337AAE912}" type="presParOf" srcId="{FA7892E2-0E34-4177-A29E-F59F0C2E3C61}" destId="{1764611C-E2F6-41B4-BF70-CC756321E469}" srcOrd="2" destOrd="0" presId="urn:microsoft.com/office/officeart/2005/8/layout/hList7"/>
    <dgm:cxn modelId="{9B1D5F87-31A4-483E-A146-8ECFB0FC742A}" type="presParOf" srcId="{FA7892E2-0E34-4177-A29E-F59F0C2E3C61}" destId="{883020F4-59E7-4A77-AC1E-A2B899866F7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5473FA-CF39-4854-AF27-DD330D5D6F6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935233E3-48F5-4FDB-899F-6B92DB0AD32A}">
      <dgm:prSet phldrT="[Text]" custT="1"/>
      <dgm:spPr/>
      <dgm:t>
        <a:bodyPr/>
        <a:lstStyle/>
        <a:p>
          <a:r>
            <a:rPr lang="en-US" sz="2400" dirty="0"/>
            <a:t>Populations across the lifespan</a:t>
          </a:r>
        </a:p>
      </dgm:t>
    </dgm:pt>
    <dgm:pt modelId="{E94A6506-2BFC-42C9-B97F-EAA93AA1C456}" type="parTrans" cxnId="{DD981ECC-80A9-4267-9445-AB87CE1C2CF6}">
      <dgm:prSet/>
      <dgm:spPr/>
      <dgm:t>
        <a:bodyPr/>
        <a:lstStyle/>
        <a:p>
          <a:endParaRPr lang="en-US"/>
        </a:p>
      </dgm:t>
    </dgm:pt>
    <dgm:pt modelId="{D16C293A-01D9-4561-910F-C7DA1537048F}" type="sibTrans" cxnId="{DD981ECC-80A9-4267-9445-AB87CE1C2CF6}">
      <dgm:prSet/>
      <dgm:spPr/>
      <dgm:t>
        <a:bodyPr/>
        <a:lstStyle/>
        <a:p>
          <a:endParaRPr lang="en-US"/>
        </a:p>
      </dgm:t>
    </dgm:pt>
    <dgm:pt modelId="{5FEA6488-75E4-454E-9F0A-B9E3901B2950}">
      <dgm:prSet phldrT="[Text]" custT="1"/>
      <dgm:spPr/>
      <dgm:t>
        <a:bodyPr/>
        <a:lstStyle/>
        <a:p>
          <a:r>
            <a:rPr lang="en-US" sz="1800" dirty="0"/>
            <a:t>Children </a:t>
          </a:r>
        </a:p>
      </dgm:t>
    </dgm:pt>
    <dgm:pt modelId="{62770C44-C5BD-4636-A74E-70322A4B04D8}" type="parTrans" cxnId="{1C123321-4FC6-4B0C-8B54-882981C7558A}">
      <dgm:prSet/>
      <dgm:spPr/>
      <dgm:t>
        <a:bodyPr/>
        <a:lstStyle/>
        <a:p>
          <a:endParaRPr lang="en-US"/>
        </a:p>
      </dgm:t>
    </dgm:pt>
    <dgm:pt modelId="{F523ED2A-2076-46E2-A1AE-E09965F516CE}" type="sibTrans" cxnId="{1C123321-4FC6-4B0C-8B54-882981C7558A}">
      <dgm:prSet/>
      <dgm:spPr/>
      <dgm:t>
        <a:bodyPr/>
        <a:lstStyle/>
        <a:p>
          <a:endParaRPr lang="en-US"/>
        </a:p>
      </dgm:t>
    </dgm:pt>
    <dgm:pt modelId="{8B48A432-826C-4EBC-8679-333B9F906C16}">
      <dgm:prSet phldrT="[Text]" custT="1"/>
      <dgm:spPr/>
      <dgm:t>
        <a:bodyPr/>
        <a:lstStyle/>
        <a:p>
          <a:r>
            <a:rPr lang="en-US" sz="1800" dirty="0"/>
            <a:t>All disabilities</a:t>
          </a:r>
        </a:p>
      </dgm:t>
    </dgm:pt>
    <dgm:pt modelId="{B67E4E84-8DAB-47FA-A58E-1DA822D392C8}" type="parTrans" cxnId="{310E2AD4-FFDD-469B-B340-3A794AF1716D}">
      <dgm:prSet/>
      <dgm:spPr/>
      <dgm:t>
        <a:bodyPr/>
        <a:lstStyle/>
        <a:p>
          <a:endParaRPr lang="en-US"/>
        </a:p>
      </dgm:t>
    </dgm:pt>
    <dgm:pt modelId="{6FF0CBA4-2AC5-44E0-B369-CFA591E875BE}" type="sibTrans" cxnId="{310E2AD4-FFDD-469B-B340-3A794AF1716D}">
      <dgm:prSet/>
      <dgm:spPr/>
      <dgm:t>
        <a:bodyPr/>
        <a:lstStyle/>
        <a:p>
          <a:endParaRPr lang="en-US"/>
        </a:p>
      </dgm:t>
    </dgm:pt>
    <dgm:pt modelId="{633AD37F-B4D1-4251-A2F4-A6804E22E63D}">
      <dgm:prSet phldrT="[Text]" custT="1"/>
      <dgm:spPr/>
      <dgm:t>
        <a:bodyPr/>
        <a:lstStyle/>
        <a:p>
          <a:r>
            <a:rPr lang="en-US" sz="2200" dirty="0"/>
            <a:t>Focus on Health</a:t>
          </a:r>
          <a:r>
            <a:rPr lang="en-US" sz="2200" baseline="0" dirty="0"/>
            <a:t> and Function, Employment, Community Living and Participation</a:t>
          </a:r>
          <a:endParaRPr lang="en-US" sz="2200" dirty="0"/>
        </a:p>
      </dgm:t>
    </dgm:pt>
    <dgm:pt modelId="{AC46AE27-C862-4C5E-A1A4-518519BCD3E4}" type="parTrans" cxnId="{68A432B8-5BDB-45F5-A227-EFA9448D1269}">
      <dgm:prSet/>
      <dgm:spPr/>
      <dgm:t>
        <a:bodyPr/>
        <a:lstStyle/>
        <a:p>
          <a:endParaRPr lang="en-US"/>
        </a:p>
      </dgm:t>
    </dgm:pt>
    <dgm:pt modelId="{254E868A-AFC1-4E8E-9D4F-BA249AB4F9C3}" type="sibTrans" cxnId="{68A432B8-5BDB-45F5-A227-EFA9448D1269}">
      <dgm:prSet/>
      <dgm:spPr/>
      <dgm:t>
        <a:bodyPr/>
        <a:lstStyle/>
        <a:p>
          <a:endParaRPr lang="en-US"/>
        </a:p>
      </dgm:t>
    </dgm:pt>
    <dgm:pt modelId="{959320BA-8DBA-44D5-A84D-A16E68041B23}">
      <dgm:prSet phldrT="[Text]" custT="1"/>
      <dgm:spPr/>
      <dgm:t>
        <a:bodyPr/>
        <a:lstStyle/>
        <a:p>
          <a:r>
            <a:rPr lang="en-US" altLang="en-US" sz="1800" dirty="0"/>
            <a:t>Justified by the Rehabilitation Act of 1972 as amended most recently in the Workforce Innovation Opportunity Act (WIOA) of 2014</a:t>
          </a:r>
          <a:endParaRPr lang="en-US" sz="1800" dirty="0"/>
        </a:p>
      </dgm:t>
    </dgm:pt>
    <dgm:pt modelId="{154A0B5A-2510-47B9-8516-20BF5FA90B35}" type="parTrans" cxnId="{5F97E719-CF6B-401C-94CF-A620CD812BCD}">
      <dgm:prSet/>
      <dgm:spPr/>
      <dgm:t>
        <a:bodyPr/>
        <a:lstStyle/>
        <a:p>
          <a:endParaRPr lang="en-US"/>
        </a:p>
      </dgm:t>
    </dgm:pt>
    <dgm:pt modelId="{4530D2C3-9310-4B93-81CA-B3E8416F89F3}" type="sibTrans" cxnId="{5F97E719-CF6B-401C-94CF-A620CD812BCD}">
      <dgm:prSet/>
      <dgm:spPr/>
      <dgm:t>
        <a:bodyPr/>
        <a:lstStyle/>
        <a:p>
          <a:endParaRPr lang="en-US"/>
        </a:p>
      </dgm:t>
    </dgm:pt>
    <dgm:pt modelId="{12BC0FFC-3BCE-4424-A2FF-2CC128BA8C02}">
      <dgm:prSet phldrT="[Text]" custT="1"/>
      <dgm:spPr/>
      <dgm:t>
        <a:bodyPr/>
        <a:lstStyle/>
        <a:p>
          <a:r>
            <a:rPr lang="en-US" sz="2400" dirty="0"/>
            <a:t>Cross-disability</a:t>
          </a:r>
        </a:p>
      </dgm:t>
    </dgm:pt>
    <dgm:pt modelId="{1052EF72-867C-4903-B2B3-86063E938E14}" type="sibTrans" cxnId="{20062F71-B6DA-4A81-B7A7-CF3196AA88AA}">
      <dgm:prSet/>
      <dgm:spPr/>
      <dgm:t>
        <a:bodyPr/>
        <a:lstStyle/>
        <a:p>
          <a:endParaRPr lang="en-US"/>
        </a:p>
      </dgm:t>
    </dgm:pt>
    <dgm:pt modelId="{08A82AEA-AFC0-40D0-91B9-2DDB61881C89}" type="parTrans" cxnId="{20062F71-B6DA-4A81-B7A7-CF3196AA88AA}">
      <dgm:prSet/>
      <dgm:spPr/>
      <dgm:t>
        <a:bodyPr/>
        <a:lstStyle/>
        <a:p>
          <a:endParaRPr lang="en-US"/>
        </a:p>
      </dgm:t>
    </dgm:pt>
    <dgm:pt modelId="{C22C98C1-9BF9-4243-99DB-F86B417067F5}">
      <dgm:prSet phldrT="[Text]" custT="1"/>
      <dgm:spPr/>
      <dgm:t>
        <a:bodyPr/>
        <a:lstStyle/>
        <a:p>
          <a:r>
            <a:rPr lang="en-US" sz="1800" dirty="0"/>
            <a:t>Transition age</a:t>
          </a:r>
        </a:p>
      </dgm:t>
    </dgm:pt>
    <dgm:pt modelId="{F3584FB9-F6B8-4796-89C9-5E89BF82562E}" type="parTrans" cxnId="{FD463300-4F8C-419A-9E71-B3092D47523B}">
      <dgm:prSet/>
      <dgm:spPr/>
      <dgm:t>
        <a:bodyPr/>
        <a:lstStyle/>
        <a:p>
          <a:endParaRPr lang="en-US"/>
        </a:p>
      </dgm:t>
    </dgm:pt>
    <dgm:pt modelId="{01561CD6-926B-41C2-A110-2217758011DB}" type="sibTrans" cxnId="{FD463300-4F8C-419A-9E71-B3092D47523B}">
      <dgm:prSet/>
      <dgm:spPr/>
      <dgm:t>
        <a:bodyPr/>
        <a:lstStyle/>
        <a:p>
          <a:endParaRPr lang="en-US"/>
        </a:p>
      </dgm:t>
    </dgm:pt>
    <dgm:pt modelId="{44C5E9DB-33CB-4ECF-87C7-717FA5C89999}">
      <dgm:prSet phldrT="[Text]" custT="1"/>
      <dgm:spPr/>
      <dgm:t>
        <a:bodyPr/>
        <a:lstStyle/>
        <a:p>
          <a:r>
            <a:rPr lang="en-US" sz="1800" dirty="0"/>
            <a:t>Adults</a:t>
          </a:r>
        </a:p>
      </dgm:t>
    </dgm:pt>
    <dgm:pt modelId="{9DFA2057-96A3-4422-814B-042715855D92}" type="parTrans" cxnId="{C477AAE7-DCF8-4A68-9DCA-A2B010DFAEB6}">
      <dgm:prSet/>
      <dgm:spPr/>
      <dgm:t>
        <a:bodyPr/>
        <a:lstStyle/>
        <a:p>
          <a:endParaRPr lang="en-US"/>
        </a:p>
      </dgm:t>
    </dgm:pt>
    <dgm:pt modelId="{0AB36263-30A4-4A46-BE95-952BCE0D0F50}" type="sibTrans" cxnId="{C477AAE7-DCF8-4A68-9DCA-A2B010DFAEB6}">
      <dgm:prSet/>
      <dgm:spPr/>
      <dgm:t>
        <a:bodyPr/>
        <a:lstStyle/>
        <a:p>
          <a:endParaRPr lang="en-US"/>
        </a:p>
      </dgm:t>
    </dgm:pt>
    <dgm:pt modelId="{EF8975AA-5855-4CB0-A224-189D26B791BA}">
      <dgm:prSet phldrT="[Text]" custT="1"/>
      <dgm:spPr/>
      <dgm:t>
        <a:bodyPr/>
        <a:lstStyle/>
        <a:p>
          <a:r>
            <a:rPr lang="en-US" sz="1800" dirty="0"/>
            <a:t>Aging</a:t>
          </a:r>
        </a:p>
      </dgm:t>
    </dgm:pt>
    <dgm:pt modelId="{12F3F2E0-38C7-49D9-A291-E99ADEE55DBA}" type="parTrans" cxnId="{5EAF4DE8-2CAA-48B1-B313-A35824769302}">
      <dgm:prSet/>
      <dgm:spPr/>
      <dgm:t>
        <a:bodyPr/>
        <a:lstStyle/>
        <a:p>
          <a:endParaRPr lang="en-US"/>
        </a:p>
      </dgm:t>
    </dgm:pt>
    <dgm:pt modelId="{F342456A-D113-470A-9C92-5EC3EB7BBC8B}" type="sibTrans" cxnId="{5EAF4DE8-2CAA-48B1-B313-A35824769302}">
      <dgm:prSet/>
      <dgm:spPr/>
      <dgm:t>
        <a:bodyPr/>
        <a:lstStyle/>
        <a:p>
          <a:endParaRPr lang="en-US"/>
        </a:p>
      </dgm:t>
    </dgm:pt>
    <dgm:pt modelId="{1EA76080-45E8-4E23-BA21-4C953053C398}">
      <dgm:prSet phldrT="[Text]" custT="1"/>
      <dgm:spPr/>
      <dgm:t>
        <a:bodyPr/>
        <a:lstStyle/>
        <a:p>
          <a:r>
            <a:rPr lang="en-US" sz="1800" dirty="0"/>
            <a:t>Specific programs target SCI, TBI and Burn Injury</a:t>
          </a:r>
        </a:p>
      </dgm:t>
    </dgm:pt>
    <dgm:pt modelId="{84FCDD27-DCA5-4B18-9827-8F49F10F3DBD}" type="parTrans" cxnId="{2C1E2D80-FF16-4A18-ACB8-D788E8E88117}">
      <dgm:prSet/>
      <dgm:spPr/>
      <dgm:t>
        <a:bodyPr/>
        <a:lstStyle/>
        <a:p>
          <a:endParaRPr lang="en-US"/>
        </a:p>
      </dgm:t>
    </dgm:pt>
    <dgm:pt modelId="{A434D185-73AA-4B1E-8CDE-164E0263EBDB}" type="sibTrans" cxnId="{2C1E2D80-FF16-4A18-ACB8-D788E8E88117}">
      <dgm:prSet/>
      <dgm:spPr/>
      <dgm:t>
        <a:bodyPr/>
        <a:lstStyle/>
        <a:p>
          <a:endParaRPr lang="en-US"/>
        </a:p>
      </dgm:t>
    </dgm:pt>
    <dgm:pt modelId="{F0D6D7BC-28C8-48D1-8935-856164A66F31}" type="pres">
      <dgm:prSet presAssocID="{D35473FA-CF39-4854-AF27-DD330D5D6F6A}" presName="Name0" presStyleCnt="0">
        <dgm:presLayoutVars>
          <dgm:chMax val="7"/>
          <dgm:dir/>
          <dgm:animLvl val="lvl"/>
          <dgm:resizeHandles val="exact"/>
        </dgm:presLayoutVars>
      </dgm:prSet>
      <dgm:spPr/>
    </dgm:pt>
    <dgm:pt modelId="{C9A09217-E951-4336-BA00-ECD4E19F018A}" type="pres">
      <dgm:prSet presAssocID="{935233E3-48F5-4FDB-899F-6B92DB0AD32A}" presName="circle1" presStyleLbl="node1" presStyleIdx="0" presStyleCnt="3"/>
      <dgm:spPr/>
    </dgm:pt>
    <dgm:pt modelId="{763A5EE3-4D36-49CB-9A36-3A8D2EB0EE58}" type="pres">
      <dgm:prSet presAssocID="{935233E3-48F5-4FDB-899F-6B92DB0AD32A}" presName="space" presStyleCnt="0"/>
      <dgm:spPr/>
    </dgm:pt>
    <dgm:pt modelId="{D1005014-90C0-423F-ADFF-39FA6176622C}" type="pres">
      <dgm:prSet presAssocID="{935233E3-48F5-4FDB-899F-6B92DB0AD32A}" presName="rect1" presStyleLbl="alignAcc1" presStyleIdx="0" presStyleCnt="3"/>
      <dgm:spPr/>
    </dgm:pt>
    <dgm:pt modelId="{DACC7474-D1A7-4074-809F-4A9172077435}" type="pres">
      <dgm:prSet presAssocID="{12BC0FFC-3BCE-4424-A2FF-2CC128BA8C02}" presName="vertSpace2" presStyleLbl="node1" presStyleIdx="0" presStyleCnt="3"/>
      <dgm:spPr/>
    </dgm:pt>
    <dgm:pt modelId="{F2E9F019-A349-4652-BDA4-B1EDA7C292AA}" type="pres">
      <dgm:prSet presAssocID="{12BC0FFC-3BCE-4424-A2FF-2CC128BA8C02}" presName="circle2" presStyleLbl="node1" presStyleIdx="1" presStyleCnt="3"/>
      <dgm:spPr/>
    </dgm:pt>
    <dgm:pt modelId="{954264CC-AC73-4623-A4E8-8C6E7377F573}" type="pres">
      <dgm:prSet presAssocID="{12BC0FFC-3BCE-4424-A2FF-2CC128BA8C02}" presName="rect2" presStyleLbl="alignAcc1" presStyleIdx="1" presStyleCnt="3"/>
      <dgm:spPr/>
    </dgm:pt>
    <dgm:pt modelId="{F0956214-8070-4274-96C7-8FC6F93E66B3}" type="pres">
      <dgm:prSet presAssocID="{633AD37F-B4D1-4251-A2F4-A6804E22E63D}" presName="vertSpace3" presStyleLbl="node1" presStyleIdx="1" presStyleCnt="3"/>
      <dgm:spPr/>
    </dgm:pt>
    <dgm:pt modelId="{E7E2BEF8-67C4-4AD0-AAB5-F2D33DE0FB13}" type="pres">
      <dgm:prSet presAssocID="{633AD37F-B4D1-4251-A2F4-A6804E22E63D}" presName="circle3" presStyleLbl="node1" presStyleIdx="2" presStyleCnt="3"/>
      <dgm:spPr/>
    </dgm:pt>
    <dgm:pt modelId="{C5C6B70A-1968-4E6F-99B5-58C628FCF790}" type="pres">
      <dgm:prSet presAssocID="{633AD37F-B4D1-4251-A2F4-A6804E22E63D}" presName="rect3" presStyleLbl="alignAcc1" presStyleIdx="2" presStyleCnt="3" custScaleY="128139" custLinFactNeighborY="1014"/>
      <dgm:spPr/>
    </dgm:pt>
    <dgm:pt modelId="{3C7A22ED-14E5-441D-A7FC-9EBE8663E033}" type="pres">
      <dgm:prSet presAssocID="{935233E3-48F5-4FDB-899F-6B92DB0AD32A}" presName="rect1ParTx" presStyleLbl="alignAcc1" presStyleIdx="2" presStyleCnt="3">
        <dgm:presLayoutVars>
          <dgm:chMax val="1"/>
          <dgm:bulletEnabled val="1"/>
        </dgm:presLayoutVars>
      </dgm:prSet>
      <dgm:spPr/>
    </dgm:pt>
    <dgm:pt modelId="{B50AB79B-8EBD-43C1-A729-45039CCD8957}" type="pres">
      <dgm:prSet presAssocID="{935233E3-48F5-4FDB-899F-6B92DB0AD32A}" presName="rect1ChTx" presStyleLbl="alignAcc1" presStyleIdx="2" presStyleCnt="3">
        <dgm:presLayoutVars>
          <dgm:bulletEnabled val="1"/>
        </dgm:presLayoutVars>
      </dgm:prSet>
      <dgm:spPr/>
    </dgm:pt>
    <dgm:pt modelId="{1705337C-7021-416B-89A7-6A2E1A671CAA}" type="pres">
      <dgm:prSet presAssocID="{12BC0FFC-3BCE-4424-A2FF-2CC128BA8C02}" presName="rect2ParTx" presStyleLbl="alignAcc1" presStyleIdx="2" presStyleCnt="3">
        <dgm:presLayoutVars>
          <dgm:chMax val="1"/>
          <dgm:bulletEnabled val="1"/>
        </dgm:presLayoutVars>
      </dgm:prSet>
      <dgm:spPr/>
    </dgm:pt>
    <dgm:pt modelId="{E92E0E34-B06D-4978-B35C-ACF5C4019E51}" type="pres">
      <dgm:prSet presAssocID="{12BC0FFC-3BCE-4424-A2FF-2CC128BA8C02}" presName="rect2ChTx" presStyleLbl="alignAcc1" presStyleIdx="2" presStyleCnt="3" custLinFactNeighborX="-1110" custLinFactNeighborY="-5455">
        <dgm:presLayoutVars>
          <dgm:bulletEnabled val="1"/>
        </dgm:presLayoutVars>
      </dgm:prSet>
      <dgm:spPr/>
    </dgm:pt>
    <dgm:pt modelId="{2D76FE2A-764A-423A-972A-E91CB07FD6D9}" type="pres">
      <dgm:prSet presAssocID="{633AD37F-B4D1-4251-A2F4-A6804E22E63D}" presName="rect3ParTx" presStyleLbl="alignAcc1" presStyleIdx="2" presStyleCnt="3">
        <dgm:presLayoutVars>
          <dgm:chMax val="1"/>
          <dgm:bulletEnabled val="1"/>
        </dgm:presLayoutVars>
      </dgm:prSet>
      <dgm:spPr/>
    </dgm:pt>
    <dgm:pt modelId="{94ED923E-F940-4DE1-B536-767D115B6BE2}" type="pres">
      <dgm:prSet presAssocID="{633AD37F-B4D1-4251-A2F4-A6804E22E63D}" presName="rect3ChTx" presStyleLbl="alignAcc1" presStyleIdx="2" presStyleCnt="3">
        <dgm:presLayoutVars>
          <dgm:bulletEnabled val="1"/>
        </dgm:presLayoutVars>
      </dgm:prSet>
      <dgm:spPr/>
    </dgm:pt>
  </dgm:ptLst>
  <dgm:cxnLst>
    <dgm:cxn modelId="{FD463300-4F8C-419A-9E71-B3092D47523B}" srcId="{935233E3-48F5-4FDB-899F-6B92DB0AD32A}" destId="{C22C98C1-9BF9-4243-99DB-F86B417067F5}" srcOrd="1" destOrd="0" parTransId="{F3584FB9-F6B8-4796-89C9-5E89BF82562E}" sibTransId="{01561CD6-926B-41C2-A110-2217758011DB}"/>
    <dgm:cxn modelId="{32AA5810-FF8E-48C7-B6DD-64428DDF2749}" type="presOf" srcId="{44C5E9DB-33CB-4ECF-87C7-717FA5C89999}" destId="{B50AB79B-8EBD-43C1-A729-45039CCD8957}" srcOrd="0" destOrd="2" presId="urn:microsoft.com/office/officeart/2005/8/layout/target3"/>
    <dgm:cxn modelId="{5F97E719-CF6B-401C-94CF-A620CD812BCD}" srcId="{633AD37F-B4D1-4251-A2F4-A6804E22E63D}" destId="{959320BA-8DBA-44D5-A84D-A16E68041B23}" srcOrd="0" destOrd="0" parTransId="{154A0B5A-2510-47B9-8516-20BF5FA90B35}" sibTransId="{4530D2C3-9310-4B93-81CA-B3E8416F89F3}"/>
    <dgm:cxn modelId="{1C123321-4FC6-4B0C-8B54-882981C7558A}" srcId="{935233E3-48F5-4FDB-899F-6B92DB0AD32A}" destId="{5FEA6488-75E4-454E-9F0A-B9E3901B2950}" srcOrd="0" destOrd="0" parTransId="{62770C44-C5BD-4636-A74E-70322A4B04D8}" sibTransId="{F523ED2A-2076-46E2-A1AE-E09965F516CE}"/>
    <dgm:cxn modelId="{80EC912E-A152-42E9-A5F1-8D3D8EEB571B}" type="presOf" srcId="{633AD37F-B4D1-4251-A2F4-A6804E22E63D}" destId="{2D76FE2A-764A-423A-972A-E91CB07FD6D9}" srcOrd="1" destOrd="0" presId="urn:microsoft.com/office/officeart/2005/8/layout/target3"/>
    <dgm:cxn modelId="{CC957770-8956-4259-9C5C-EF227B4BC1EA}" type="presOf" srcId="{633AD37F-B4D1-4251-A2F4-A6804E22E63D}" destId="{C5C6B70A-1968-4E6F-99B5-58C628FCF790}" srcOrd="0" destOrd="0" presId="urn:microsoft.com/office/officeart/2005/8/layout/target3"/>
    <dgm:cxn modelId="{20062F71-B6DA-4A81-B7A7-CF3196AA88AA}" srcId="{D35473FA-CF39-4854-AF27-DD330D5D6F6A}" destId="{12BC0FFC-3BCE-4424-A2FF-2CC128BA8C02}" srcOrd="1" destOrd="0" parTransId="{08A82AEA-AFC0-40D0-91B9-2DDB61881C89}" sibTransId="{1052EF72-867C-4903-B2B3-86063E938E14}"/>
    <dgm:cxn modelId="{7E150F52-C1A6-4CD5-99EC-BFE905D6473B}" type="presOf" srcId="{935233E3-48F5-4FDB-899F-6B92DB0AD32A}" destId="{D1005014-90C0-423F-ADFF-39FA6176622C}" srcOrd="0" destOrd="0" presId="urn:microsoft.com/office/officeart/2005/8/layout/target3"/>
    <dgm:cxn modelId="{D3CB257C-7959-48B0-9D0D-7670D42DF80F}" type="presOf" srcId="{EF8975AA-5855-4CB0-A224-189D26B791BA}" destId="{B50AB79B-8EBD-43C1-A729-45039CCD8957}" srcOrd="0" destOrd="3" presId="urn:microsoft.com/office/officeart/2005/8/layout/target3"/>
    <dgm:cxn modelId="{2C1E2D80-FF16-4A18-ACB8-D788E8E88117}" srcId="{12BC0FFC-3BCE-4424-A2FF-2CC128BA8C02}" destId="{1EA76080-45E8-4E23-BA21-4C953053C398}" srcOrd="1" destOrd="0" parTransId="{84FCDD27-DCA5-4B18-9827-8F49F10F3DBD}" sibTransId="{A434D185-73AA-4B1E-8CDE-164E0263EBDB}"/>
    <dgm:cxn modelId="{4DE08381-AB3C-4A86-997E-74B0756319E7}" type="presOf" srcId="{C22C98C1-9BF9-4243-99DB-F86B417067F5}" destId="{B50AB79B-8EBD-43C1-A729-45039CCD8957}" srcOrd="0" destOrd="1" presId="urn:microsoft.com/office/officeart/2005/8/layout/target3"/>
    <dgm:cxn modelId="{2EAB8AA2-FC75-4E11-807E-1DCF32E7207E}" type="presOf" srcId="{1EA76080-45E8-4E23-BA21-4C953053C398}" destId="{E92E0E34-B06D-4978-B35C-ACF5C4019E51}" srcOrd="0" destOrd="1" presId="urn:microsoft.com/office/officeart/2005/8/layout/target3"/>
    <dgm:cxn modelId="{A1A3F7A3-F0F3-4F80-9DE4-356EDAC1443E}" type="presOf" srcId="{959320BA-8DBA-44D5-A84D-A16E68041B23}" destId="{94ED923E-F940-4DE1-B536-767D115B6BE2}" srcOrd="0" destOrd="0" presId="urn:microsoft.com/office/officeart/2005/8/layout/target3"/>
    <dgm:cxn modelId="{487C7CAB-1320-417C-8565-372A95AA8C5F}" type="presOf" srcId="{935233E3-48F5-4FDB-899F-6B92DB0AD32A}" destId="{3C7A22ED-14E5-441D-A7FC-9EBE8663E033}" srcOrd="1" destOrd="0" presId="urn:microsoft.com/office/officeart/2005/8/layout/target3"/>
    <dgm:cxn modelId="{A666C6B3-B2C6-4492-84F5-FAC491A19183}" type="presOf" srcId="{8B48A432-826C-4EBC-8679-333B9F906C16}" destId="{E92E0E34-B06D-4978-B35C-ACF5C4019E51}" srcOrd="0" destOrd="0" presId="urn:microsoft.com/office/officeart/2005/8/layout/target3"/>
    <dgm:cxn modelId="{782BD4B4-B670-4E75-8EEF-F0B89B8C595C}" type="presOf" srcId="{12BC0FFC-3BCE-4424-A2FF-2CC128BA8C02}" destId="{954264CC-AC73-4623-A4E8-8C6E7377F573}" srcOrd="0" destOrd="0" presId="urn:microsoft.com/office/officeart/2005/8/layout/target3"/>
    <dgm:cxn modelId="{68A432B8-5BDB-45F5-A227-EFA9448D1269}" srcId="{D35473FA-CF39-4854-AF27-DD330D5D6F6A}" destId="{633AD37F-B4D1-4251-A2F4-A6804E22E63D}" srcOrd="2" destOrd="0" parTransId="{AC46AE27-C862-4C5E-A1A4-518519BCD3E4}" sibTransId="{254E868A-AFC1-4E8E-9D4F-BA249AB4F9C3}"/>
    <dgm:cxn modelId="{38ADBEC2-671C-46D6-A62D-27B1A6679314}" type="presOf" srcId="{12BC0FFC-3BCE-4424-A2FF-2CC128BA8C02}" destId="{1705337C-7021-416B-89A7-6A2E1A671CAA}" srcOrd="1" destOrd="0" presId="urn:microsoft.com/office/officeart/2005/8/layout/target3"/>
    <dgm:cxn modelId="{DD981ECC-80A9-4267-9445-AB87CE1C2CF6}" srcId="{D35473FA-CF39-4854-AF27-DD330D5D6F6A}" destId="{935233E3-48F5-4FDB-899F-6B92DB0AD32A}" srcOrd="0" destOrd="0" parTransId="{E94A6506-2BFC-42C9-B97F-EAA93AA1C456}" sibTransId="{D16C293A-01D9-4561-910F-C7DA1537048F}"/>
    <dgm:cxn modelId="{310E2AD4-FFDD-469B-B340-3A794AF1716D}" srcId="{12BC0FFC-3BCE-4424-A2FF-2CC128BA8C02}" destId="{8B48A432-826C-4EBC-8679-333B9F906C16}" srcOrd="0" destOrd="0" parTransId="{B67E4E84-8DAB-47FA-A58E-1DA822D392C8}" sibTransId="{6FF0CBA4-2AC5-44E0-B369-CFA591E875BE}"/>
    <dgm:cxn modelId="{C477AAE7-DCF8-4A68-9DCA-A2B010DFAEB6}" srcId="{935233E3-48F5-4FDB-899F-6B92DB0AD32A}" destId="{44C5E9DB-33CB-4ECF-87C7-717FA5C89999}" srcOrd="2" destOrd="0" parTransId="{9DFA2057-96A3-4422-814B-042715855D92}" sibTransId="{0AB36263-30A4-4A46-BE95-952BCE0D0F50}"/>
    <dgm:cxn modelId="{5EAF4DE8-2CAA-48B1-B313-A35824769302}" srcId="{935233E3-48F5-4FDB-899F-6B92DB0AD32A}" destId="{EF8975AA-5855-4CB0-A224-189D26B791BA}" srcOrd="3" destOrd="0" parTransId="{12F3F2E0-38C7-49D9-A291-E99ADEE55DBA}" sibTransId="{F342456A-D113-470A-9C92-5EC3EB7BBC8B}"/>
    <dgm:cxn modelId="{F5E1E5F2-C418-4606-A0BE-E112D9954667}" type="presOf" srcId="{5FEA6488-75E4-454E-9F0A-B9E3901B2950}" destId="{B50AB79B-8EBD-43C1-A729-45039CCD8957}" srcOrd="0" destOrd="0" presId="urn:microsoft.com/office/officeart/2005/8/layout/target3"/>
    <dgm:cxn modelId="{F81C5DFF-A5EF-444F-98CA-809E7D8C3531}" type="presOf" srcId="{D35473FA-CF39-4854-AF27-DD330D5D6F6A}" destId="{F0D6D7BC-28C8-48D1-8935-856164A66F31}" srcOrd="0" destOrd="0" presId="urn:microsoft.com/office/officeart/2005/8/layout/target3"/>
    <dgm:cxn modelId="{0A7572A7-4D9F-4DB4-BEFC-3BD713248A5B}" type="presParOf" srcId="{F0D6D7BC-28C8-48D1-8935-856164A66F31}" destId="{C9A09217-E951-4336-BA00-ECD4E19F018A}" srcOrd="0" destOrd="0" presId="urn:microsoft.com/office/officeart/2005/8/layout/target3"/>
    <dgm:cxn modelId="{7413931B-5815-403F-9F9F-5CD38542C0B1}" type="presParOf" srcId="{F0D6D7BC-28C8-48D1-8935-856164A66F31}" destId="{763A5EE3-4D36-49CB-9A36-3A8D2EB0EE58}" srcOrd="1" destOrd="0" presId="urn:microsoft.com/office/officeart/2005/8/layout/target3"/>
    <dgm:cxn modelId="{BB2E5418-4D4C-428C-9ABE-F40B3221F551}" type="presParOf" srcId="{F0D6D7BC-28C8-48D1-8935-856164A66F31}" destId="{D1005014-90C0-423F-ADFF-39FA6176622C}" srcOrd="2" destOrd="0" presId="urn:microsoft.com/office/officeart/2005/8/layout/target3"/>
    <dgm:cxn modelId="{517867FE-4D38-4D62-9ADF-ABCA5620D73E}" type="presParOf" srcId="{F0D6D7BC-28C8-48D1-8935-856164A66F31}" destId="{DACC7474-D1A7-4074-809F-4A9172077435}" srcOrd="3" destOrd="0" presId="urn:microsoft.com/office/officeart/2005/8/layout/target3"/>
    <dgm:cxn modelId="{EDB37135-4941-4AB4-BE69-60ACA03726DE}" type="presParOf" srcId="{F0D6D7BC-28C8-48D1-8935-856164A66F31}" destId="{F2E9F019-A349-4652-BDA4-B1EDA7C292AA}" srcOrd="4" destOrd="0" presId="urn:microsoft.com/office/officeart/2005/8/layout/target3"/>
    <dgm:cxn modelId="{5B37841B-CCCB-4C7F-A087-AADD6EEB1BA8}" type="presParOf" srcId="{F0D6D7BC-28C8-48D1-8935-856164A66F31}" destId="{954264CC-AC73-4623-A4E8-8C6E7377F573}" srcOrd="5" destOrd="0" presId="urn:microsoft.com/office/officeart/2005/8/layout/target3"/>
    <dgm:cxn modelId="{B30005F5-B81E-4823-93A1-22224A736976}" type="presParOf" srcId="{F0D6D7BC-28C8-48D1-8935-856164A66F31}" destId="{F0956214-8070-4274-96C7-8FC6F93E66B3}" srcOrd="6" destOrd="0" presId="urn:microsoft.com/office/officeart/2005/8/layout/target3"/>
    <dgm:cxn modelId="{848B83DB-EB11-4D04-B281-5E0FE5B1C47A}" type="presParOf" srcId="{F0D6D7BC-28C8-48D1-8935-856164A66F31}" destId="{E7E2BEF8-67C4-4AD0-AAB5-F2D33DE0FB13}" srcOrd="7" destOrd="0" presId="urn:microsoft.com/office/officeart/2005/8/layout/target3"/>
    <dgm:cxn modelId="{0B84BFAF-1C59-4751-9C8E-7CA4924157A4}" type="presParOf" srcId="{F0D6D7BC-28C8-48D1-8935-856164A66F31}" destId="{C5C6B70A-1968-4E6F-99B5-58C628FCF790}" srcOrd="8" destOrd="0" presId="urn:microsoft.com/office/officeart/2005/8/layout/target3"/>
    <dgm:cxn modelId="{E66A27DA-5E55-40AD-B960-9C366C1A86B8}" type="presParOf" srcId="{F0D6D7BC-28C8-48D1-8935-856164A66F31}" destId="{3C7A22ED-14E5-441D-A7FC-9EBE8663E033}" srcOrd="9" destOrd="0" presId="urn:microsoft.com/office/officeart/2005/8/layout/target3"/>
    <dgm:cxn modelId="{7E57C202-22BB-4F97-AAD2-CB4833CEE75B}" type="presParOf" srcId="{F0D6D7BC-28C8-48D1-8935-856164A66F31}" destId="{B50AB79B-8EBD-43C1-A729-45039CCD8957}" srcOrd="10" destOrd="0" presId="urn:microsoft.com/office/officeart/2005/8/layout/target3"/>
    <dgm:cxn modelId="{F26C13C2-6910-4EA6-94B0-EB89966945C0}" type="presParOf" srcId="{F0D6D7BC-28C8-48D1-8935-856164A66F31}" destId="{1705337C-7021-416B-89A7-6A2E1A671CAA}" srcOrd="11" destOrd="0" presId="urn:microsoft.com/office/officeart/2005/8/layout/target3"/>
    <dgm:cxn modelId="{126554A6-B22E-4C76-B7D9-F19525D6042F}" type="presParOf" srcId="{F0D6D7BC-28C8-48D1-8935-856164A66F31}" destId="{E92E0E34-B06D-4978-B35C-ACF5C4019E51}" srcOrd="12" destOrd="0" presId="urn:microsoft.com/office/officeart/2005/8/layout/target3"/>
    <dgm:cxn modelId="{54453DE8-BEA5-4040-BDB0-85DEDE39BE66}" type="presParOf" srcId="{F0D6D7BC-28C8-48D1-8935-856164A66F31}" destId="{2D76FE2A-764A-423A-972A-E91CB07FD6D9}" srcOrd="13" destOrd="0" presId="urn:microsoft.com/office/officeart/2005/8/layout/target3"/>
    <dgm:cxn modelId="{EF46CD83-511E-4058-9776-FA64E75594E3}" type="presParOf" srcId="{F0D6D7BC-28C8-48D1-8935-856164A66F31}" destId="{94ED923E-F940-4DE1-B536-767D115B6BE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9720D9-B462-4294-9339-39D8A3C45E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75EDB6-8A0F-4C7F-8EFF-7281CECF515F}">
      <dgm:prSet phldrT="[Text]"/>
      <dgm:spPr/>
      <dgm:t>
        <a:bodyPr/>
        <a:lstStyle/>
        <a:p>
          <a:r>
            <a:rPr lang="en-US" dirty="0"/>
            <a:t>Expansion of Field of Researchers with Disabilities</a:t>
          </a:r>
        </a:p>
      </dgm:t>
    </dgm:pt>
    <dgm:pt modelId="{7418D6E9-1426-46A7-A4A4-1775D19A3F71}" type="parTrans" cxnId="{A3818CF9-EDDE-4EB8-97E1-958F56A37F3E}">
      <dgm:prSet/>
      <dgm:spPr/>
      <dgm:t>
        <a:bodyPr/>
        <a:lstStyle/>
        <a:p>
          <a:endParaRPr lang="en-US"/>
        </a:p>
      </dgm:t>
    </dgm:pt>
    <dgm:pt modelId="{F65424B7-1008-4EA7-BCE4-A0569CBC8ADF}" type="sibTrans" cxnId="{A3818CF9-EDDE-4EB8-97E1-958F56A37F3E}">
      <dgm:prSet/>
      <dgm:spPr/>
      <dgm:t>
        <a:bodyPr/>
        <a:lstStyle/>
        <a:p>
          <a:endParaRPr lang="en-US"/>
        </a:p>
      </dgm:t>
    </dgm:pt>
    <dgm:pt modelId="{8DCB2675-327C-40FC-887A-FF428DF76C07}">
      <dgm:prSet phldrT="[Text]"/>
      <dgm:spPr/>
      <dgm:t>
        <a:bodyPr/>
        <a:lstStyle/>
        <a:p>
          <a:r>
            <a:rPr lang="en-US" dirty="0"/>
            <a:t>Relevance of Research to &amp; with Disability Community</a:t>
          </a:r>
        </a:p>
      </dgm:t>
    </dgm:pt>
    <dgm:pt modelId="{0D320B43-D14D-4B5A-B200-A4F80713A6FA}" type="parTrans" cxnId="{C7739615-BF5F-4C12-A905-3FF395813226}">
      <dgm:prSet/>
      <dgm:spPr/>
      <dgm:t>
        <a:bodyPr/>
        <a:lstStyle/>
        <a:p>
          <a:endParaRPr lang="en-US"/>
        </a:p>
      </dgm:t>
    </dgm:pt>
    <dgm:pt modelId="{7F0B0FAC-99AB-4847-9CFB-3BCE2164E797}" type="sibTrans" cxnId="{C7739615-BF5F-4C12-A905-3FF395813226}">
      <dgm:prSet/>
      <dgm:spPr/>
      <dgm:t>
        <a:bodyPr/>
        <a:lstStyle/>
        <a:p>
          <a:endParaRPr lang="en-US"/>
        </a:p>
      </dgm:t>
    </dgm:pt>
    <dgm:pt modelId="{01EA7A15-9755-4682-926D-4045B08AEE1A}">
      <dgm:prSet phldrT="[Text]"/>
      <dgm:spPr/>
      <dgm:t>
        <a:bodyPr/>
        <a:lstStyle/>
        <a:p>
          <a:r>
            <a:rPr lang="en-US" dirty="0"/>
            <a:t>Intersectional Systemic Barriers</a:t>
          </a:r>
        </a:p>
      </dgm:t>
    </dgm:pt>
    <dgm:pt modelId="{083A9796-220D-47F9-8072-BE7D2F6EFCD0}" type="parTrans" cxnId="{0D5AF35E-B218-4DF2-9F99-D92871B00FDE}">
      <dgm:prSet/>
      <dgm:spPr/>
      <dgm:t>
        <a:bodyPr/>
        <a:lstStyle/>
        <a:p>
          <a:endParaRPr lang="en-US"/>
        </a:p>
      </dgm:t>
    </dgm:pt>
    <dgm:pt modelId="{F455EBF9-0C9B-49AD-9575-9A25F1596B09}" type="sibTrans" cxnId="{0D5AF35E-B218-4DF2-9F99-D92871B00FDE}">
      <dgm:prSet/>
      <dgm:spPr/>
      <dgm:t>
        <a:bodyPr/>
        <a:lstStyle/>
        <a:p>
          <a:endParaRPr lang="en-US"/>
        </a:p>
      </dgm:t>
    </dgm:pt>
    <dgm:pt modelId="{DDE94D0F-EBC3-4551-9248-C3746CC4E8F0}">
      <dgm:prSet phldrT="[Text]"/>
      <dgm:spPr/>
      <dgm:t>
        <a:bodyPr/>
        <a:lstStyle/>
        <a:p>
          <a:r>
            <a:rPr lang="en-US" dirty="0"/>
            <a:t>Equity</a:t>
          </a:r>
        </a:p>
      </dgm:t>
    </dgm:pt>
    <dgm:pt modelId="{5973484D-1FEC-4F8C-AE48-B9929B3648B8}" type="parTrans" cxnId="{C3594BED-82E1-4C72-9298-609C57D3AAB4}">
      <dgm:prSet/>
      <dgm:spPr/>
      <dgm:t>
        <a:bodyPr/>
        <a:lstStyle/>
        <a:p>
          <a:endParaRPr lang="en-US"/>
        </a:p>
      </dgm:t>
    </dgm:pt>
    <dgm:pt modelId="{8005AD52-1BFC-4BE4-9CDF-2995A883AE7F}" type="sibTrans" cxnId="{C3594BED-82E1-4C72-9298-609C57D3AAB4}">
      <dgm:prSet/>
      <dgm:spPr/>
      <dgm:t>
        <a:bodyPr/>
        <a:lstStyle/>
        <a:p>
          <a:endParaRPr lang="en-US"/>
        </a:p>
      </dgm:t>
    </dgm:pt>
    <dgm:pt modelId="{AFCC4F0B-FB08-4146-B075-B5A0900A2652}">
      <dgm:prSet phldrT="[Text]"/>
      <dgm:spPr/>
      <dgm:t>
        <a:bodyPr/>
        <a:lstStyle/>
        <a:p>
          <a:r>
            <a:rPr lang="en-US" dirty="0"/>
            <a:t>Reach Professions Not Currently in Portfolio</a:t>
          </a:r>
        </a:p>
      </dgm:t>
    </dgm:pt>
    <dgm:pt modelId="{008A2D70-150E-4154-9F7A-488A76CEA095}" type="parTrans" cxnId="{8811BA16-22C4-4CA9-ABD1-672AC8839DE8}">
      <dgm:prSet/>
      <dgm:spPr/>
      <dgm:t>
        <a:bodyPr/>
        <a:lstStyle/>
        <a:p>
          <a:endParaRPr lang="en-US"/>
        </a:p>
      </dgm:t>
    </dgm:pt>
    <dgm:pt modelId="{2395B150-5880-443D-A551-F4BF2DC06DE2}" type="sibTrans" cxnId="{8811BA16-22C4-4CA9-ABD1-672AC8839DE8}">
      <dgm:prSet/>
      <dgm:spPr/>
      <dgm:t>
        <a:bodyPr/>
        <a:lstStyle/>
        <a:p>
          <a:endParaRPr lang="en-US"/>
        </a:p>
      </dgm:t>
    </dgm:pt>
    <dgm:pt modelId="{31EA2E2B-A69B-42B0-A9A4-A0ED3DFFE71F}">
      <dgm:prSet phldrT="[Text]"/>
      <dgm:spPr/>
      <dgm:t>
        <a:bodyPr/>
        <a:lstStyle/>
        <a:p>
          <a:r>
            <a:rPr lang="en-US" dirty="0"/>
            <a:t>Be National &amp; Int’l Resource</a:t>
          </a:r>
        </a:p>
      </dgm:t>
    </dgm:pt>
    <dgm:pt modelId="{6DF14A49-8932-402C-AAE3-B3924B067785}" type="parTrans" cxnId="{04C40993-BAD7-411B-AA19-37F06190BEAD}">
      <dgm:prSet/>
      <dgm:spPr/>
      <dgm:t>
        <a:bodyPr/>
        <a:lstStyle/>
        <a:p>
          <a:endParaRPr lang="en-US"/>
        </a:p>
      </dgm:t>
    </dgm:pt>
    <dgm:pt modelId="{4D59BE46-F214-4927-9F00-CD36283F3707}" type="sibTrans" cxnId="{04C40993-BAD7-411B-AA19-37F06190BEAD}">
      <dgm:prSet/>
      <dgm:spPr/>
      <dgm:t>
        <a:bodyPr/>
        <a:lstStyle/>
        <a:p>
          <a:endParaRPr lang="en-US"/>
        </a:p>
      </dgm:t>
    </dgm:pt>
    <dgm:pt modelId="{664A15E5-B5E6-4FE3-98FA-994F0DF1173E}" type="pres">
      <dgm:prSet presAssocID="{889720D9-B462-4294-9339-39D8A3C45E40}" presName="diagram" presStyleCnt="0">
        <dgm:presLayoutVars>
          <dgm:dir/>
          <dgm:resizeHandles val="exact"/>
        </dgm:presLayoutVars>
      </dgm:prSet>
      <dgm:spPr/>
    </dgm:pt>
    <dgm:pt modelId="{53495854-779D-4C67-91C1-3D7EBC4CAC34}" type="pres">
      <dgm:prSet presAssocID="{1975EDB6-8A0F-4C7F-8EFF-7281CECF515F}" presName="node" presStyleLbl="node1" presStyleIdx="0" presStyleCnt="6">
        <dgm:presLayoutVars>
          <dgm:bulletEnabled val="1"/>
        </dgm:presLayoutVars>
      </dgm:prSet>
      <dgm:spPr/>
    </dgm:pt>
    <dgm:pt modelId="{AF8A232C-DE02-49EB-9E2C-B7F20DF4282D}" type="pres">
      <dgm:prSet presAssocID="{F65424B7-1008-4EA7-BCE4-A0569CBC8ADF}" presName="sibTrans" presStyleCnt="0"/>
      <dgm:spPr/>
    </dgm:pt>
    <dgm:pt modelId="{48D76E00-BD7B-429C-BC56-B139D22FB1C6}" type="pres">
      <dgm:prSet presAssocID="{31EA2E2B-A69B-42B0-A9A4-A0ED3DFFE71F}" presName="node" presStyleLbl="node1" presStyleIdx="1" presStyleCnt="6">
        <dgm:presLayoutVars>
          <dgm:bulletEnabled val="1"/>
        </dgm:presLayoutVars>
      </dgm:prSet>
      <dgm:spPr/>
    </dgm:pt>
    <dgm:pt modelId="{3A3EDE37-36C1-445D-9F4A-1B6232B370A2}" type="pres">
      <dgm:prSet presAssocID="{4D59BE46-F214-4927-9F00-CD36283F3707}" presName="sibTrans" presStyleCnt="0"/>
      <dgm:spPr/>
    </dgm:pt>
    <dgm:pt modelId="{BFC3527D-76EA-4ADE-B763-D5FE816BE39A}" type="pres">
      <dgm:prSet presAssocID="{8DCB2675-327C-40FC-887A-FF428DF76C07}" presName="node" presStyleLbl="node1" presStyleIdx="2" presStyleCnt="6">
        <dgm:presLayoutVars>
          <dgm:bulletEnabled val="1"/>
        </dgm:presLayoutVars>
      </dgm:prSet>
      <dgm:spPr/>
    </dgm:pt>
    <dgm:pt modelId="{32C2937B-A91A-4A42-BFC4-5DC22CD047BC}" type="pres">
      <dgm:prSet presAssocID="{7F0B0FAC-99AB-4847-9CFB-3BCE2164E797}" presName="sibTrans" presStyleCnt="0"/>
      <dgm:spPr/>
    </dgm:pt>
    <dgm:pt modelId="{F769E048-E82C-4454-A868-045968094949}" type="pres">
      <dgm:prSet presAssocID="{01EA7A15-9755-4682-926D-4045B08AEE1A}" presName="node" presStyleLbl="node1" presStyleIdx="3" presStyleCnt="6">
        <dgm:presLayoutVars>
          <dgm:bulletEnabled val="1"/>
        </dgm:presLayoutVars>
      </dgm:prSet>
      <dgm:spPr/>
    </dgm:pt>
    <dgm:pt modelId="{26D937B3-EAEC-49C5-B66C-9D63CBEF0F4A}" type="pres">
      <dgm:prSet presAssocID="{F455EBF9-0C9B-49AD-9575-9A25F1596B09}" presName="sibTrans" presStyleCnt="0"/>
      <dgm:spPr/>
    </dgm:pt>
    <dgm:pt modelId="{1D4501BC-AADD-4EC3-9BB3-DFB272FBCD2A}" type="pres">
      <dgm:prSet presAssocID="{DDE94D0F-EBC3-4551-9248-C3746CC4E8F0}" presName="node" presStyleLbl="node1" presStyleIdx="4" presStyleCnt="6">
        <dgm:presLayoutVars>
          <dgm:bulletEnabled val="1"/>
        </dgm:presLayoutVars>
      </dgm:prSet>
      <dgm:spPr/>
    </dgm:pt>
    <dgm:pt modelId="{20D19454-D7DA-4C46-90E2-55521806FAAD}" type="pres">
      <dgm:prSet presAssocID="{8005AD52-1BFC-4BE4-9CDF-2995A883AE7F}" presName="sibTrans" presStyleCnt="0"/>
      <dgm:spPr/>
    </dgm:pt>
    <dgm:pt modelId="{2536D2CB-E4F5-4569-A78E-3609C429EAEB}" type="pres">
      <dgm:prSet presAssocID="{AFCC4F0B-FB08-4146-B075-B5A0900A2652}" presName="node" presStyleLbl="node1" presStyleIdx="5" presStyleCnt="6">
        <dgm:presLayoutVars>
          <dgm:bulletEnabled val="1"/>
        </dgm:presLayoutVars>
      </dgm:prSet>
      <dgm:spPr/>
    </dgm:pt>
  </dgm:ptLst>
  <dgm:cxnLst>
    <dgm:cxn modelId="{C7739615-BF5F-4C12-A905-3FF395813226}" srcId="{889720D9-B462-4294-9339-39D8A3C45E40}" destId="{8DCB2675-327C-40FC-887A-FF428DF76C07}" srcOrd="2" destOrd="0" parTransId="{0D320B43-D14D-4B5A-B200-A4F80713A6FA}" sibTransId="{7F0B0FAC-99AB-4847-9CFB-3BCE2164E797}"/>
    <dgm:cxn modelId="{8811BA16-22C4-4CA9-ABD1-672AC8839DE8}" srcId="{889720D9-B462-4294-9339-39D8A3C45E40}" destId="{AFCC4F0B-FB08-4146-B075-B5A0900A2652}" srcOrd="5" destOrd="0" parTransId="{008A2D70-150E-4154-9F7A-488A76CEA095}" sibTransId="{2395B150-5880-443D-A551-F4BF2DC06DE2}"/>
    <dgm:cxn modelId="{086AB022-3D29-4BD4-B2A2-96933EA96328}" type="presOf" srcId="{AFCC4F0B-FB08-4146-B075-B5A0900A2652}" destId="{2536D2CB-E4F5-4569-A78E-3609C429EAEB}" srcOrd="0" destOrd="0" presId="urn:microsoft.com/office/officeart/2005/8/layout/default"/>
    <dgm:cxn modelId="{2F4B7833-F85C-40D4-AB27-E2CDE50B97C3}" type="presOf" srcId="{01EA7A15-9755-4682-926D-4045B08AEE1A}" destId="{F769E048-E82C-4454-A868-045968094949}" srcOrd="0" destOrd="0" presId="urn:microsoft.com/office/officeart/2005/8/layout/default"/>
    <dgm:cxn modelId="{0D5AF35E-B218-4DF2-9F99-D92871B00FDE}" srcId="{889720D9-B462-4294-9339-39D8A3C45E40}" destId="{01EA7A15-9755-4682-926D-4045B08AEE1A}" srcOrd="3" destOrd="0" parTransId="{083A9796-220D-47F9-8072-BE7D2F6EFCD0}" sibTransId="{F455EBF9-0C9B-49AD-9575-9A25F1596B09}"/>
    <dgm:cxn modelId="{04C40993-BAD7-411B-AA19-37F06190BEAD}" srcId="{889720D9-B462-4294-9339-39D8A3C45E40}" destId="{31EA2E2B-A69B-42B0-A9A4-A0ED3DFFE71F}" srcOrd="1" destOrd="0" parTransId="{6DF14A49-8932-402C-AAE3-B3924B067785}" sibTransId="{4D59BE46-F214-4927-9F00-CD36283F3707}"/>
    <dgm:cxn modelId="{F8F9D79B-F018-473A-B83F-9D69D9F7551A}" type="presOf" srcId="{1975EDB6-8A0F-4C7F-8EFF-7281CECF515F}" destId="{53495854-779D-4C67-91C1-3D7EBC4CAC34}" srcOrd="0" destOrd="0" presId="urn:microsoft.com/office/officeart/2005/8/layout/default"/>
    <dgm:cxn modelId="{49DCE5AC-220A-411E-8CA3-F96BEA7001E1}" type="presOf" srcId="{8DCB2675-327C-40FC-887A-FF428DF76C07}" destId="{BFC3527D-76EA-4ADE-B763-D5FE816BE39A}" srcOrd="0" destOrd="0" presId="urn:microsoft.com/office/officeart/2005/8/layout/default"/>
    <dgm:cxn modelId="{C47EF0B6-1DA6-45CC-B8AE-E7C0C5979CCD}" type="presOf" srcId="{31EA2E2B-A69B-42B0-A9A4-A0ED3DFFE71F}" destId="{48D76E00-BD7B-429C-BC56-B139D22FB1C6}" srcOrd="0" destOrd="0" presId="urn:microsoft.com/office/officeart/2005/8/layout/default"/>
    <dgm:cxn modelId="{3D79B7B8-3E65-4607-95D5-0F5FDEFE6992}" type="presOf" srcId="{DDE94D0F-EBC3-4551-9248-C3746CC4E8F0}" destId="{1D4501BC-AADD-4EC3-9BB3-DFB272FBCD2A}" srcOrd="0" destOrd="0" presId="urn:microsoft.com/office/officeart/2005/8/layout/default"/>
    <dgm:cxn modelId="{2F0ADEE5-322A-4460-BC0A-AE839AB04290}" type="presOf" srcId="{889720D9-B462-4294-9339-39D8A3C45E40}" destId="{664A15E5-B5E6-4FE3-98FA-994F0DF1173E}" srcOrd="0" destOrd="0" presId="urn:microsoft.com/office/officeart/2005/8/layout/default"/>
    <dgm:cxn modelId="{C3594BED-82E1-4C72-9298-609C57D3AAB4}" srcId="{889720D9-B462-4294-9339-39D8A3C45E40}" destId="{DDE94D0F-EBC3-4551-9248-C3746CC4E8F0}" srcOrd="4" destOrd="0" parTransId="{5973484D-1FEC-4F8C-AE48-B9929B3648B8}" sibTransId="{8005AD52-1BFC-4BE4-9CDF-2995A883AE7F}"/>
    <dgm:cxn modelId="{A3818CF9-EDDE-4EB8-97E1-958F56A37F3E}" srcId="{889720D9-B462-4294-9339-39D8A3C45E40}" destId="{1975EDB6-8A0F-4C7F-8EFF-7281CECF515F}" srcOrd="0" destOrd="0" parTransId="{7418D6E9-1426-46A7-A4A4-1775D19A3F71}" sibTransId="{F65424B7-1008-4EA7-BCE4-A0569CBC8ADF}"/>
    <dgm:cxn modelId="{78EF4ED2-A31A-44AB-B3B0-6E312D551DF9}" type="presParOf" srcId="{664A15E5-B5E6-4FE3-98FA-994F0DF1173E}" destId="{53495854-779D-4C67-91C1-3D7EBC4CAC34}" srcOrd="0" destOrd="0" presId="urn:microsoft.com/office/officeart/2005/8/layout/default"/>
    <dgm:cxn modelId="{86313DB4-D6DA-42D7-A302-E7E05F23CA3E}" type="presParOf" srcId="{664A15E5-B5E6-4FE3-98FA-994F0DF1173E}" destId="{AF8A232C-DE02-49EB-9E2C-B7F20DF4282D}" srcOrd="1" destOrd="0" presId="urn:microsoft.com/office/officeart/2005/8/layout/default"/>
    <dgm:cxn modelId="{9BADAD1D-B361-49AA-964A-F9225351A6B1}" type="presParOf" srcId="{664A15E5-B5E6-4FE3-98FA-994F0DF1173E}" destId="{48D76E00-BD7B-429C-BC56-B139D22FB1C6}" srcOrd="2" destOrd="0" presId="urn:microsoft.com/office/officeart/2005/8/layout/default"/>
    <dgm:cxn modelId="{69DBF124-9E24-4B0F-95CF-9EFE508AD4C1}" type="presParOf" srcId="{664A15E5-B5E6-4FE3-98FA-994F0DF1173E}" destId="{3A3EDE37-36C1-445D-9F4A-1B6232B370A2}" srcOrd="3" destOrd="0" presId="urn:microsoft.com/office/officeart/2005/8/layout/default"/>
    <dgm:cxn modelId="{4BB67A01-B976-483C-BB13-F2D4C2AE92EC}" type="presParOf" srcId="{664A15E5-B5E6-4FE3-98FA-994F0DF1173E}" destId="{BFC3527D-76EA-4ADE-B763-D5FE816BE39A}" srcOrd="4" destOrd="0" presId="urn:microsoft.com/office/officeart/2005/8/layout/default"/>
    <dgm:cxn modelId="{01D977A2-5A24-4824-A2AE-92225CE7A840}" type="presParOf" srcId="{664A15E5-B5E6-4FE3-98FA-994F0DF1173E}" destId="{32C2937B-A91A-4A42-BFC4-5DC22CD047BC}" srcOrd="5" destOrd="0" presId="urn:microsoft.com/office/officeart/2005/8/layout/default"/>
    <dgm:cxn modelId="{1BB76535-B1C4-49B5-BE4F-94A1D6F5063E}" type="presParOf" srcId="{664A15E5-B5E6-4FE3-98FA-994F0DF1173E}" destId="{F769E048-E82C-4454-A868-045968094949}" srcOrd="6" destOrd="0" presId="urn:microsoft.com/office/officeart/2005/8/layout/default"/>
    <dgm:cxn modelId="{08CB2215-5743-4884-A46F-E55C603EDFE3}" type="presParOf" srcId="{664A15E5-B5E6-4FE3-98FA-994F0DF1173E}" destId="{26D937B3-EAEC-49C5-B66C-9D63CBEF0F4A}" srcOrd="7" destOrd="0" presId="urn:microsoft.com/office/officeart/2005/8/layout/default"/>
    <dgm:cxn modelId="{C49C3370-7739-4971-B05B-79BF9B81F3C8}" type="presParOf" srcId="{664A15E5-B5E6-4FE3-98FA-994F0DF1173E}" destId="{1D4501BC-AADD-4EC3-9BB3-DFB272FBCD2A}" srcOrd="8" destOrd="0" presId="urn:microsoft.com/office/officeart/2005/8/layout/default"/>
    <dgm:cxn modelId="{EC31EFE5-0508-4FAA-88D9-C4AD2425B5A7}" type="presParOf" srcId="{664A15E5-B5E6-4FE3-98FA-994F0DF1173E}" destId="{20D19454-D7DA-4C46-90E2-55521806FAAD}" srcOrd="9" destOrd="0" presId="urn:microsoft.com/office/officeart/2005/8/layout/default"/>
    <dgm:cxn modelId="{0FD66596-E5C5-42DF-968A-1F6F263C909C}" type="presParOf" srcId="{664A15E5-B5E6-4FE3-98FA-994F0DF1173E}" destId="{2536D2CB-E4F5-4569-A78E-3609C429EAE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F57967-A20C-4B57-96E2-96A5C14448F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338B9332-82D9-4766-BBD0-5B1160FB2852}">
      <dgm:prSet phldrT="[Text]"/>
      <dgm:spPr/>
      <dgm:t>
        <a:bodyPr/>
        <a:lstStyle/>
        <a:p>
          <a:r>
            <a:rPr lang="en-US" dirty="0"/>
            <a:t>Diverse Researchers</a:t>
          </a:r>
        </a:p>
      </dgm:t>
    </dgm:pt>
    <dgm:pt modelId="{0EF8889B-C798-4E7D-846B-CAAD58B38F01}" type="parTrans" cxnId="{A2113DF7-3DD6-46F1-BDAD-15AC6F8F7BBB}">
      <dgm:prSet/>
      <dgm:spPr/>
      <dgm:t>
        <a:bodyPr/>
        <a:lstStyle/>
        <a:p>
          <a:endParaRPr lang="en-US"/>
        </a:p>
      </dgm:t>
    </dgm:pt>
    <dgm:pt modelId="{9F6D5957-DB7F-44B6-AC0F-B49BCB7FE98E}" type="sibTrans" cxnId="{A2113DF7-3DD6-46F1-BDAD-15AC6F8F7BBB}">
      <dgm:prSet/>
      <dgm:spPr/>
      <dgm:t>
        <a:bodyPr/>
        <a:lstStyle/>
        <a:p>
          <a:endParaRPr lang="en-US"/>
        </a:p>
      </dgm:t>
    </dgm:pt>
    <dgm:pt modelId="{7FCE5438-7F66-4B0A-B6FF-E782272AD7FB}">
      <dgm:prSet phldrT="[Text]"/>
      <dgm:spPr/>
      <dgm:t>
        <a:bodyPr/>
        <a:lstStyle/>
        <a:p>
          <a:r>
            <a:rPr lang="en-US" dirty="0"/>
            <a:t>Diverse Study Participants</a:t>
          </a:r>
        </a:p>
      </dgm:t>
    </dgm:pt>
    <dgm:pt modelId="{F3F109F3-0D1C-44AE-81CA-32E387F371FC}" type="parTrans" cxnId="{D8038184-E9FB-48BD-A0BC-4FF517924BFE}">
      <dgm:prSet/>
      <dgm:spPr/>
      <dgm:t>
        <a:bodyPr/>
        <a:lstStyle/>
        <a:p>
          <a:endParaRPr lang="en-US"/>
        </a:p>
      </dgm:t>
    </dgm:pt>
    <dgm:pt modelId="{5ADB907B-1199-4DEA-AB02-0C0C7383E677}" type="sibTrans" cxnId="{D8038184-E9FB-48BD-A0BC-4FF517924BFE}">
      <dgm:prSet/>
      <dgm:spPr/>
      <dgm:t>
        <a:bodyPr/>
        <a:lstStyle/>
        <a:p>
          <a:endParaRPr lang="en-US"/>
        </a:p>
      </dgm:t>
    </dgm:pt>
    <dgm:pt modelId="{AFA72F77-63F9-4AE3-B2EA-25D5796D3ED0}">
      <dgm:prSet phldrT="[Text]"/>
      <dgm:spPr/>
      <dgm:t>
        <a:bodyPr/>
        <a:lstStyle/>
        <a:p>
          <a:r>
            <a:rPr lang="en-US" dirty="0"/>
            <a:t>Diverse Representation in Knowledge Translation Materials</a:t>
          </a:r>
        </a:p>
      </dgm:t>
    </dgm:pt>
    <dgm:pt modelId="{E77B6702-ED2C-4A06-96CD-24A2E7DC280D}" type="parTrans" cxnId="{064E8DC2-7900-4968-8F53-4625E8D960F4}">
      <dgm:prSet/>
      <dgm:spPr/>
      <dgm:t>
        <a:bodyPr/>
        <a:lstStyle/>
        <a:p>
          <a:endParaRPr lang="en-US"/>
        </a:p>
      </dgm:t>
    </dgm:pt>
    <dgm:pt modelId="{12C499D8-0F61-4691-861C-82BDA8FB944C}" type="sibTrans" cxnId="{064E8DC2-7900-4968-8F53-4625E8D960F4}">
      <dgm:prSet/>
      <dgm:spPr/>
      <dgm:t>
        <a:bodyPr/>
        <a:lstStyle/>
        <a:p>
          <a:endParaRPr lang="en-US"/>
        </a:p>
      </dgm:t>
    </dgm:pt>
    <dgm:pt modelId="{F176DA7F-F044-45D4-8166-8670F4A1FAE4}">
      <dgm:prSet phldrT="[Text]"/>
      <dgm:spPr/>
      <dgm:t>
        <a:bodyPr/>
        <a:lstStyle/>
        <a:p>
          <a:r>
            <a:rPr lang="en-US" dirty="0">
              <a:solidFill>
                <a:schemeClr val="bg1"/>
              </a:solidFill>
            </a:rPr>
            <a:t>Research Inclusivity &amp; Equity</a:t>
          </a:r>
        </a:p>
      </dgm:t>
    </dgm:pt>
    <dgm:pt modelId="{645D7A25-4380-4233-99E9-D43F0F63E417}" type="parTrans" cxnId="{DFDFBEF6-9138-4B5A-B271-8E904B8C6AD1}">
      <dgm:prSet/>
      <dgm:spPr/>
      <dgm:t>
        <a:bodyPr/>
        <a:lstStyle/>
        <a:p>
          <a:endParaRPr lang="en-US"/>
        </a:p>
      </dgm:t>
    </dgm:pt>
    <dgm:pt modelId="{693ABCD0-31D9-4382-B3DE-EF2713CF9458}" type="sibTrans" cxnId="{DFDFBEF6-9138-4B5A-B271-8E904B8C6AD1}">
      <dgm:prSet/>
      <dgm:spPr/>
      <dgm:t>
        <a:bodyPr/>
        <a:lstStyle/>
        <a:p>
          <a:endParaRPr lang="en-US"/>
        </a:p>
      </dgm:t>
    </dgm:pt>
    <dgm:pt modelId="{39AFFCE1-9FB3-4BF6-AF3E-51626134A49B}" type="pres">
      <dgm:prSet presAssocID="{57F57967-A20C-4B57-96E2-96A5C14448FF}" presName="Name0" presStyleCnt="0">
        <dgm:presLayoutVars>
          <dgm:chMax val="4"/>
          <dgm:resizeHandles val="exact"/>
        </dgm:presLayoutVars>
      </dgm:prSet>
      <dgm:spPr/>
    </dgm:pt>
    <dgm:pt modelId="{3C150776-AB4E-4508-95EE-86956FB28AB0}" type="pres">
      <dgm:prSet presAssocID="{57F57967-A20C-4B57-96E2-96A5C14448FF}" presName="ellipse" presStyleLbl="trBgShp" presStyleIdx="0" presStyleCnt="1"/>
      <dgm:spPr/>
    </dgm:pt>
    <dgm:pt modelId="{DDDE0C12-E58C-4C84-BFF8-2C8A0DCD4AC3}" type="pres">
      <dgm:prSet presAssocID="{57F57967-A20C-4B57-96E2-96A5C14448FF}" presName="arrow1" presStyleLbl="fgShp" presStyleIdx="0" presStyleCnt="1"/>
      <dgm:spPr/>
    </dgm:pt>
    <dgm:pt modelId="{A148D0A7-918B-4D8E-896B-44C0B133F8B0}" type="pres">
      <dgm:prSet presAssocID="{57F57967-A20C-4B57-96E2-96A5C14448FF}" presName="rectangle" presStyleLbl="revTx" presStyleIdx="0" presStyleCnt="1" custFlipVert="1" custScaleX="73750" custScaleY="50999" custLinFactNeighborX="65000" custLinFactNeighborY="-74615">
        <dgm:presLayoutVars>
          <dgm:bulletEnabled val="1"/>
        </dgm:presLayoutVars>
      </dgm:prSet>
      <dgm:spPr/>
    </dgm:pt>
    <dgm:pt modelId="{7104A691-C718-4E70-AC72-E47D96E0F02A}" type="pres">
      <dgm:prSet presAssocID="{7FCE5438-7F66-4B0A-B6FF-E782272AD7FB}" presName="item1" presStyleLbl="node1" presStyleIdx="0" presStyleCnt="3">
        <dgm:presLayoutVars>
          <dgm:bulletEnabled val="1"/>
        </dgm:presLayoutVars>
      </dgm:prSet>
      <dgm:spPr/>
    </dgm:pt>
    <dgm:pt modelId="{58549C66-B800-490D-A6BC-687D36420ECC}" type="pres">
      <dgm:prSet presAssocID="{AFA72F77-63F9-4AE3-B2EA-25D5796D3ED0}" presName="item2" presStyleLbl="node1" presStyleIdx="1" presStyleCnt="3">
        <dgm:presLayoutVars>
          <dgm:bulletEnabled val="1"/>
        </dgm:presLayoutVars>
      </dgm:prSet>
      <dgm:spPr/>
    </dgm:pt>
    <dgm:pt modelId="{7E107C73-834F-408B-8D65-F80D73AD20AB}" type="pres">
      <dgm:prSet presAssocID="{F176DA7F-F044-45D4-8166-8670F4A1FAE4}" presName="item3" presStyleLbl="node1" presStyleIdx="2" presStyleCnt="3">
        <dgm:presLayoutVars>
          <dgm:bulletEnabled val="1"/>
        </dgm:presLayoutVars>
      </dgm:prSet>
      <dgm:spPr/>
    </dgm:pt>
    <dgm:pt modelId="{160B0799-F231-4F6C-ACC3-01A1AF61FAC9}" type="pres">
      <dgm:prSet presAssocID="{57F57967-A20C-4B57-96E2-96A5C14448FF}" presName="funnel" presStyleLbl="trAlignAcc1" presStyleIdx="0" presStyleCnt="1"/>
      <dgm:spPr/>
      <dgm:extLst>
        <a:ext uri="{E40237B7-FDA0-4F09-8148-C483321AD2D9}">
          <dgm14:cNvPr xmlns:dgm14="http://schemas.microsoft.com/office/drawing/2010/diagram" id="0" name="" descr="Image of funnel with three components: diverse researchers, diverse study participants, diverse representation in knowledge translation materials and arrow points to Research Inclusivity &amp; Equity"/>
        </a:ext>
      </dgm:extLst>
    </dgm:pt>
  </dgm:ptLst>
  <dgm:cxnLst>
    <dgm:cxn modelId="{E00C1B5E-843B-44BE-9C3D-B9D6743D06A6}" type="presOf" srcId="{338B9332-82D9-4766-BBD0-5B1160FB2852}" destId="{7E107C73-834F-408B-8D65-F80D73AD20AB}" srcOrd="0" destOrd="0" presId="urn:microsoft.com/office/officeart/2005/8/layout/funnel1"/>
    <dgm:cxn modelId="{E8BF2164-482A-4980-9496-1A17A328CCEB}" type="presOf" srcId="{F176DA7F-F044-45D4-8166-8670F4A1FAE4}" destId="{A148D0A7-918B-4D8E-896B-44C0B133F8B0}" srcOrd="0" destOrd="0" presId="urn:microsoft.com/office/officeart/2005/8/layout/funnel1"/>
    <dgm:cxn modelId="{D8038184-E9FB-48BD-A0BC-4FF517924BFE}" srcId="{57F57967-A20C-4B57-96E2-96A5C14448FF}" destId="{7FCE5438-7F66-4B0A-B6FF-E782272AD7FB}" srcOrd="1" destOrd="0" parTransId="{F3F109F3-0D1C-44AE-81CA-32E387F371FC}" sibTransId="{5ADB907B-1199-4DEA-AB02-0C0C7383E677}"/>
    <dgm:cxn modelId="{B28C42BC-AFC3-4836-8831-A37E31FB8431}" type="presOf" srcId="{AFA72F77-63F9-4AE3-B2EA-25D5796D3ED0}" destId="{7104A691-C718-4E70-AC72-E47D96E0F02A}" srcOrd="0" destOrd="0" presId="urn:microsoft.com/office/officeart/2005/8/layout/funnel1"/>
    <dgm:cxn modelId="{064E8DC2-7900-4968-8F53-4625E8D960F4}" srcId="{57F57967-A20C-4B57-96E2-96A5C14448FF}" destId="{AFA72F77-63F9-4AE3-B2EA-25D5796D3ED0}" srcOrd="2" destOrd="0" parTransId="{E77B6702-ED2C-4A06-96CD-24A2E7DC280D}" sibTransId="{12C499D8-0F61-4691-861C-82BDA8FB944C}"/>
    <dgm:cxn modelId="{19B904DE-E327-4905-A288-CB3C0FFFD709}" type="presOf" srcId="{57F57967-A20C-4B57-96E2-96A5C14448FF}" destId="{39AFFCE1-9FB3-4BF6-AF3E-51626134A49B}" srcOrd="0" destOrd="0" presId="urn:microsoft.com/office/officeart/2005/8/layout/funnel1"/>
    <dgm:cxn modelId="{F05BB6DE-1E78-4DC7-8827-99C7CFB3F1D5}" type="presOf" srcId="{7FCE5438-7F66-4B0A-B6FF-E782272AD7FB}" destId="{58549C66-B800-490D-A6BC-687D36420ECC}" srcOrd="0" destOrd="0" presId="urn:microsoft.com/office/officeart/2005/8/layout/funnel1"/>
    <dgm:cxn modelId="{DFDFBEF6-9138-4B5A-B271-8E904B8C6AD1}" srcId="{57F57967-A20C-4B57-96E2-96A5C14448FF}" destId="{F176DA7F-F044-45D4-8166-8670F4A1FAE4}" srcOrd="3" destOrd="0" parTransId="{645D7A25-4380-4233-99E9-D43F0F63E417}" sibTransId="{693ABCD0-31D9-4382-B3DE-EF2713CF9458}"/>
    <dgm:cxn modelId="{A2113DF7-3DD6-46F1-BDAD-15AC6F8F7BBB}" srcId="{57F57967-A20C-4B57-96E2-96A5C14448FF}" destId="{338B9332-82D9-4766-BBD0-5B1160FB2852}" srcOrd="0" destOrd="0" parTransId="{0EF8889B-C798-4E7D-846B-CAAD58B38F01}" sibTransId="{9F6D5957-DB7F-44B6-AC0F-B49BCB7FE98E}"/>
    <dgm:cxn modelId="{A68663AC-7276-449D-A1FC-9C033790C6C4}" type="presParOf" srcId="{39AFFCE1-9FB3-4BF6-AF3E-51626134A49B}" destId="{3C150776-AB4E-4508-95EE-86956FB28AB0}" srcOrd="0" destOrd="0" presId="urn:microsoft.com/office/officeart/2005/8/layout/funnel1"/>
    <dgm:cxn modelId="{94C62A0A-0843-459C-B588-13EE941534BD}" type="presParOf" srcId="{39AFFCE1-9FB3-4BF6-AF3E-51626134A49B}" destId="{DDDE0C12-E58C-4C84-BFF8-2C8A0DCD4AC3}" srcOrd="1" destOrd="0" presId="urn:microsoft.com/office/officeart/2005/8/layout/funnel1"/>
    <dgm:cxn modelId="{F74D2A8B-23A0-4CFD-9298-B608A8AE72FF}" type="presParOf" srcId="{39AFFCE1-9FB3-4BF6-AF3E-51626134A49B}" destId="{A148D0A7-918B-4D8E-896B-44C0B133F8B0}" srcOrd="2" destOrd="0" presId="urn:microsoft.com/office/officeart/2005/8/layout/funnel1"/>
    <dgm:cxn modelId="{27F1FD7B-D7AB-4AE4-81AA-B4E650110412}" type="presParOf" srcId="{39AFFCE1-9FB3-4BF6-AF3E-51626134A49B}" destId="{7104A691-C718-4E70-AC72-E47D96E0F02A}" srcOrd="3" destOrd="0" presId="urn:microsoft.com/office/officeart/2005/8/layout/funnel1"/>
    <dgm:cxn modelId="{A4AF7719-8929-4515-B0F5-30EF6BF91055}" type="presParOf" srcId="{39AFFCE1-9FB3-4BF6-AF3E-51626134A49B}" destId="{58549C66-B800-490D-A6BC-687D36420ECC}" srcOrd="4" destOrd="0" presId="urn:microsoft.com/office/officeart/2005/8/layout/funnel1"/>
    <dgm:cxn modelId="{160DF214-4BA9-4E04-A28D-76DF8ECCA383}" type="presParOf" srcId="{39AFFCE1-9FB3-4BF6-AF3E-51626134A49B}" destId="{7E107C73-834F-408B-8D65-F80D73AD20AB}" srcOrd="5" destOrd="0" presId="urn:microsoft.com/office/officeart/2005/8/layout/funnel1"/>
    <dgm:cxn modelId="{C8095ABB-1929-44CC-8F1F-6C218AE91E77}" type="presParOf" srcId="{39AFFCE1-9FB3-4BF6-AF3E-51626134A49B}" destId="{160B0799-F231-4F6C-ACC3-01A1AF61FAC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A387B8-E8E1-46C6-AA2F-E25B8F15B73D}"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AA430D7A-E550-447A-8178-E2FF0E8EAC1F}">
      <dgm:prSet phldrT="[Text]"/>
      <dgm:spPr/>
      <dgm:t>
        <a:bodyPr/>
        <a:lstStyle/>
        <a:p>
          <a:r>
            <a:rPr lang="en-US" dirty="0"/>
            <a:t>Project Officers</a:t>
          </a:r>
        </a:p>
      </dgm:t>
    </dgm:pt>
    <dgm:pt modelId="{CC857805-D18E-493D-A2A2-2DE05E68A1E1}" type="parTrans" cxnId="{C890A8BE-D168-4B81-9CCB-0877A151B7B5}">
      <dgm:prSet/>
      <dgm:spPr/>
      <dgm:t>
        <a:bodyPr/>
        <a:lstStyle/>
        <a:p>
          <a:endParaRPr lang="en-US"/>
        </a:p>
      </dgm:t>
    </dgm:pt>
    <dgm:pt modelId="{92A1F48F-7D18-45DE-AC66-EE81D0895912}" type="sibTrans" cxnId="{C890A8BE-D168-4B81-9CCB-0877A151B7B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Black woman with dark glasses on reading something on computer/with braille"/>
        </a:ext>
      </dgm:extLst>
    </dgm:pt>
    <dgm:pt modelId="{D6945503-0F3F-4F40-B010-B4D62EFC038E}">
      <dgm:prSet phldrT="[Text]"/>
      <dgm:spPr/>
      <dgm:t>
        <a:bodyPr/>
        <a:lstStyle/>
        <a:p>
          <a:r>
            <a:rPr lang="en-US" dirty="0"/>
            <a:t>Peer Reviewers</a:t>
          </a:r>
        </a:p>
      </dgm:t>
    </dgm:pt>
    <dgm:pt modelId="{665BBCF9-79B8-4175-8D47-098CAD48B68A}" type="parTrans" cxnId="{4E870691-F781-4CCB-A74C-B83FA2EE0AB4}">
      <dgm:prSet/>
      <dgm:spPr/>
      <dgm:t>
        <a:bodyPr/>
        <a:lstStyle/>
        <a:p>
          <a:endParaRPr lang="en-US"/>
        </a:p>
      </dgm:t>
    </dgm:pt>
    <dgm:pt modelId="{1B3E3EAC-AFE6-4B03-890C-F351F09C4752}" type="sibTrans" cxnId="{4E870691-F781-4CCB-A74C-B83FA2EE0AB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dgm:spPr>
      <dgm:t>
        <a:bodyPr/>
        <a:lstStyle/>
        <a:p>
          <a:endParaRPr lang="en-US"/>
        </a:p>
      </dgm:t>
      <dgm:extLst>
        <a:ext uri="{E40237B7-FDA0-4F09-8148-C483321AD2D9}">
          <dgm14:cNvPr xmlns:dgm14="http://schemas.microsoft.com/office/drawing/2010/diagram" id="0" name="" descr="woman in wheelchair with laptop on lap smiling"/>
        </a:ext>
      </dgm:extLst>
    </dgm:pt>
    <dgm:pt modelId="{EAF0E45F-9292-4341-821E-27F54470DF90}">
      <dgm:prSet phldrT="[Text]"/>
      <dgm:spPr/>
      <dgm:t>
        <a:bodyPr/>
        <a:lstStyle/>
        <a:p>
          <a:r>
            <a:rPr lang="en-US" dirty="0"/>
            <a:t>Investigators</a:t>
          </a:r>
        </a:p>
      </dgm:t>
    </dgm:pt>
    <dgm:pt modelId="{1FFEF264-9145-40BD-BF14-C722CBC8CBD8}" type="parTrans" cxnId="{6203F1DC-807E-4387-BD06-2A9BC2CF9EE7}">
      <dgm:prSet/>
      <dgm:spPr/>
      <dgm:t>
        <a:bodyPr/>
        <a:lstStyle/>
        <a:p>
          <a:endParaRPr lang="en-US"/>
        </a:p>
      </dgm:t>
    </dgm:pt>
    <dgm:pt modelId="{0F9026D3-9DE8-40CD-B821-02E26B6F31D3}" type="sibTrans" cxnId="{6203F1DC-807E-4387-BD06-2A9BC2CF9EE7}">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7000" b="-37000"/>
          </a:stretch>
        </a:blipFill>
      </dgm:spPr>
      <dgm:t>
        <a:bodyPr/>
        <a:lstStyle/>
        <a:p>
          <a:endParaRPr lang="en-US"/>
        </a:p>
      </dgm:t>
      <dgm:extLst>
        <a:ext uri="{E40237B7-FDA0-4F09-8148-C483321AD2D9}">
          <dgm14:cNvPr xmlns:dgm14="http://schemas.microsoft.com/office/drawing/2010/diagram" id="0" name="" descr="Brown older gentleman with blind cane"/>
        </a:ext>
      </dgm:extLst>
    </dgm:pt>
    <dgm:pt modelId="{7721F4AC-A658-4B20-A233-43E5F8A493E2}">
      <dgm:prSet phldrT="[Text]"/>
      <dgm:spPr/>
      <dgm:t>
        <a:bodyPr/>
        <a:lstStyle/>
        <a:p>
          <a:r>
            <a:rPr lang="en-US" dirty="0"/>
            <a:t>Research Participants</a:t>
          </a:r>
        </a:p>
      </dgm:t>
    </dgm:pt>
    <dgm:pt modelId="{CA559D6D-3E88-477F-8A70-F507F80C0576}" type="parTrans" cxnId="{191BA928-643B-4C4F-8AAC-063098727242}">
      <dgm:prSet/>
      <dgm:spPr/>
      <dgm:t>
        <a:bodyPr/>
        <a:lstStyle/>
        <a:p>
          <a:endParaRPr lang="en-US"/>
        </a:p>
      </dgm:t>
    </dgm:pt>
    <dgm:pt modelId="{C5D4E4DB-62F2-4453-9D32-FE3E8D9482F1}" type="sibTrans" cxnId="{191BA928-643B-4C4F-8AAC-06309872724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t>
        <a:bodyPr/>
        <a:lstStyle/>
        <a:p>
          <a:endParaRPr lang="en-US"/>
        </a:p>
      </dgm:t>
      <dgm:extLst>
        <a:ext uri="{E40237B7-FDA0-4F09-8148-C483321AD2D9}">
          <dgm14:cNvPr xmlns:dgm14="http://schemas.microsoft.com/office/drawing/2010/diagram" id="0" name="" descr="Latinx woman with ID standing with arms crossed&#10;"/>
        </a:ext>
      </dgm:extLst>
    </dgm:pt>
    <dgm:pt modelId="{BDA4D4DE-07A0-45DE-8C3E-53E5A7CA50C9}">
      <dgm:prSet phldrT="[Text]"/>
      <dgm:spPr/>
      <dgm:t>
        <a:bodyPr/>
        <a:lstStyle/>
        <a:p>
          <a:r>
            <a:rPr lang="en-US" dirty="0"/>
            <a:t>Community Partners</a:t>
          </a:r>
        </a:p>
      </dgm:t>
    </dgm:pt>
    <dgm:pt modelId="{09BA2469-E148-4D9C-8376-65391A742A0C}" type="parTrans" cxnId="{D972DB1D-0CBD-4DF0-AB8A-EF35F69A922D}">
      <dgm:prSet/>
      <dgm:spPr/>
      <dgm:t>
        <a:bodyPr/>
        <a:lstStyle/>
        <a:p>
          <a:endParaRPr lang="en-US"/>
        </a:p>
      </dgm:t>
    </dgm:pt>
    <dgm:pt modelId="{AA130819-7611-48A7-B374-EEB057792F1A}" type="sibTrans" cxnId="{D972DB1D-0CBD-4DF0-AB8A-EF35F69A922D}">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People sitting in backyard"/>
        </a:ext>
      </dgm:extLst>
    </dgm:pt>
    <dgm:pt modelId="{305FF499-B032-4BC0-8668-BA61DF0384E0}">
      <dgm:prSet phldrT="[Text]"/>
      <dgm:spPr/>
      <dgm:t>
        <a:bodyPr/>
        <a:lstStyle/>
        <a:p>
          <a:r>
            <a:rPr lang="en-US" dirty="0"/>
            <a:t>Funders</a:t>
          </a:r>
        </a:p>
      </dgm:t>
    </dgm:pt>
    <dgm:pt modelId="{2C90718F-78B3-43B4-91D1-3BBA83580F75}" type="parTrans" cxnId="{74D15B8C-8BE8-45E5-8A89-2914B681F94A}">
      <dgm:prSet/>
      <dgm:spPr/>
      <dgm:t>
        <a:bodyPr/>
        <a:lstStyle/>
        <a:p>
          <a:endParaRPr lang="en-US"/>
        </a:p>
      </dgm:t>
    </dgm:pt>
    <dgm:pt modelId="{A239CB40-9640-4B91-B48E-6487B1C9BC36}" type="sibTrans" cxnId="{74D15B8C-8BE8-45E5-8A89-2914B681F94A}">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dgm:spPr>
      <dgm:t>
        <a:bodyPr/>
        <a:lstStyle/>
        <a:p>
          <a:endParaRPr lang="en-US"/>
        </a:p>
      </dgm:t>
      <dgm:extLst>
        <a:ext uri="{E40237B7-FDA0-4F09-8148-C483321AD2D9}">
          <dgm14:cNvPr xmlns:dgm14="http://schemas.microsoft.com/office/drawing/2010/diagram" id="0" name="" descr="Pile of American dollar banknotes"/>
        </a:ext>
      </dgm:extLst>
    </dgm:pt>
    <dgm:pt modelId="{F8A0B18B-A7D6-455E-ACDD-221542196207}" type="pres">
      <dgm:prSet presAssocID="{C1A387B8-E8E1-46C6-AA2F-E25B8F15B73D}" presName="Name0" presStyleCnt="0">
        <dgm:presLayoutVars>
          <dgm:chMax val="21"/>
          <dgm:chPref val="21"/>
        </dgm:presLayoutVars>
      </dgm:prSet>
      <dgm:spPr/>
    </dgm:pt>
    <dgm:pt modelId="{F21438B5-2D87-4C45-A7DA-9246A819DBB1}" type="pres">
      <dgm:prSet presAssocID="{305FF499-B032-4BC0-8668-BA61DF0384E0}" presName="text1" presStyleCnt="0"/>
      <dgm:spPr/>
    </dgm:pt>
    <dgm:pt modelId="{59E292F8-4525-49E6-9EF2-05199D802FDA}" type="pres">
      <dgm:prSet presAssocID="{305FF499-B032-4BC0-8668-BA61DF0384E0}" presName="textRepeatNode" presStyleLbl="alignNode1" presStyleIdx="0" presStyleCnt="6">
        <dgm:presLayoutVars>
          <dgm:chMax val="0"/>
          <dgm:chPref val="0"/>
          <dgm:bulletEnabled val="1"/>
        </dgm:presLayoutVars>
      </dgm:prSet>
      <dgm:spPr/>
    </dgm:pt>
    <dgm:pt modelId="{5435D8A6-24A1-44F4-B161-8E96373948D9}" type="pres">
      <dgm:prSet presAssocID="{305FF499-B032-4BC0-8668-BA61DF0384E0}" presName="textaccent1" presStyleCnt="0"/>
      <dgm:spPr/>
    </dgm:pt>
    <dgm:pt modelId="{1D0E7486-8F2B-405A-89AE-F8A15F6818A5}" type="pres">
      <dgm:prSet presAssocID="{305FF499-B032-4BC0-8668-BA61DF0384E0}" presName="accentRepeatNode" presStyleLbl="solidAlignAcc1" presStyleIdx="0" presStyleCnt="12"/>
      <dgm:spPr/>
    </dgm:pt>
    <dgm:pt modelId="{440DB950-983E-4CA0-ABD5-5F48DF2B3282}" type="pres">
      <dgm:prSet presAssocID="{A239CB40-9640-4B91-B48E-6487B1C9BC36}" presName="image1" presStyleCnt="0"/>
      <dgm:spPr/>
    </dgm:pt>
    <dgm:pt modelId="{C3377982-5C45-4059-9879-CB985D620E50}" type="pres">
      <dgm:prSet presAssocID="{A239CB40-9640-4B91-B48E-6487B1C9BC36}" presName="imageRepeatNode" presStyleLbl="alignAcc1" presStyleIdx="0" presStyleCnt="6"/>
      <dgm:spPr/>
    </dgm:pt>
    <dgm:pt modelId="{BBC6BF0A-2AB6-4C69-B170-8DCE325A0CCE}" type="pres">
      <dgm:prSet presAssocID="{A239CB40-9640-4B91-B48E-6487B1C9BC36}" presName="imageaccent1" presStyleCnt="0"/>
      <dgm:spPr/>
    </dgm:pt>
    <dgm:pt modelId="{A924D4C5-BE00-4E3A-9AD6-D6FE7A4AD918}" type="pres">
      <dgm:prSet presAssocID="{A239CB40-9640-4B91-B48E-6487B1C9BC36}" presName="accentRepeatNode" presStyleLbl="solidAlignAcc1" presStyleIdx="1" presStyleCnt="12"/>
      <dgm:spPr/>
    </dgm:pt>
    <dgm:pt modelId="{FB319A26-A2F5-4AC2-8008-FBEF5E8B8B43}" type="pres">
      <dgm:prSet presAssocID="{AA430D7A-E550-447A-8178-E2FF0E8EAC1F}" presName="text2" presStyleCnt="0"/>
      <dgm:spPr/>
    </dgm:pt>
    <dgm:pt modelId="{5D031BF5-5D08-484D-B8FA-E10E7B6DF285}" type="pres">
      <dgm:prSet presAssocID="{AA430D7A-E550-447A-8178-E2FF0E8EAC1F}" presName="textRepeatNode" presStyleLbl="alignNode1" presStyleIdx="1" presStyleCnt="6">
        <dgm:presLayoutVars>
          <dgm:chMax val="0"/>
          <dgm:chPref val="0"/>
          <dgm:bulletEnabled val="1"/>
        </dgm:presLayoutVars>
      </dgm:prSet>
      <dgm:spPr/>
    </dgm:pt>
    <dgm:pt modelId="{6B6DA8BF-0328-4270-B3BD-D50E39DF0732}" type="pres">
      <dgm:prSet presAssocID="{AA430D7A-E550-447A-8178-E2FF0E8EAC1F}" presName="textaccent2" presStyleCnt="0"/>
      <dgm:spPr/>
    </dgm:pt>
    <dgm:pt modelId="{569A917C-B5EA-41F8-9C55-74809F4E1845}" type="pres">
      <dgm:prSet presAssocID="{AA430D7A-E550-447A-8178-E2FF0E8EAC1F}" presName="accentRepeatNode" presStyleLbl="solidAlignAcc1" presStyleIdx="2" presStyleCnt="12"/>
      <dgm:spPr/>
    </dgm:pt>
    <dgm:pt modelId="{B813289A-70F4-40B1-856C-867B15D68C9A}" type="pres">
      <dgm:prSet presAssocID="{92A1F48F-7D18-45DE-AC66-EE81D0895912}" presName="image2" presStyleCnt="0"/>
      <dgm:spPr/>
    </dgm:pt>
    <dgm:pt modelId="{2D3C67FE-BD96-4104-BC58-9CE21324E839}" type="pres">
      <dgm:prSet presAssocID="{92A1F48F-7D18-45DE-AC66-EE81D0895912}" presName="imageRepeatNode" presStyleLbl="alignAcc1" presStyleIdx="1" presStyleCnt="6"/>
      <dgm:spPr/>
    </dgm:pt>
    <dgm:pt modelId="{1E4F7BBE-3446-4ABE-AD30-3381F7F96152}" type="pres">
      <dgm:prSet presAssocID="{92A1F48F-7D18-45DE-AC66-EE81D0895912}" presName="imageaccent2" presStyleCnt="0"/>
      <dgm:spPr/>
    </dgm:pt>
    <dgm:pt modelId="{5D8D41F0-A4BD-4927-A6D6-0FCB8DABC641}" type="pres">
      <dgm:prSet presAssocID="{92A1F48F-7D18-45DE-AC66-EE81D0895912}" presName="accentRepeatNode" presStyleLbl="solidAlignAcc1" presStyleIdx="3" presStyleCnt="12"/>
      <dgm:spPr/>
    </dgm:pt>
    <dgm:pt modelId="{08E249C2-CA8E-4B87-BEEB-5B5177ED333E}" type="pres">
      <dgm:prSet presAssocID="{D6945503-0F3F-4F40-B010-B4D62EFC038E}" presName="text3" presStyleCnt="0"/>
      <dgm:spPr/>
    </dgm:pt>
    <dgm:pt modelId="{C5822D86-94B4-4F59-AE60-1D212B2FFEF0}" type="pres">
      <dgm:prSet presAssocID="{D6945503-0F3F-4F40-B010-B4D62EFC038E}" presName="textRepeatNode" presStyleLbl="alignNode1" presStyleIdx="2" presStyleCnt="6">
        <dgm:presLayoutVars>
          <dgm:chMax val="0"/>
          <dgm:chPref val="0"/>
          <dgm:bulletEnabled val="1"/>
        </dgm:presLayoutVars>
      </dgm:prSet>
      <dgm:spPr/>
    </dgm:pt>
    <dgm:pt modelId="{BA8FFC3C-E04B-4571-9C42-81FC1BD60C25}" type="pres">
      <dgm:prSet presAssocID="{D6945503-0F3F-4F40-B010-B4D62EFC038E}" presName="textaccent3" presStyleCnt="0"/>
      <dgm:spPr/>
    </dgm:pt>
    <dgm:pt modelId="{6243F359-685B-4B40-AEEF-C0DECCCD171F}" type="pres">
      <dgm:prSet presAssocID="{D6945503-0F3F-4F40-B010-B4D62EFC038E}" presName="accentRepeatNode" presStyleLbl="solidAlignAcc1" presStyleIdx="4" presStyleCnt="12"/>
      <dgm:spPr/>
    </dgm:pt>
    <dgm:pt modelId="{990E904D-BACB-45B5-A1AB-7EA90DCF04A0}" type="pres">
      <dgm:prSet presAssocID="{1B3E3EAC-AFE6-4B03-890C-F351F09C4752}" presName="image3" presStyleCnt="0"/>
      <dgm:spPr/>
    </dgm:pt>
    <dgm:pt modelId="{049AC26E-F8AF-4BD5-8B37-5051C44E38FE}" type="pres">
      <dgm:prSet presAssocID="{1B3E3EAC-AFE6-4B03-890C-F351F09C4752}" presName="imageRepeatNode" presStyleLbl="alignAcc1" presStyleIdx="2" presStyleCnt="6"/>
      <dgm:spPr/>
    </dgm:pt>
    <dgm:pt modelId="{703F7338-34A2-4A39-9974-6D07B17A3E79}" type="pres">
      <dgm:prSet presAssocID="{1B3E3EAC-AFE6-4B03-890C-F351F09C4752}" presName="imageaccent3" presStyleCnt="0"/>
      <dgm:spPr/>
    </dgm:pt>
    <dgm:pt modelId="{C04BBC16-A118-4C88-9B9B-83AAAB47CB46}" type="pres">
      <dgm:prSet presAssocID="{1B3E3EAC-AFE6-4B03-890C-F351F09C4752}" presName="accentRepeatNode" presStyleLbl="solidAlignAcc1" presStyleIdx="5" presStyleCnt="12"/>
      <dgm:spPr/>
    </dgm:pt>
    <dgm:pt modelId="{EAC5964D-4ADC-4A6F-839D-2C9C209E9E27}" type="pres">
      <dgm:prSet presAssocID="{EAF0E45F-9292-4341-821E-27F54470DF90}" presName="text4" presStyleCnt="0"/>
      <dgm:spPr/>
    </dgm:pt>
    <dgm:pt modelId="{C671E294-3786-4289-A93A-B6E76F41214E}" type="pres">
      <dgm:prSet presAssocID="{EAF0E45F-9292-4341-821E-27F54470DF90}" presName="textRepeatNode" presStyleLbl="alignNode1" presStyleIdx="3" presStyleCnt="6">
        <dgm:presLayoutVars>
          <dgm:chMax val="0"/>
          <dgm:chPref val="0"/>
          <dgm:bulletEnabled val="1"/>
        </dgm:presLayoutVars>
      </dgm:prSet>
      <dgm:spPr/>
    </dgm:pt>
    <dgm:pt modelId="{F84114D2-5911-4F83-A353-0B1713BAA2BA}" type="pres">
      <dgm:prSet presAssocID="{EAF0E45F-9292-4341-821E-27F54470DF90}" presName="textaccent4" presStyleCnt="0"/>
      <dgm:spPr/>
    </dgm:pt>
    <dgm:pt modelId="{EC39D6A2-F1FF-40FB-84DF-767DF6EDF122}" type="pres">
      <dgm:prSet presAssocID="{EAF0E45F-9292-4341-821E-27F54470DF90}" presName="accentRepeatNode" presStyleLbl="solidAlignAcc1" presStyleIdx="6" presStyleCnt="12"/>
      <dgm:spPr/>
    </dgm:pt>
    <dgm:pt modelId="{67CD6BEF-815B-40D5-B4FF-D13EA9E3EBD7}" type="pres">
      <dgm:prSet presAssocID="{0F9026D3-9DE8-40CD-B821-02E26B6F31D3}" presName="image4" presStyleCnt="0"/>
      <dgm:spPr/>
    </dgm:pt>
    <dgm:pt modelId="{F12A7CD0-64EF-487B-98AC-655E4BF6D4CF}" type="pres">
      <dgm:prSet presAssocID="{0F9026D3-9DE8-40CD-B821-02E26B6F31D3}" presName="imageRepeatNode" presStyleLbl="alignAcc1" presStyleIdx="3" presStyleCnt="6"/>
      <dgm:spPr/>
    </dgm:pt>
    <dgm:pt modelId="{A5B77482-CAC1-4225-935A-11834AD2A3ED}" type="pres">
      <dgm:prSet presAssocID="{0F9026D3-9DE8-40CD-B821-02E26B6F31D3}" presName="imageaccent4" presStyleCnt="0"/>
      <dgm:spPr/>
    </dgm:pt>
    <dgm:pt modelId="{1B15A305-351C-4D41-B6A0-26386488052A}" type="pres">
      <dgm:prSet presAssocID="{0F9026D3-9DE8-40CD-B821-02E26B6F31D3}" presName="accentRepeatNode" presStyleLbl="solidAlignAcc1" presStyleIdx="7" presStyleCnt="12"/>
      <dgm:spPr/>
    </dgm:pt>
    <dgm:pt modelId="{FF4B1DC8-0FE5-444A-A7A5-3531EAAD84E5}" type="pres">
      <dgm:prSet presAssocID="{7721F4AC-A658-4B20-A233-43E5F8A493E2}" presName="text5" presStyleCnt="0"/>
      <dgm:spPr/>
    </dgm:pt>
    <dgm:pt modelId="{0B03EE3D-859F-478C-A972-76EF988B55E7}" type="pres">
      <dgm:prSet presAssocID="{7721F4AC-A658-4B20-A233-43E5F8A493E2}" presName="textRepeatNode" presStyleLbl="alignNode1" presStyleIdx="4" presStyleCnt="6">
        <dgm:presLayoutVars>
          <dgm:chMax val="0"/>
          <dgm:chPref val="0"/>
          <dgm:bulletEnabled val="1"/>
        </dgm:presLayoutVars>
      </dgm:prSet>
      <dgm:spPr/>
    </dgm:pt>
    <dgm:pt modelId="{D57337E9-0AC0-49A4-8BF1-84271CBDE92E}" type="pres">
      <dgm:prSet presAssocID="{7721F4AC-A658-4B20-A233-43E5F8A493E2}" presName="textaccent5" presStyleCnt="0"/>
      <dgm:spPr/>
    </dgm:pt>
    <dgm:pt modelId="{21147C93-12A7-484B-91E5-A69A5A77BF91}" type="pres">
      <dgm:prSet presAssocID="{7721F4AC-A658-4B20-A233-43E5F8A493E2}" presName="accentRepeatNode" presStyleLbl="solidAlignAcc1" presStyleIdx="8" presStyleCnt="12"/>
      <dgm:spPr/>
    </dgm:pt>
    <dgm:pt modelId="{25596177-820F-4B2E-AD27-4720AA01FADF}" type="pres">
      <dgm:prSet presAssocID="{C5D4E4DB-62F2-4453-9D32-FE3E8D9482F1}" presName="image5" presStyleCnt="0"/>
      <dgm:spPr/>
    </dgm:pt>
    <dgm:pt modelId="{FF7446FD-16AD-40D6-BBAC-10CD031ECE8D}" type="pres">
      <dgm:prSet presAssocID="{C5D4E4DB-62F2-4453-9D32-FE3E8D9482F1}" presName="imageRepeatNode" presStyleLbl="alignAcc1" presStyleIdx="4" presStyleCnt="6" custLinFactY="9672" custLinFactNeighborX="0" custLinFactNeighborY="100000"/>
      <dgm:spPr/>
    </dgm:pt>
    <dgm:pt modelId="{CEFD7FED-CC97-4158-AA6B-697AFB99D70D}" type="pres">
      <dgm:prSet presAssocID="{C5D4E4DB-62F2-4453-9D32-FE3E8D9482F1}" presName="imageaccent5" presStyleCnt="0"/>
      <dgm:spPr/>
    </dgm:pt>
    <dgm:pt modelId="{ED3A54F9-E882-4A4B-A2F2-103AA2851EF3}" type="pres">
      <dgm:prSet presAssocID="{C5D4E4DB-62F2-4453-9D32-FE3E8D9482F1}" presName="accentRepeatNode" presStyleLbl="solidAlignAcc1" presStyleIdx="9" presStyleCnt="12"/>
      <dgm:spPr/>
    </dgm:pt>
    <dgm:pt modelId="{5805F6A2-4C56-4667-BC4D-A4F975C75CE3}" type="pres">
      <dgm:prSet presAssocID="{BDA4D4DE-07A0-45DE-8C3E-53E5A7CA50C9}" presName="text6" presStyleCnt="0"/>
      <dgm:spPr/>
    </dgm:pt>
    <dgm:pt modelId="{975C33C7-A49B-4829-8420-7D211FEDE428}" type="pres">
      <dgm:prSet presAssocID="{BDA4D4DE-07A0-45DE-8C3E-53E5A7CA50C9}" presName="textRepeatNode" presStyleLbl="alignNode1" presStyleIdx="5" presStyleCnt="6" custLinFactY="-9476" custLinFactNeighborX="-421" custLinFactNeighborY="-100000">
        <dgm:presLayoutVars>
          <dgm:chMax val="0"/>
          <dgm:chPref val="0"/>
          <dgm:bulletEnabled val="1"/>
        </dgm:presLayoutVars>
      </dgm:prSet>
      <dgm:spPr/>
    </dgm:pt>
    <dgm:pt modelId="{25728C45-C093-4396-8B29-F8B9594BF607}" type="pres">
      <dgm:prSet presAssocID="{BDA4D4DE-07A0-45DE-8C3E-53E5A7CA50C9}" presName="textaccent6" presStyleCnt="0"/>
      <dgm:spPr/>
    </dgm:pt>
    <dgm:pt modelId="{396C65A3-A898-49A8-857D-09EA60FDE1C1}" type="pres">
      <dgm:prSet presAssocID="{BDA4D4DE-07A0-45DE-8C3E-53E5A7CA50C9}" presName="accentRepeatNode" presStyleLbl="solidAlignAcc1" presStyleIdx="10" presStyleCnt="12"/>
      <dgm:spPr/>
    </dgm:pt>
    <dgm:pt modelId="{7976D9B7-731B-4990-B119-79EF163C1738}" type="pres">
      <dgm:prSet presAssocID="{AA130819-7611-48A7-B374-EEB057792F1A}" presName="image6" presStyleCnt="0"/>
      <dgm:spPr/>
    </dgm:pt>
    <dgm:pt modelId="{D18DEDBB-3208-4030-A3CD-39DA9E4D277E}" type="pres">
      <dgm:prSet presAssocID="{AA130819-7611-48A7-B374-EEB057792F1A}" presName="imageRepeatNode" presStyleLbl="alignAcc1" presStyleIdx="5" presStyleCnt="6"/>
      <dgm:spPr/>
    </dgm:pt>
    <dgm:pt modelId="{2F2F0B2D-546B-4C97-A1C4-D0C1D6A39E7C}" type="pres">
      <dgm:prSet presAssocID="{AA130819-7611-48A7-B374-EEB057792F1A}" presName="imageaccent6" presStyleCnt="0"/>
      <dgm:spPr/>
    </dgm:pt>
    <dgm:pt modelId="{A0586E60-35EA-4C70-B00A-867444C18808}" type="pres">
      <dgm:prSet presAssocID="{AA130819-7611-48A7-B374-EEB057792F1A}" presName="accentRepeatNode" presStyleLbl="solidAlignAcc1" presStyleIdx="11" presStyleCnt="12"/>
      <dgm:spPr/>
    </dgm:pt>
  </dgm:ptLst>
  <dgm:cxnLst>
    <dgm:cxn modelId="{61CC9F0C-6ECC-4499-A3B1-BA3E9EAF86A0}" type="presOf" srcId="{92A1F48F-7D18-45DE-AC66-EE81D0895912}" destId="{2D3C67FE-BD96-4104-BC58-9CE21324E839}" srcOrd="0" destOrd="0" presId="urn:microsoft.com/office/officeart/2008/layout/HexagonCluster"/>
    <dgm:cxn modelId="{E826AD10-4C5A-4633-970F-8C7FAB497415}" type="presOf" srcId="{0F9026D3-9DE8-40CD-B821-02E26B6F31D3}" destId="{F12A7CD0-64EF-487B-98AC-655E4BF6D4CF}" srcOrd="0" destOrd="0" presId="urn:microsoft.com/office/officeart/2008/layout/HexagonCluster"/>
    <dgm:cxn modelId="{CD9D9F12-24AF-42FC-B73D-EF312A16C76C}" type="presOf" srcId="{AA130819-7611-48A7-B374-EEB057792F1A}" destId="{D18DEDBB-3208-4030-A3CD-39DA9E4D277E}" srcOrd="0" destOrd="0" presId="urn:microsoft.com/office/officeart/2008/layout/HexagonCluster"/>
    <dgm:cxn modelId="{D972DB1D-0CBD-4DF0-AB8A-EF35F69A922D}" srcId="{C1A387B8-E8E1-46C6-AA2F-E25B8F15B73D}" destId="{BDA4D4DE-07A0-45DE-8C3E-53E5A7CA50C9}" srcOrd="5" destOrd="0" parTransId="{09BA2469-E148-4D9C-8376-65391A742A0C}" sibTransId="{AA130819-7611-48A7-B374-EEB057792F1A}"/>
    <dgm:cxn modelId="{8F45021E-B4C0-4C0E-8D39-C2405E8CA055}" type="presOf" srcId="{7721F4AC-A658-4B20-A233-43E5F8A493E2}" destId="{0B03EE3D-859F-478C-A972-76EF988B55E7}" srcOrd="0" destOrd="0" presId="urn:microsoft.com/office/officeart/2008/layout/HexagonCluster"/>
    <dgm:cxn modelId="{191BA928-643B-4C4F-8AAC-063098727242}" srcId="{C1A387B8-E8E1-46C6-AA2F-E25B8F15B73D}" destId="{7721F4AC-A658-4B20-A233-43E5F8A493E2}" srcOrd="4" destOrd="0" parTransId="{CA559D6D-3E88-477F-8A70-F507F80C0576}" sibTransId="{C5D4E4DB-62F2-4453-9D32-FE3E8D9482F1}"/>
    <dgm:cxn modelId="{B0CAE12A-780A-4F67-8253-7B975B8C4C05}" type="presOf" srcId="{1B3E3EAC-AFE6-4B03-890C-F351F09C4752}" destId="{049AC26E-F8AF-4BD5-8B37-5051C44E38FE}" srcOrd="0" destOrd="0" presId="urn:microsoft.com/office/officeart/2008/layout/HexagonCluster"/>
    <dgm:cxn modelId="{99174D38-1A82-46F7-A6CA-1F8049719A1C}" type="presOf" srcId="{C1A387B8-E8E1-46C6-AA2F-E25B8F15B73D}" destId="{F8A0B18B-A7D6-455E-ACDD-221542196207}" srcOrd="0" destOrd="0" presId="urn:microsoft.com/office/officeart/2008/layout/HexagonCluster"/>
    <dgm:cxn modelId="{DD58A86E-1E75-4D3B-9EED-4E2E1B1A90A1}" type="presOf" srcId="{A239CB40-9640-4B91-B48E-6487B1C9BC36}" destId="{C3377982-5C45-4059-9879-CB985D620E50}" srcOrd="0" destOrd="0" presId="urn:microsoft.com/office/officeart/2008/layout/HexagonCluster"/>
    <dgm:cxn modelId="{8250E77B-8E87-4406-B169-E503897BF134}" type="presOf" srcId="{C5D4E4DB-62F2-4453-9D32-FE3E8D9482F1}" destId="{FF7446FD-16AD-40D6-BBAC-10CD031ECE8D}" srcOrd="0" destOrd="0" presId="urn:microsoft.com/office/officeart/2008/layout/HexagonCluster"/>
    <dgm:cxn modelId="{74D15B8C-8BE8-45E5-8A89-2914B681F94A}" srcId="{C1A387B8-E8E1-46C6-AA2F-E25B8F15B73D}" destId="{305FF499-B032-4BC0-8668-BA61DF0384E0}" srcOrd="0" destOrd="0" parTransId="{2C90718F-78B3-43B4-91D1-3BBA83580F75}" sibTransId="{A239CB40-9640-4B91-B48E-6487B1C9BC36}"/>
    <dgm:cxn modelId="{72B2998D-694D-427C-B0B4-34A7721FF57E}" type="presOf" srcId="{D6945503-0F3F-4F40-B010-B4D62EFC038E}" destId="{C5822D86-94B4-4F59-AE60-1D212B2FFEF0}" srcOrd="0" destOrd="0" presId="urn:microsoft.com/office/officeart/2008/layout/HexagonCluster"/>
    <dgm:cxn modelId="{4E870691-F781-4CCB-A74C-B83FA2EE0AB4}" srcId="{C1A387B8-E8E1-46C6-AA2F-E25B8F15B73D}" destId="{D6945503-0F3F-4F40-B010-B4D62EFC038E}" srcOrd="2" destOrd="0" parTransId="{665BBCF9-79B8-4175-8D47-098CAD48B68A}" sibTransId="{1B3E3EAC-AFE6-4B03-890C-F351F09C4752}"/>
    <dgm:cxn modelId="{C890A8BE-D168-4B81-9CCB-0877A151B7B5}" srcId="{C1A387B8-E8E1-46C6-AA2F-E25B8F15B73D}" destId="{AA430D7A-E550-447A-8178-E2FF0E8EAC1F}" srcOrd="1" destOrd="0" parTransId="{CC857805-D18E-493D-A2A2-2DE05E68A1E1}" sibTransId="{92A1F48F-7D18-45DE-AC66-EE81D0895912}"/>
    <dgm:cxn modelId="{775A72CA-C03E-4B1D-A5DA-FFC1014692AD}" type="presOf" srcId="{305FF499-B032-4BC0-8668-BA61DF0384E0}" destId="{59E292F8-4525-49E6-9EF2-05199D802FDA}" srcOrd="0" destOrd="0" presId="urn:microsoft.com/office/officeart/2008/layout/HexagonCluster"/>
    <dgm:cxn modelId="{E12F7CD6-39FE-4AF5-8129-C3568D66DE82}" type="presOf" srcId="{AA430D7A-E550-447A-8178-E2FF0E8EAC1F}" destId="{5D031BF5-5D08-484D-B8FA-E10E7B6DF285}" srcOrd="0" destOrd="0" presId="urn:microsoft.com/office/officeart/2008/layout/HexagonCluster"/>
    <dgm:cxn modelId="{6203F1DC-807E-4387-BD06-2A9BC2CF9EE7}" srcId="{C1A387B8-E8E1-46C6-AA2F-E25B8F15B73D}" destId="{EAF0E45F-9292-4341-821E-27F54470DF90}" srcOrd="3" destOrd="0" parTransId="{1FFEF264-9145-40BD-BF14-C722CBC8CBD8}" sibTransId="{0F9026D3-9DE8-40CD-B821-02E26B6F31D3}"/>
    <dgm:cxn modelId="{ABBBDAE7-4523-4687-8DB0-0CDBB3DAADC6}" type="presOf" srcId="{BDA4D4DE-07A0-45DE-8C3E-53E5A7CA50C9}" destId="{975C33C7-A49B-4829-8420-7D211FEDE428}" srcOrd="0" destOrd="0" presId="urn:microsoft.com/office/officeart/2008/layout/HexagonCluster"/>
    <dgm:cxn modelId="{49D240E8-EAB4-4F9F-8BA2-037482519530}" type="presOf" srcId="{EAF0E45F-9292-4341-821E-27F54470DF90}" destId="{C671E294-3786-4289-A93A-B6E76F41214E}" srcOrd="0" destOrd="0" presId="urn:microsoft.com/office/officeart/2008/layout/HexagonCluster"/>
    <dgm:cxn modelId="{853EBB36-9791-4EF0-B9C3-4D286041B158}" type="presParOf" srcId="{F8A0B18B-A7D6-455E-ACDD-221542196207}" destId="{F21438B5-2D87-4C45-A7DA-9246A819DBB1}" srcOrd="0" destOrd="0" presId="urn:microsoft.com/office/officeart/2008/layout/HexagonCluster"/>
    <dgm:cxn modelId="{0C912C2D-EF0F-458A-B207-BDC299174A0D}" type="presParOf" srcId="{F21438B5-2D87-4C45-A7DA-9246A819DBB1}" destId="{59E292F8-4525-49E6-9EF2-05199D802FDA}" srcOrd="0" destOrd="0" presId="urn:microsoft.com/office/officeart/2008/layout/HexagonCluster"/>
    <dgm:cxn modelId="{85F8057B-F9F0-44ED-B668-8CDA7BE378B6}" type="presParOf" srcId="{F8A0B18B-A7D6-455E-ACDD-221542196207}" destId="{5435D8A6-24A1-44F4-B161-8E96373948D9}" srcOrd="1" destOrd="0" presId="urn:microsoft.com/office/officeart/2008/layout/HexagonCluster"/>
    <dgm:cxn modelId="{99AF068C-5536-4C4C-B9D0-3DE995213D36}" type="presParOf" srcId="{5435D8A6-24A1-44F4-B161-8E96373948D9}" destId="{1D0E7486-8F2B-405A-89AE-F8A15F6818A5}" srcOrd="0" destOrd="0" presId="urn:microsoft.com/office/officeart/2008/layout/HexagonCluster"/>
    <dgm:cxn modelId="{145DBCE1-7B43-43E7-B51F-786F20574654}" type="presParOf" srcId="{F8A0B18B-A7D6-455E-ACDD-221542196207}" destId="{440DB950-983E-4CA0-ABD5-5F48DF2B3282}" srcOrd="2" destOrd="0" presId="urn:microsoft.com/office/officeart/2008/layout/HexagonCluster"/>
    <dgm:cxn modelId="{CDAFBF08-82B3-4938-8B88-B468963D530E}" type="presParOf" srcId="{440DB950-983E-4CA0-ABD5-5F48DF2B3282}" destId="{C3377982-5C45-4059-9879-CB985D620E50}" srcOrd="0" destOrd="0" presId="urn:microsoft.com/office/officeart/2008/layout/HexagonCluster"/>
    <dgm:cxn modelId="{A2E710F8-1AC5-494E-8122-0279D6C5C7A2}" type="presParOf" srcId="{F8A0B18B-A7D6-455E-ACDD-221542196207}" destId="{BBC6BF0A-2AB6-4C69-B170-8DCE325A0CCE}" srcOrd="3" destOrd="0" presId="urn:microsoft.com/office/officeart/2008/layout/HexagonCluster"/>
    <dgm:cxn modelId="{CE64CEC2-8DFF-4A11-8B70-075693F47A47}" type="presParOf" srcId="{BBC6BF0A-2AB6-4C69-B170-8DCE325A0CCE}" destId="{A924D4C5-BE00-4E3A-9AD6-D6FE7A4AD918}" srcOrd="0" destOrd="0" presId="urn:microsoft.com/office/officeart/2008/layout/HexagonCluster"/>
    <dgm:cxn modelId="{6CB95B91-CE83-4561-9384-C8E28106FBAF}" type="presParOf" srcId="{F8A0B18B-A7D6-455E-ACDD-221542196207}" destId="{FB319A26-A2F5-4AC2-8008-FBEF5E8B8B43}" srcOrd="4" destOrd="0" presId="urn:microsoft.com/office/officeart/2008/layout/HexagonCluster"/>
    <dgm:cxn modelId="{4CA8E331-B75C-40E1-83E8-417660638624}" type="presParOf" srcId="{FB319A26-A2F5-4AC2-8008-FBEF5E8B8B43}" destId="{5D031BF5-5D08-484D-B8FA-E10E7B6DF285}" srcOrd="0" destOrd="0" presId="urn:microsoft.com/office/officeart/2008/layout/HexagonCluster"/>
    <dgm:cxn modelId="{8ACC6896-372A-4543-9DFB-DD9C1218E8D9}" type="presParOf" srcId="{F8A0B18B-A7D6-455E-ACDD-221542196207}" destId="{6B6DA8BF-0328-4270-B3BD-D50E39DF0732}" srcOrd="5" destOrd="0" presId="urn:microsoft.com/office/officeart/2008/layout/HexagonCluster"/>
    <dgm:cxn modelId="{6E721F8C-7BF4-45E0-B265-B973FE52C22F}" type="presParOf" srcId="{6B6DA8BF-0328-4270-B3BD-D50E39DF0732}" destId="{569A917C-B5EA-41F8-9C55-74809F4E1845}" srcOrd="0" destOrd="0" presId="urn:microsoft.com/office/officeart/2008/layout/HexagonCluster"/>
    <dgm:cxn modelId="{DC93F7B9-1323-4430-976E-445F0CFAFC4F}" type="presParOf" srcId="{F8A0B18B-A7D6-455E-ACDD-221542196207}" destId="{B813289A-70F4-40B1-856C-867B15D68C9A}" srcOrd="6" destOrd="0" presId="urn:microsoft.com/office/officeart/2008/layout/HexagonCluster"/>
    <dgm:cxn modelId="{4FB9D0A4-F5BD-4CD8-904C-C32C8F9AAE64}" type="presParOf" srcId="{B813289A-70F4-40B1-856C-867B15D68C9A}" destId="{2D3C67FE-BD96-4104-BC58-9CE21324E839}" srcOrd="0" destOrd="0" presId="urn:microsoft.com/office/officeart/2008/layout/HexagonCluster"/>
    <dgm:cxn modelId="{CA5D536E-C850-470B-AA7A-285AEBAD26DD}" type="presParOf" srcId="{F8A0B18B-A7D6-455E-ACDD-221542196207}" destId="{1E4F7BBE-3446-4ABE-AD30-3381F7F96152}" srcOrd="7" destOrd="0" presId="urn:microsoft.com/office/officeart/2008/layout/HexagonCluster"/>
    <dgm:cxn modelId="{FC2D065F-CB73-4A49-B0EC-900F0B5D7764}" type="presParOf" srcId="{1E4F7BBE-3446-4ABE-AD30-3381F7F96152}" destId="{5D8D41F0-A4BD-4927-A6D6-0FCB8DABC641}" srcOrd="0" destOrd="0" presId="urn:microsoft.com/office/officeart/2008/layout/HexagonCluster"/>
    <dgm:cxn modelId="{FBF6908D-A1A5-4415-88CC-E27D03632F56}" type="presParOf" srcId="{F8A0B18B-A7D6-455E-ACDD-221542196207}" destId="{08E249C2-CA8E-4B87-BEEB-5B5177ED333E}" srcOrd="8" destOrd="0" presId="urn:microsoft.com/office/officeart/2008/layout/HexagonCluster"/>
    <dgm:cxn modelId="{BB981FB1-BE63-496A-B23E-13156F3F6673}" type="presParOf" srcId="{08E249C2-CA8E-4B87-BEEB-5B5177ED333E}" destId="{C5822D86-94B4-4F59-AE60-1D212B2FFEF0}" srcOrd="0" destOrd="0" presId="urn:microsoft.com/office/officeart/2008/layout/HexagonCluster"/>
    <dgm:cxn modelId="{2EE47C9A-B7CB-41D1-8DE6-0A11DEED8FC1}" type="presParOf" srcId="{F8A0B18B-A7D6-455E-ACDD-221542196207}" destId="{BA8FFC3C-E04B-4571-9C42-81FC1BD60C25}" srcOrd="9" destOrd="0" presId="urn:microsoft.com/office/officeart/2008/layout/HexagonCluster"/>
    <dgm:cxn modelId="{A10DF9D0-E2B4-48F5-9B0A-265DDF2A6A5C}" type="presParOf" srcId="{BA8FFC3C-E04B-4571-9C42-81FC1BD60C25}" destId="{6243F359-685B-4B40-AEEF-C0DECCCD171F}" srcOrd="0" destOrd="0" presId="urn:microsoft.com/office/officeart/2008/layout/HexagonCluster"/>
    <dgm:cxn modelId="{D8ED15C6-FF44-4BB1-8EB5-63CC2FF0E8DB}" type="presParOf" srcId="{F8A0B18B-A7D6-455E-ACDD-221542196207}" destId="{990E904D-BACB-45B5-A1AB-7EA90DCF04A0}" srcOrd="10" destOrd="0" presId="urn:microsoft.com/office/officeart/2008/layout/HexagonCluster"/>
    <dgm:cxn modelId="{904027C5-E84C-47C9-92A0-53E0EC217AB8}" type="presParOf" srcId="{990E904D-BACB-45B5-A1AB-7EA90DCF04A0}" destId="{049AC26E-F8AF-4BD5-8B37-5051C44E38FE}" srcOrd="0" destOrd="0" presId="urn:microsoft.com/office/officeart/2008/layout/HexagonCluster"/>
    <dgm:cxn modelId="{84DB7312-AF4E-409D-83C7-958A264E7914}" type="presParOf" srcId="{F8A0B18B-A7D6-455E-ACDD-221542196207}" destId="{703F7338-34A2-4A39-9974-6D07B17A3E79}" srcOrd="11" destOrd="0" presId="urn:microsoft.com/office/officeart/2008/layout/HexagonCluster"/>
    <dgm:cxn modelId="{D4A8DEEA-BCE6-4E79-ACB6-BC8A16E7F0A3}" type="presParOf" srcId="{703F7338-34A2-4A39-9974-6D07B17A3E79}" destId="{C04BBC16-A118-4C88-9B9B-83AAAB47CB46}" srcOrd="0" destOrd="0" presId="urn:microsoft.com/office/officeart/2008/layout/HexagonCluster"/>
    <dgm:cxn modelId="{5F24E377-F91B-45F7-9F38-5EC42F70BD16}" type="presParOf" srcId="{F8A0B18B-A7D6-455E-ACDD-221542196207}" destId="{EAC5964D-4ADC-4A6F-839D-2C9C209E9E27}" srcOrd="12" destOrd="0" presId="urn:microsoft.com/office/officeart/2008/layout/HexagonCluster"/>
    <dgm:cxn modelId="{2A89F9B3-2033-4FB7-A278-889BA3484E29}" type="presParOf" srcId="{EAC5964D-4ADC-4A6F-839D-2C9C209E9E27}" destId="{C671E294-3786-4289-A93A-B6E76F41214E}" srcOrd="0" destOrd="0" presId="urn:microsoft.com/office/officeart/2008/layout/HexagonCluster"/>
    <dgm:cxn modelId="{FCB0C536-2334-4E16-B6B8-8E1222FB4477}" type="presParOf" srcId="{F8A0B18B-A7D6-455E-ACDD-221542196207}" destId="{F84114D2-5911-4F83-A353-0B1713BAA2BA}" srcOrd="13" destOrd="0" presId="urn:microsoft.com/office/officeart/2008/layout/HexagonCluster"/>
    <dgm:cxn modelId="{34F6350D-340D-4F00-A879-F56336A73D7A}" type="presParOf" srcId="{F84114D2-5911-4F83-A353-0B1713BAA2BA}" destId="{EC39D6A2-F1FF-40FB-84DF-767DF6EDF122}" srcOrd="0" destOrd="0" presId="urn:microsoft.com/office/officeart/2008/layout/HexagonCluster"/>
    <dgm:cxn modelId="{259AF107-A9E6-4119-95D5-E346F43CBD6C}" type="presParOf" srcId="{F8A0B18B-A7D6-455E-ACDD-221542196207}" destId="{67CD6BEF-815B-40D5-B4FF-D13EA9E3EBD7}" srcOrd="14" destOrd="0" presId="urn:microsoft.com/office/officeart/2008/layout/HexagonCluster"/>
    <dgm:cxn modelId="{A9BB9538-F054-4B83-8899-F7B4036E7902}" type="presParOf" srcId="{67CD6BEF-815B-40D5-B4FF-D13EA9E3EBD7}" destId="{F12A7CD0-64EF-487B-98AC-655E4BF6D4CF}" srcOrd="0" destOrd="0" presId="urn:microsoft.com/office/officeart/2008/layout/HexagonCluster"/>
    <dgm:cxn modelId="{1E1285F3-BA65-443C-907C-A6FD6389958F}" type="presParOf" srcId="{F8A0B18B-A7D6-455E-ACDD-221542196207}" destId="{A5B77482-CAC1-4225-935A-11834AD2A3ED}" srcOrd="15" destOrd="0" presId="urn:microsoft.com/office/officeart/2008/layout/HexagonCluster"/>
    <dgm:cxn modelId="{CED80B94-B492-4EBA-84FF-DDAD4FB6B793}" type="presParOf" srcId="{A5B77482-CAC1-4225-935A-11834AD2A3ED}" destId="{1B15A305-351C-4D41-B6A0-26386488052A}" srcOrd="0" destOrd="0" presId="urn:microsoft.com/office/officeart/2008/layout/HexagonCluster"/>
    <dgm:cxn modelId="{592C0DBF-419B-4A36-B6A9-98301201C0F4}" type="presParOf" srcId="{F8A0B18B-A7D6-455E-ACDD-221542196207}" destId="{FF4B1DC8-0FE5-444A-A7A5-3531EAAD84E5}" srcOrd="16" destOrd="0" presId="urn:microsoft.com/office/officeart/2008/layout/HexagonCluster"/>
    <dgm:cxn modelId="{D0202376-BD87-4563-A3EA-30CECEEEB9D2}" type="presParOf" srcId="{FF4B1DC8-0FE5-444A-A7A5-3531EAAD84E5}" destId="{0B03EE3D-859F-478C-A972-76EF988B55E7}" srcOrd="0" destOrd="0" presId="urn:microsoft.com/office/officeart/2008/layout/HexagonCluster"/>
    <dgm:cxn modelId="{D0BA5F1E-8DF9-4B1C-99D2-B6FD45918FD3}" type="presParOf" srcId="{F8A0B18B-A7D6-455E-ACDD-221542196207}" destId="{D57337E9-0AC0-49A4-8BF1-84271CBDE92E}" srcOrd="17" destOrd="0" presId="urn:microsoft.com/office/officeart/2008/layout/HexagonCluster"/>
    <dgm:cxn modelId="{389B3771-71E4-4DB3-BC00-17002B46F5F0}" type="presParOf" srcId="{D57337E9-0AC0-49A4-8BF1-84271CBDE92E}" destId="{21147C93-12A7-484B-91E5-A69A5A77BF91}" srcOrd="0" destOrd="0" presId="urn:microsoft.com/office/officeart/2008/layout/HexagonCluster"/>
    <dgm:cxn modelId="{56973205-125E-40BE-AA56-19307100F985}" type="presParOf" srcId="{F8A0B18B-A7D6-455E-ACDD-221542196207}" destId="{25596177-820F-4B2E-AD27-4720AA01FADF}" srcOrd="18" destOrd="0" presId="urn:microsoft.com/office/officeart/2008/layout/HexagonCluster"/>
    <dgm:cxn modelId="{9651D60B-CCC7-4CA5-A452-293D6B414F6E}" type="presParOf" srcId="{25596177-820F-4B2E-AD27-4720AA01FADF}" destId="{FF7446FD-16AD-40D6-BBAC-10CD031ECE8D}" srcOrd="0" destOrd="0" presId="urn:microsoft.com/office/officeart/2008/layout/HexagonCluster"/>
    <dgm:cxn modelId="{99AF9755-D2C9-4714-BDDF-3C913E88E456}" type="presParOf" srcId="{F8A0B18B-A7D6-455E-ACDD-221542196207}" destId="{CEFD7FED-CC97-4158-AA6B-697AFB99D70D}" srcOrd="19" destOrd="0" presId="urn:microsoft.com/office/officeart/2008/layout/HexagonCluster"/>
    <dgm:cxn modelId="{290E7D49-8844-4C76-A673-06ED941E5FEB}" type="presParOf" srcId="{CEFD7FED-CC97-4158-AA6B-697AFB99D70D}" destId="{ED3A54F9-E882-4A4B-A2F2-103AA2851EF3}" srcOrd="0" destOrd="0" presId="urn:microsoft.com/office/officeart/2008/layout/HexagonCluster"/>
    <dgm:cxn modelId="{F7EDA80B-078A-488B-ACC1-958C3F8439BF}" type="presParOf" srcId="{F8A0B18B-A7D6-455E-ACDD-221542196207}" destId="{5805F6A2-4C56-4667-BC4D-A4F975C75CE3}" srcOrd="20" destOrd="0" presId="urn:microsoft.com/office/officeart/2008/layout/HexagonCluster"/>
    <dgm:cxn modelId="{16B0533F-9874-43BD-8386-F762BC747B23}" type="presParOf" srcId="{5805F6A2-4C56-4667-BC4D-A4F975C75CE3}" destId="{975C33C7-A49B-4829-8420-7D211FEDE428}" srcOrd="0" destOrd="0" presId="urn:microsoft.com/office/officeart/2008/layout/HexagonCluster"/>
    <dgm:cxn modelId="{A314BDD8-FE6B-4ECE-AAE8-0E2B1DEBD35C}" type="presParOf" srcId="{F8A0B18B-A7D6-455E-ACDD-221542196207}" destId="{25728C45-C093-4396-8B29-F8B9594BF607}" srcOrd="21" destOrd="0" presId="urn:microsoft.com/office/officeart/2008/layout/HexagonCluster"/>
    <dgm:cxn modelId="{2A9BFF62-24AD-4AEE-B75F-27F1A8F8B00D}" type="presParOf" srcId="{25728C45-C093-4396-8B29-F8B9594BF607}" destId="{396C65A3-A898-49A8-857D-09EA60FDE1C1}" srcOrd="0" destOrd="0" presId="urn:microsoft.com/office/officeart/2008/layout/HexagonCluster"/>
    <dgm:cxn modelId="{BC223CB8-E973-41B5-8C0C-6811C8399867}" type="presParOf" srcId="{F8A0B18B-A7D6-455E-ACDD-221542196207}" destId="{7976D9B7-731B-4990-B119-79EF163C1738}" srcOrd="22" destOrd="0" presId="urn:microsoft.com/office/officeart/2008/layout/HexagonCluster"/>
    <dgm:cxn modelId="{C458FF79-92D1-4B05-8DAE-ED06A9C83A67}" type="presParOf" srcId="{7976D9B7-731B-4990-B119-79EF163C1738}" destId="{D18DEDBB-3208-4030-A3CD-39DA9E4D277E}" srcOrd="0" destOrd="0" presId="urn:microsoft.com/office/officeart/2008/layout/HexagonCluster"/>
    <dgm:cxn modelId="{DEB0321D-0DDB-47CA-9E26-4F1999461EF3}" type="presParOf" srcId="{F8A0B18B-A7D6-455E-ACDD-221542196207}" destId="{2F2F0B2D-546B-4C97-A1C4-D0C1D6A39E7C}" srcOrd="23" destOrd="0" presId="urn:microsoft.com/office/officeart/2008/layout/HexagonCluster"/>
    <dgm:cxn modelId="{5B06169F-F9B8-4158-8C64-B6669CE4CC44}" type="presParOf" srcId="{2F2F0B2D-546B-4C97-A1C4-D0C1D6A39E7C}" destId="{A0586E60-35EA-4C70-B00A-867444C1880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739140-540B-4427-BD3F-486D464DCD4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2311D48-4A1F-4A59-9231-F011AA7F1712}">
      <dgm:prSet phldrT="[Text]" custT="1"/>
      <dgm:spPr/>
      <dgm:t>
        <a:bodyPr/>
        <a:lstStyle/>
        <a:p>
          <a:r>
            <a:rPr lang="en-US" sz="3200" dirty="0"/>
            <a:t>Field-Initiated</a:t>
          </a:r>
        </a:p>
      </dgm:t>
    </dgm:pt>
    <dgm:pt modelId="{EDC69241-FBB7-470D-864F-00E67B23519D}" type="parTrans" cxnId="{4BB28448-1418-4BE2-BAA5-21A6D17BE407}">
      <dgm:prSet/>
      <dgm:spPr/>
      <dgm:t>
        <a:bodyPr/>
        <a:lstStyle/>
        <a:p>
          <a:endParaRPr lang="en-US"/>
        </a:p>
      </dgm:t>
    </dgm:pt>
    <dgm:pt modelId="{22452766-BC75-4065-A899-6B2A5BD8C4B6}" type="sibTrans" cxnId="{4BB28448-1418-4BE2-BAA5-21A6D17BE407}">
      <dgm:prSet/>
      <dgm:spPr/>
      <dgm:t>
        <a:bodyPr/>
        <a:lstStyle/>
        <a:p>
          <a:endParaRPr lang="en-US"/>
        </a:p>
      </dgm:t>
    </dgm:pt>
    <dgm:pt modelId="{A686CADC-107B-4444-9F9C-F1FB7FE626FD}">
      <dgm:prSet phldrT="[Text]" custT="1"/>
      <dgm:spPr/>
      <dgm:t>
        <a:bodyPr/>
        <a:lstStyle/>
        <a:p>
          <a:r>
            <a:rPr lang="en-US" altLang="en-US" sz="2000" dirty="0"/>
            <a:t>Funding opportunity in a general area (typically one of the three major outcome domains)</a:t>
          </a:r>
          <a:endParaRPr lang="en-US" sz="2000" dirty="0"/>
        </a:p>
      </dgm:t>
    </dgm:pt>
    <dgm:pt modelId="{3ECEC8A7-19A0-435C-B737-4F74CB17CB8B}" type="parTrans" cxnId="{B6A24ECD-3DAF-42DF-9517-4C74503F74B5}">
      <dgm:prSet/>
      <dgm:spPr/>
      <dgm:t>
        <a:bodyPr/>
        <a:lstStyle/>
        <a:p>
          <a:endParaRPr lang="en-US"/>
        </a:p>
      </dgm:t>
    </dgm:pt>
    <dgm:pt modelId="{7157109B-1A42-4AF9-A8D7-1E6B609D980D}" type="sibTrans" cxnId="{B6A24ECD-3DAF-42DF-9517-4C74503F74B5}">
      <dgm:prSet/>
      <dgm:spPr/>
      <dgm:t>
        <a:bodyPr/>
        <a:lstStyle/>
        <a:p>
          <a:endParaRPr lang="en-US"/>
        </a:p>
      </dgm:t>
    </dgm:pt>
    <dgm:pt modelId="{E3FC849E-A3EB-4EBE-B55F-B8F09DDAC90E}">
      <dgm:prSet phldrT="[Text]" custT="1"/>
      <dgm:spPr/>
      <dgm:t>
        <a:bodyPr/>
        <a:lstStyle/>
        <a:p>
          <a:r>
            <a:rPr lang="en-US" sz="3200" dirty="0"/>
            <a:t>Agency- Directed</a:t>
          </a:r>
        </a:p>
      </dgm:t>
    </dgm:pt>
    <dgm:pt modelId="{F3152086-5BAE-488B-AF79-7A2219414912}" type="parTrans" cxnId="{A17D66DD-F4B7-4ED2-9643-5C2FDDCF9C28}">
      <dgm:prSet/>
      <dgm:spPr/>
      <dgm:t>
        <a:bodyPr/>
        <a:lstStyle/>
        <a:p>
          <a:endParaRPr lang="en-US"/>
        </a:p>
      </dgm:t>
    </dgm:pt>
    <dgm:pt modelId="{D5B32B10-3512-46FE-80BC-B2F57089DCB4}" type="sibTrans" cxnId="{A17D66DD-F4B7-4ED2-9643-5C2FDDCF9C28}">
      <dgm:prSet/>
      <dgm:spPr/>
      <dgm:t>
        <a:bodyPr/>
        <a:lstStyle/>
        <a:p>
          <a:endParaRPr lang="en-US"/>
        </a:p>
      </dgm:t>
    </dgm:pt>
    <dgm:pt modelId="{9F9C4FE7-ACCE-4FAA-A51F-0DEC87CE6834}">
      <dgm:prSet phldrT="[Text]" custT="1"/>
      <dgm:spPr/>
      <dgm:t>
        <a:bodyPr/>
        <a:lstStyle/>
        <a:p>
          <a:r>
            <a:rPr lang="en-US" altLang="en-US" sz="2000" dirty="0"/>
            <a:t>Funding opportunity specifies topic and delineates specific R&amp;D tasks to be accomplished.  </a:t>
          </a:r>
          <a:endParaRPr lang="en-US" sz="2000" dirty="0"/>
        </a:p>
      </dgm:t>
    </dgm:pt>
    <dgm:pt modelId="{7BC0571E-75DD-452F-83A5-3CC1E714E9FC}" type="parTrans" cxnId="{77C96A2C-1EF5-43BF-9811-5A4790BA61DF}">
      <dgm:prSet/>
      <dgm:spPr/>
      <dgm:t>
        <a:bodyPr/>
        <a:lstStyle/>
        <a:p>
          <a:endParaRPr lang="en-US"/>
        </a:p>
      </dgm:t>
    </dgm:pt>
    <dgm:pt modelId="{C6572F72-71D4-4CD0-A8AA-8702EC4E8043}" type="sibTrans" cxnId="{77C96A2C-1EF5-43BF-9811-5A4790BA61DF}">
      <dgm:prSet/>
      <dgm:spPr/>
      <dgm:t>
        <a:bodyPr/>
        <a:lstStyle/>
        <a:p>
          <a:endParaRPr lang="en-US"/>
        </a:p>
      </dgm:t>
    </dgm:pt>
    <dgm:pt modelId="{94016B4C-F740-4A55-BBBE-7DA5FDACE640}">
      <dgm:prSet phldrT="[Text]" custT="1"/>
      <dgm:spPr/>
      <dgm:t>
        <a:bodyPr/>
        <a:lstStyle/>
        <a:p>
          <a:r>
            <a:rPr lang="en-US" altLang="en-US" sz="2000" dirty="0"/>
            <a:t>E.g.: “Using Robotics and Automation to improve accessible transportation options for people with disabilities.”</a:t>
          </a:r>
          <a:endParaRPr lang="en-US" sz="2000" dirty="0"/>
        </a:p>
      </dgm:t>
    </dgm:pt>
    <dgm:pt modelId="{1AF1EBA2-F157-409D-A76D-9A929D5B1C99}" type="parTrans" cxnId="{B847042B-DB14-4B30-A716-6F9190173BBF}">
      <dgm:prSet/>
      <dgm:spPr/>
      <dgm:t>
        <a:bodyPr/>
        <a:lstStyle/>
        <a:p>
          <a:endParaRPr lang="en-US"/>
        </a:p>
      </dgm:t>
    </dgm:pt>
    <dgm:pt modelId="{641F12FE-4207-4B06-B723-67B6989F72C1}" type="sibTrans" cxnId="{B847042B-DB14-4B30-A716-6F9190173BBF}">
      <dgm:prSet/>
      <dgm:spPr/>
      <dgm:t>
        <a:bodyPr/>
        <a:lstStyle/>
        <a:p>
          <a:endParaRPr lang="en-US"/>
        </a:p>
      </dgm:t>
    </dgm:pt>
    <dgm:pt modelId="{06AA7138-880B-443C-8134-3D785D2252CD}">
      <dgm:prSet phldrT="[Text]" custT="1"/>
      <dgm:spPr/>
      <dgm:t>
        <a:bodyPr/>
        <a:lstStyle/>
        <a:p>
          <a:r>
            <a:rPr lang="en-US" altLang="en-US" sz="2000" dirty="0"/>
            <a:t>Applicants propose specific R&amp;D topic(s). Some administrative elements are required.</a:t>
          </a:r>
          <a:endParaRPr lang="en-US" sz="2000" dirty="0"/>
        </a:p>
      </dgm:t>
    </dgm:pt>
    <dgm:pt modelId="{2A17C975-6A0E-41AD-A04E-257FA83EF19E}" type="parTrans" cxnId="{9C5D3A22-F223-44BD-BC8E-F8DADBF354C5}">
      <dgm:prSet/>
      <dgm:spPr/>
      <dgm:t>
        <a:bodyPr/>
        <a:lstStyle/>
        <a:p>
          <a:endParaRPr lang="en-US"/>
        </a:p>
      </dgm:t>
    </dgm:pt>
    <dgm:pt modelId="{5345E240-95B8-4D31-98B5-DA098CA1A9C7}" type="sibTrans" cxnId="{9C5D3A22-F223-44BD-BC8E-F8DADBF354C5}">
      <dgm:prSet/>
      <dgm:spPr/>
      <dgm:t>
        <a:bodyPr/>
        <a:lstStyle/>
        <a:p>
          <a:endParaRPr lang="en-US"/>
        </a:p>
      </dgm:t>
    </dgm:pt>
    <dgm:pt modelId="{6FD942BD-FC6A-4BA0-A574-75321D331924}" type="pres">
      <dgm:prSet presAssocID="{85739140-540B-4427-BD3F-486D464DCD40}" presName="Name0" presStyleCnt="0">
        <dgm:presLayoutVars>
          <dgm:dir/>
          <dgm:animLvl val="lvl"/>
          <dgm:resizeHandles/>
        </dgm:presLayoutVars>
      </dgm:prSet>
      <dgm:spPr/>
    </dgm:pt>
    <dgm:pt modelId="{FB05BF48-E519-4414-B00F-D6C4652CA7E0}" type="pres">
      <dgm:prSet presAssocID="{92311D48-4A1F-4A59-9231-F011AA7F1712}" presName="linNode" presStyleCnt="0"/>
      <dgm:spPr/>
    </dgm:pt>
    <dgm:pt modelId="{85D7DDE5-630A-4AAA-B947-2425885EC1B5}" type="pres">
      <dgm:prSet presAssocID="{92311D48-4A1F-4A59-9231-F011AA7F1712}" presName="parentShp" presStyleLbl="node1" presStyleIdx="0" presStyleCnt="2" custScaleX="62509" custScaleY="79131" custLinFactNeighborX="-247">
        <dgm:presLayoutVars>
          <dgm:bulletEnabled val="1"/>
        </dgm:presLayoutVars>
      </dgm:prSet>
      <dgm:spPr/>
    </dgm:pt>
    <dgm:pt modelId="{1D47D09F-D132-402E-B6CF-9D8C403EDEDF}" type="pres">
      <dgm:prSet presAssocID="{92311D48-4A1F-4A59-9231-F011AA7F1712}" presName="childShp" presStyleLbl="bgAccFollowNode1" presStyleIdx="0" presStyleCnt="2">
        <dgm:presLayoutVars>
          <dgm:bulletEnabled val="1"/>
        </dgm:presLayoutVars>
      </dgm:prSet>
      <dgm:spPr/>
    </dgm:pt>
    <dgm:pt modelId="{82C24BD9-76F0-4A3E-B5FF-B81C77F3015F}" type="pres">
      <dgm:prSet presAssocID="{22452766-BC75-4065-A899-6B2A5BD8C4B6}" presName="spacing" presStyleCnt="0"/>
      <dgm:spPr/>
    </dgm:pt>
    <dgm:pt modelId="{8CC56DE1-BB3E-45E7-8047-9BA9C2F25F63}" type="pres">
      <dgm:prSet presAssocID="{E3FC849E-A3EB-4EBE-B55F-B8F09DDAC90E}" presName="linNode" presStyleCnt="0"/>
      <dgm:spPr/>
    </dgm:pt>
    <dgm:pt modelId="{F1D98E2D-05B0-4478-88E9-F2229262B5B0}" type="pres">
      <dgm:prSet presAssocID="{E3FC849E-A3EB-4EBE-B55F-B8F09DDAC90E}" presName="parentShp" presStyleLbl="node1" presStyleIdx="1" presStyleCnt="2" custScaleX="64689" custScaleY="70369">
        <dgm:presLayoutVars>
          <dgm:bulletEnabled val="1"/>
        </dgm:presLayoutVars>
      </dgm:prSet>
      <dgm:spPr/>
    </dgm:pt>
    <dgm:pt modelId="{6569D4CC-4604-43EC-B1B8-CF1EB00903CD}" type="pres">
      <dgm:prSet presAssocID="{E3FC849E-A3EB-4EBE-B55F-B8F09DDAC90E}" presName="childShp" presStyleLbl="bgAccFollowNode1" presStyleIdx="1" presStyleCnt="2">
        <dgm:presLayoutVars>
          <dgm:bulletEnabled val="1"/>
        </dgm:presLayoutVars>
      </dgm:prSet>
      <dgm:spPr/>
    </dgm:pt>
  </dgm:ptLst>
  <dgm:cxnLst>
    <dgm:cxn modelId="{9C5D3A22-F223-44BD-BC8E-F8DADBF354C5}" srcId="{92311D48-4A1F-4A59-9231-F011AA7F1712}" destId="{06AA7138-880B-443C-8134-3D785D2252CD}" srcOrd="1" destOrd="0" parTransId="{2A17C975-6A0E-41AD-A04E-257FA83EF19E}" sibTransId="{5345E240-95B8-4D31-98B5-DA098CA1A9C7}"/>
    <dgm:cxn modelId="{B847042B-DB14-4B30-A716-6F9190173BBF}" srcId="{E3FC849E-A3EB-4EBE-B55F-B8F09DDAC90E}" destId="{94016B4C-F740-4A55-BBBE-7DA5FDACE640}" srcOrd="1" destOrd="0" parTransId="{1AF1EBA2-F157-409D-A76D-9A929D5B1C99}" sibTransId="{641F12FE-4207-4B06-B723-67B6989F72C1}"/>
    <dgm:cxn modelId="{77C96A2C-1EF5-43BF-9811-5A4790BA61DF}" srcId="{E3FC849E-A3EB-4EBE-B55F-B8F09DDAC90E}" destId="{9F9C4FE7-ACCE-4FAA-A51F-0DEC87CE6834}" srcOrd="0" destOrd="0" parTransId="{7BC0571E-75DD-452F-83A5-3CC1E714E9FC}" sibTransId="{C6572F72-71D4-4CD0-A8AA-8702EC4E8043}"/>
    <dgm:cxn modelId="{9A864642-2E35-44D5-AC29-2D44C142A58D}" type="presOf" srcId="{06AA7138-880B-443C-8134-3D785D2252CD}" destId="{1D47D09F-D132-402E-B6CF-9D8C403EDEDF}" srcOrd="0" destOrd="1" presId="urn:microsoft.com/office/officeart/2005/8/layout/vList6"/>
    <dgm:cxn modelId="{4BB28448-1418-4BE2-BAA5-21A6D17BE407}" srcId="{85739140-540B-4427-BD3F-486D464DCD40}" destId="{92311D48-4A1F-4A59-9231-F011AA7F1712}" srcOrd="0" destOrd="0" parTransId="{EDC69241-FBB7-470D-864F-00E67B23519D}" sibTransId="{22452766-BC75-4065-A899-6B2A5BD8C4B6}"/>
    <dgm:cxn modelId="{1F8E2154-A444-4291-B24F-3586D0490DE5}" type="presOf" srcId="{9F9C4FE7-ACCE-4FAA-A51F-0DEC87CE6834}" destId="{6569D4CC-4604-43EC-B1B8-CF1EB00903CD}" srcOrd="0" destOrd="0" presId="urn:microsoft.com/office/officeart/2005/8/layout/vList6"/>
    <dgm:cxn modelId="{51726B57-4C3E-47E7-BB26-6723F1075DCF}" type="presOf" srcId="{A686CADC-107B-4444-9F9C-F1FB7FE626FD}" destId="{1D47D09F-D132-402E-B6CF-9D8C403EDEDF}" srcOrd="0" destOrd="0" presId="urn:microsoft.com/office/officeart/2005/8/layout/vList6"/>
    <dgm:cxn modelId="{B9AD02B7-48B6-4668-8B03-B88AB18ECC98}" type="presOf" srcId="{E3FC849E-A3EB-4EBE-B55F-B8F09DDAC90E}" destId="{F1D98E2D-05B0-4478-88E9-F2229262B5B0}" srcOrd="0" destOrd="0" presId="urn:microsoft.com/office/officeart/2005/8/layout/vList6"/>
    <dgm:cxn modelId="{BDE9B7C4-29CD-42A2-8C86-19B66F0A8EA7}" type="presOf" srcId="{92311D48-4A1F-4A59-9231-F011AA7F1712}" destId="{85D7DDE5-630A-4AAA-B947-2425885EC1B5}" srcOrd="0" destOrd="0" presId="urn:microsoft.com/office/officeart/2005/8/layout/vList6"/>
    <dgm:cxn modelId="{B6A24ECD-3DAF-42DF-9517-4C74503F74B5}" srcId="{92311D48-4A1F-4A59-9231-F011AA7F1712}" destId="{A686CADC-107B-4444-9F9C-F1FB7FE626FD}" srcOrd="0" destOrd="0" parTransId="{3ECEC8A7-19A0-435C-B737-4F74CB17CB8B}" sibTransId="{7157109B-1A42-4AF9-A8D7-1E6B609D980D}"/>
    <dgm:cxn modelId="{A17D66DD-F4B7-4ED2-9643-5C2FDDCF9C28}" srcId="{85739140-540B-4427-BD3F-486D464DCD40}" destId="{E3FC849E-A3EB-4EBE-B55F-B8F09DDAC90E}" srcOrd="1" destOrd="0" parTransId="{F3152086-5BAE-488B-AF79-7A2219414912}" sibTransId="{D5B32B10-3512-46FE-80BC-B2F57089DCB4}"/>
    <dgm:cxn modelId="{C8D13DF7-AD96-40D7-B09E-33D24C851738}" type="presOf" srcId="{85739140-540B-4427-BD3F-486D464DCD40}" destId="{6FD942BD-FC6A-4BA0-A574-75321D331924}" srcOrd="0" destOrd="0" presId="urn:microsoft.com/office/officeart/2005/8/layout/vList6"/>
    <dgm:cxn modelId="{B2AF2BFF-480B-44E6-81A1-D1C818CC9F4D}" type="presOf" srcId="{94016B4C-F740-4A55-BBBE-7DA5FDACE640}" destId="{6569D4CC-4604-43EC-B1B8-CF1EB00903CD}" srcOrd="0" destOrd="1" presId="urn:microsoft.com/office/officeart/2005/8/layout/vList6"/>
    <dgm:cxn modelId="{80BDB394-8C0C-4ED8-86A1-2DCE76DF2120}" type="presParOf" srcId="{6FD942BD-FC6A-4BA0-A574-75321D331924}" destId="{FB05BF48-E519-4414-B00F-D6C4652CA7E0}" srcOrd="0" destOrd="0" presId="urn:microsoft.com/office/officeart/2005/8/layout/vList6"/>
    <dgm:cxn modelId="{5849EB2E-628D-4DCC-AC96-9D8E1716C553}" type="presParOf" srcId="{FB05BF48-E519-4414-B00F-D6C4652CA7E0}" destId="{85D7DDE5-630A-4AAA-B947-2425885EC1B5}" srcOrd="0" destOrd="0" presId="urn:microsoft.com/office/officeart/2005/8/layout/vList6"/>
    <dgm:cxn modelId="{E9F4BD76-F3BE-4E51-9CFA-358FA6084730}" type="presParOf" srcId="{FB05BF48-E519-4414-B00F-D6C4652CA7E0}" destId="{1D47D09F-D132-402E-B6CF-9D8C403EDEDF}" srcOrd="1" destOrd="0" presId="urn:microsoft.com/office/officeart/2005/8/layout/vList6"/>
    <dgm:cxn modelId="{F1E9AF26-E13A-4D38-8D88-1EAD6101C67D}" type="presParOf" srcId="{6FD942BD-FC6A-4BA0-A574-75321D331924}" destId="{82C24BD9-76F0-4A3E-B5FF-B81C77F3015F}" srcOrd="1" destOrd="0" presId="urn:microsoft.com/office/officeart/2005/8/layout/vList6"/>
    <dgm:cxn modelId="{A864FB73-CB8A-4B4D-8668-B5DBBA749090}" type="presParOf" srcId="{6FD942BD-FC6A-4BA0-A574-75321D331924}" destId="{8CC56DE1-BB3E-45E7-8047-9BA9C2F25F63}" srcOrd="2" destOrd="0" presId="urn:microsoft.com/office/officeart/2005/8/layout/vList6"/>
    <dgm:cxn modelId="{148A14CD-405C-4764-AD59-08F8AC36949A}" type="presParOf" srcId="{8CC56DE1-BB3E-45E7-8047-9BA9C2F25F63}" destId="{F1D98E2D-05B0-4478-88E9-F2229262B5B0}" srcOrd="0" destOrd="0" presId="urn:microsoft.com/office/officeart/2005/8/layout/vList6"/>
    <dgm:cxn modelId="{759771A5-2006-4822-9203-BF9173DFB481}" type="presParOf" srcId="{8CC56DE1-BB3E-45E7-8047-9BA9C2F25F63}" destId="{6569D4CC-4604-43EC-B1B8-CF1EB00903C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F47CDC-1E01-4239-A1B5-3A5167B45877}"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A7B12AF8-5212-4A6E-8638-9F966D1A803E}">
      <dgm:prSet phldrT="[Text]" custT="1"/>
      <dgm:spPr/>
      <dgm:t>
        <a:bodyPr/>
        <a:lstStyle/>
        <a:p>
          <a:r>
            <a:rPr lang="en-US" sz="2000" dirty="0"/>
            <a:t>Examination of the moderating role of work limitations in the relationship between job crafting and work performance (</a:t>
          </a:r>
          <a:r>
            <a:rPr lang="en-US" sz="2000" b="0" i="0" dirty="0"/>
            <a:t>University of New Hampshire)</a:t>
          </a:r>
          <a:endParaRPr lang="en-US" sz="2000" b="0" dirty="0"/>
        </a:p>
      </dgm:t>
      <dgm:extLst>
        <a:ext uri="{E40237B7-FDA0-4F09-8148-C483321AD2D9}">
          <dgm14:cNvPr xmlns:dgm14="http://schemas.microsoft.com/office/drawing/2010/diagram" id="0" name="" title="accomplishments"/>
        </a:ext>
      </dgm:extLst>
    </dgm:pt>
    <dgm:pt modelId="{50C913D0-AC13-4A5B-893E-EBB75547CA11}" type="parTrans" cxnId="{6744FAB0-3A62-4C79-AAF3-B4B8FCEEA0F6}">
      <dgm:prSet/>
      <dgm:spPr/>
      <dgm:t>
        <a:bodyPr/>
        <a:lstStyle/>
        <a:p>
          <a:endParaRPr lang="en-US"/>
        </a:p>
      </dgm:t>
    </dgm:pt>
    <dgm:pt modelId="{89DCBF31-6471-4905-9965-F97ADAC76A76}" type="sibTrans" cxnId="{6744FAB0-3A62-4C79-AAF3-B4B8FCEEA0F6}">
      <dgm:prSet/>
      <dgm:spPr/>
      <dgm:t>
        <a:bodyPr/>
        <a:lstStyle/>
        <a:p>
          <a:endParaRPr lang="en-US"/>
        </a:p>
      </dgm:t>
    </dgm:pt>
    <dgm:pt modelId="{411DE034-3CC7-432E-96F5-DB2C496D5E84}">
      <dgm:prSet phldrT="[Text]" custT="1"/>
      <dgm:spPr/>
      <dgm:t>
        <a:bodyPr/>
        <a:lstStyle/>
        <a:p>
          <a:r>
            <a:rPr lang="en-US" sz="2000" i="0" dirty="0"/>
            <a:t>Examination of employment trends affecting individuals who are blind or low vision, AT in the workplace, employers’ attitudes, </a:t>
          </a:r>
          <a:r>
            <a:rPr lang="en-US" sz="2000" b="0" i="0" dirty="0"/>
            <a:t>(Mississippi State University) </a:t>
          </a:r>
        </a:p>
      </dgm:t>
      <dgm:extLst>
        <a:ext uri="{E40237B7-FDA0-4F09-8148-C483321AD2D9}">
          <dgm14:cNvPr xmlns:dgm14="http://schemas.microsoft.com/office/drawing/2010/diagram" id="0" name="" title="accomplishments"/>
        </a:ext>
      </dgm:extLst>
    </dgm:pt>
    <dgm:pt modelId="{266F6225-B527-421A-A5C7-E4ACBDC23DC2}" type="sibTrans" cxnId="{9A223180-0769-4FB9-8E7A-9E196D058123}">
      <dgm:prSet/>
      <dgm:spPr/>
      <dgm:t>
        <a:bodyPr/>
        <a:lstStyle/>
        <a:p>
          <a:endParaRPr lang="en-US"/>
        </a:p>
      </dgm:t>
    </dgm:pt>
    <dgm:pt modelId="{549B658B-CF8A-4CA1-9DF9-8E277E775F2D}" type="parTrans" cxnId="{9A223180-0769-4FB9-8E7A-9E196D058123}">
      <dgm:prSet/>
      <dgm:spPr/>
      <dgm:t>
        <a:bodyPr/>
        <a:lstStyle/>
        <a:p>
          <a:endParaRPr lang="en-US"/>
        </a:p>
      </dgm:t>
    </dgm:pt>
    <dgm:pt modelId="{96A701CB-1283-4456-BC41-73D344D28938}">
      <dgm:prSet custT="1"/>
      <dgm:spPr/>
      <dgm:t>
        <a:bodyPr/>
        <a:lstStyle/>
        <a:p>
          <a:r>
            <a:rPr lang="en-US" sz="2000" b="0" i="0" dirty="0"/>
            <a:t>Development of an intervention to enable return-to-work by employees who experience brain fog and other cognitive impairments due to Post-Acute Sequelae of COVID-19 (PASC) that negatively impact their ability to function in the workplace (University of Alabama at Birmingham)</a:t>
          </a:r>
          <a:endParaRPr lang="en-US" sz="2000" dirty="0"/>
        </a:p>
      </dgm:t>
    </dgm:pt>
    <dgm:pt modelId="{7F60279B-B115-47F8-A877-05135E73114C}" type="parTrans" cxnId="{34FA4953-A067-4D75-BBF4-EA6D934ADDEA}">
      <dgm:prSet/>
      <dgm:spPr/>
      <dgm:t>
        <a:bodyPr/>
        <a:lstStyle/>
        <a:p>
          <a:endParaRPr lang="en-US"/>
        </a:p>
      </dgm:t>
    </dgm:pt>
    <dgm:pt modelId="{47F1DAA9-A4DF-4B77-8898-C6AD36519275}" type="sibTrans" cxnId="{34FA4953-A067-4D75-BBF4-EA6D934ADDEA}">
      <dgm:prSet/>
      <dgm:spPr/>
      <dgm:t>
        <a:bodyPr/>
        <a:lstStyle/>
        <a:p>
          <a:endParaRPr lang="en-US"/>
        </a:p>
      </dgm:t>
    </dgm:pt>
    <dgm:pt modelId="{8189DC4A-E203-41FE-8C1C-F9D06B4897F1}" type="pres">
      <dgm:prSet presAssocID="{34F47CDC-1E01-4239-A1B5-3A5167B45877}" presName="Name0" presStyleCnt="0">
        <dgm:presLayoutVars>
          <dgm:dir/>
          <dgm:resizeHandles val="exact"/>
        </dgm:presLayoutVars>
      </dgm:prSet>
      <dgm:spPr/>
    </dgm:pt>
    <dgm:pt modelId="{900E7158-A206-439A-9C5B-AE5F95031CFA}" type="pres">
      <dgm:prSet presAssocID="{34F47CDC-1E01-4239-A1B5-3A5167B45877}" presName="bkgdShp" presStyleLbl="alignAccFollowNode1" presStyleIdx="0" presStyleCnt="1" custLinFactNeighborX="725" custLinFactNeighborY="-10878"/>
      <dgm:spPr/>
    </dgm:pt>
    <dgm:pt modelId="{7C8C820F-271D-4D7E-9CA8-B4FE21BC4997}" type="pres">
      <dgm:prSet presAssocID="{34F47CDC-1E01-4239-A1B5-3A5167B45877}" presName="linComp" presStyleCnt="0"/>
      <dgm:spPr/>
    </dgm:pt>
    <dgm:pt modelId="{EFF19937-3A61-480C-A9E3-29DB4BE05ACD}" type="pres">
      <dgm:prSet presAssocID="{A7B12AF8-5212-4A6E-8638-9F966D1A803E}" presName="compNode" presStyleCnt="0"/>
      <dgm:spPr/>
    </dgm:pt>
    <dgm:pt modelId="{BD25EF9D-B306-4B4D-A22E-09D592A1FC6A}" type="pres">
      <dgm:prSet presAssocID="{A7B12AF8-5212-4A6E-8638-9F966D1A803E}" presName="node" presStyleLbl="node1" presStyleIdx="0" presStyleCnt="3" custScaleX="109655" custLinFactNeighborX="-5016" custLinFactNeighborY="-16">
        <dgm:presLayoutVars>
          <dgm:bulletEnabled val="1"/>
        </dgm:presLayoutVars>
      </dgm:prSet>
      <dgm:spPr/>
    </dgm:pt>
    <dgm:pt modelId="{F00A79CA-6271-4DD9-BDD5-7486CCE1EAC9}" type="pres">
      <dgm:prSet presAssocID="{A7B12AF8-5212-4A6E-8638-9F966D1A803E}" presName="invisiNode" presStyleLbl="node1" presStyleIdx="0" presStyleCnt="3"/>
      <dgm:spPr/>
    </dgm:pt>
    <dgm:pt modelId="{CFBABC06-4178-428C-A536-C90541AB3179}" type="pres">
      <dgm:prSet presAssocID="{A7B12AF8-5212-4A6E-8638-9F966D1A803E}" presName="imagNode" presStyleLbl="fgImgPlace1" presStyleIdx="0" presStyleCnt="3" custScaleY="106060" custLinFactNeighborX="-1509" custLinFactNeighborY="204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 modelId="{FE991AE2-51ED-4727-83A0-5365E858CCD8}" type="pres">
      <dgm:prSet presAssocID="{89DCBF31-6471-4905-9965-F97ADAC76A76}" presName="sibTrans" presStyleLbl="sibTrans2D1" presStyleIdx="0" presStyleCnt="0"/>
      <dgm:spPr/>
    </dgm:pt>
    <dgm:pt modelId="{94A97946-F41B-4591-A833-391B03B45A6C}" type="pres">
      <dgm:prSet presAssocID="{411DE034-3CC7-432E-96F5-DB2C496D5E84}" presName="compNode" presStyleCnt="0"/>
      <dgm:spPr/>
    </dgm:pt>
    <dgm:pt modelId="{659E8BB0-E0BB-471D-8E75-ED082C095A78}" type="pres">
      <dgm:prSet presAssocID="{411DE034-3CC7-432E-96F5-DB2C496D5E84}" presName="node" presStyleLbl="node1" presStyleIdx="1" presStyleCnt="3" custScaleX="124066" custLinFactNeighborX="3632" custLinFactNeighborY="-1296">
        <dgm:presLayoutVars>
          <dgm:bulletEnabled val="1"/>
        </dgm:presLayoutVars>
      </dgm:prSet>
      <dgm:spPr/>
    </dgm:pt>
    <dgm:pt modelId="{05B4578F-B28C-418D-985E-E2C14007E2ED}" type="pres">
      <dgm:prSet presAssocID="{411DE034-3CC7-432E-96F5-DB2C496D5E84}" presName="invisiNode" presStyleLbl="node1" presStyleIdx="1" presStyleCnt="3"/>
      <dgm:spPr/>
    </dgm:pt>
    <dgm:pt modelId="{C66C75C8-5F8D-466D-B5F2-8F1A0F090E1D}" type="pres">
      <dgm:prSet presAssocID="{411DE034-3CC7-432E-96F5-DB2C496D5E84}" presName="imagNode" presStyleLbl="fgImgPlace1" presStyleIdx="1" presStyleCnt="3" custScaleX="106395" custLinFactNeighborX="2205" custLinFactNeighborY="315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Person with service animal"/>
        </a:ext>
      </dgm:extLst>
    </dgm:pt>
    <dgm:pt modelId="{44363AC2-4860-4B10-92D4-F71AADD928DD}" type="pres">
      <dgm:prSet presAssocID="{266F6225-B527-421A-A5C7-E4ACBDC23DC2}" presName="sibTrans" presStyleLbl="sibTrans2D1" presStyleIdx="0" presStyleCnt="0"/>
      <dgm:spPr/>
    </dgm:pt>
    <dgm:pt modelId="{15878AE5-8051-4954-99DD-B972B4A03112}" type="pres">
      <dgm:prSet presAssocID="{96A701CB-1283-4456-BC41-73D344D28938}" presName="compNode" presStyleCnt="0"/>
      <dgm:spPr/>
    </dgm:pt>
    <dgm:pt modelId="{6953A7DD-33B8-4683-A7DE-B9A62301EFEB}" type="pres">
      <dgm:prSet presAssocID="{96A701CB-1283-4456-BC41-73D344D28938}" presName="node" presStyleLbl="node1" presStyleIdx="2" presStyleCnt="3" custScaleX="175182" custScaleY="106335" custLinFactNeighborX="8558" custLinFactNeighborY="3456">
        <dgm:presLayoutVars>
          <dgm:bulletEnabled val="1"/>
        </dgm:presLayoutVars>
      </dgm:prSet>
      <dgm:spPr/>
    </dgm:pt>
    <dgm:pt modelId="{72F7AB46-E2C9-4137-9A80-AF5E6D8F7CB0}" type="pres">
      <dgm:prSet presAssocID="{96A701CB-1283-4456-BC41-73D344D28938}" presName="invisiNode" presStyleLbl="node1" presStyleIdx="2" presStyleCnt="3"/>
      <dgm:spPr/>
    </dgm:pt>
    <dgm:pt modelId="{A06AEA8F-5B2E-49E8-9B65-C3F33CB11649}" type="pres">
      <dgm:prSet presAssocID="{96A701CB-1283-4456-BC41-73D344D28938}"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Lst>
  <dgm:cxnLst>
    <dgm:cxn modelId="{68BA7433-3EB8-430C-A8AB-CE1E2A371552}" type="presOf" srcId="{34F47CDC-1E01-4239-A1B5-3A5167B45877}" destId="{8189DC4A-E203-41FE-8C1C-F9D06B4897F1}" srcOrd="0" destOrd="0" presId="urn:microsoft.com/office/officeart/2005/8/layout/pList2"/>
    <dgm:cxn modelId="{B555E55D-E2E9-44AD-B3D8-D70500A87B1E}" type="presOf" srcId="{96A701CB-1283-4456-BC41-73D344D28938}" destId="{6953A7DD-33B8-4683-A7DE-B9A62301EFEB}" srcOrd="0" destOrd="0" presId="urn:microsoft.com/office/officeart/2005/8/layout/pList2"/>
    <dgm:cxn modelId="{34FA4953-A067-4D75-BBF4-EA6D934ADDEA}" srcId="{34F47CDC-1E01-4239-A1B5-3A5167B45877}" destId="{96A701CB-1283-4456-BC41-73D344D28938}" srcOrd="2" destOrd="0" parTransId="{7F60279B-B115-47F8-A877-05135E73114C}" sibTransId="{47F1DAA9-A4DF-4B77-8898-C6AD36519275}"/>
    <dgm:cxn modelId="{6B72455A-0FC1-4A9C-9716-B2052B9234CA}" type="presOf" srcId="{A7B12AF8-5212-4A6E-8638-9F966D1A803E}" destId="{BD25EF9D-B306-4B4D-A22E-09D592A1FC6A}" srcOrd="0" destOrd="0" presId="urn:microsoft.com/office/officeart/2005/8/layout/pList2"/>
    <dgm:cxn modelId="{9A223180-0769-4FB9-8E7A-9E196D058123}" srcId="{34F47CDC-1E01-4239-A1B5-3A5167B45877}" destId="{411DE034-3CC7-432E-96F5-DB2C496D5E84}" srcOrd="1" destOrd="0" parTransId="{549B658B-CF8A-4CA1-9DF9-8E277E775F2D}" sibTransId="{266F6225-B527-421A-A5C7-E4ACBDC23DC2}"/>
    <dgm:cxn modelId="{6744FAB0-3A62-4C79-AAF3-B4B8FCEEA0F6}" srcId="{34F47CDC-1E01-4239-A1B5-3A5167B45877}" destId="{A7B12AF8-5212-4A6E-8638-9F966D1A803E}" srcOrd="0" destOrd="0" parTransId="{50C913D0-AC13-4A5B-893E-EBB75547CA11}" sibTransId="{89DCBF31-6471-4905-9965-F97ADAC76A76}"/>
    <dgm:cxn modelId="{583FBDB8-8A37-4436-83BE-424210975665}" type="presOf" srcId="{411DE034-3CC7-432E-96F5-DB2C496D5E84}" destId="{659E8BB0-E0BB-471D-8E75-ED082C095A78}" srcOrd="0" destOrd="0" presId="urn:microsoft.com/office/officeart/2005/8/layout/pList2"/>
    <dgm:cxn modelId="{409985E9-6943-472A-969B-B8D3473D8EEE}" type="presOf" srcId="{89DCBF31-6471-4905-9965-F97ADAC76A76}" destId="{FE991AE2-51ED-4727-83A0-5365E858CCD8}" srcOrd="0" destOrd="0" presId="urn:microsoft.com/office/officeart/2005/8/layout/pList2"/>
    <dgm:cxn modelId="{9E4868EE-53DC-4947-A660-8E9675B982E6}" type="presOf" srcId="{266F6225-B527-421A-A5C7-E4ACBDC23DC2}" destId="{44363AC2-4860-4B10-92D4-F71AADD928DD}" srcOrd="0" destOrd="0" presId="urn:microsoft.com/office/officeart/2005/8/layout/pList2"/>
    <dgm:cxn modelId="{0B0341B1-85FB-4075-9375-225A9A1B6F46}" type="presParOf" srcId="{8189DC4A-E203-41FE-8C1C-F9D06B4897F1}" destId="{900E7158-A206-439A-9C5B-AE5F95031CFA}" srcOrd="0" destOrd="0" presId="urn:microsoft.com/office/officeart/2005/8/layout/pList2"/>
    <dgm:cxn modelId="{E1576755-2CBA-4753-87FE-30EF9891B8CC}" type="presParOf" srcId="{8189DC4A-E203-41FE-8C1C-F9D06B4897F1}" destId="{7C8C820F-271D-4D7E-9CA8-B4FE21BC4997}" srcOrd="1" destOrd="0" presId="urn:microsoft.com/office/officeart/2005/8/layout/pList2"/>
    <dgm:cxn modelId="{662E407A-40DE-4544-A9EC-F495848D32EF}" type="presParOf" srcId="{7C8C820F-271D-4D7E-9CA8-B4FE21BC4997}" destId="{EFF19937-3A61-480C-A9E3-29DB4BE05ACD}" srcOrd="0" destOrd="0" presId="urn:microsoft.com/office/officeart/2005/8/layout/pList2"/>
    <dgm:cxn modelId="{4E4100A8-71FB-43CD-A01D-6FF1C13F12BB}" type="presParOf" srcId="{EFF19937-3A61-480C-A9E3-29DB4BE05ACD}" destId="{BD25EF9D-B306-4B4D-A22E-09D592A1FC6A}" srcOrd="0" destOrd="0" presId="urn:microsoft.com/office/officeart/2005/8/layout/pList2"/>
    <dgm:cxn modelId="{4902C3EA-6D38-48CE-AC78-F28CA2D0ECDA}" type="presParOf" srcId="{EFF19937-3A61-480C-A9E3-29DB4BE05ACD}" destId="{F00A79CA-6271-4DD9-BDD5-7486CCE1EAC9}" srcOrd="1" destOrd="0" presId="urn:microsoft.com/office/officeart/2005/8/layout/pList2"/>
    <dgm:cxn modelId="{7044CEF2-9BF0-46BB-95E0-F8A5F2F7BA47}" type="presParOf" srcId="{EFF19937-3A61-480C-A9E3-29DB4BE05ACD}" destId="{CFBABC06-4178-428C-A536-C90541AB3179}" srcOrd="2" destOrd="0" presId="urn:microsoft.com/office/officeart/2005/8/layout/pList2"/>
    <dgm:cxn modelId="{416BF27A-398B-49C6-897D-5C6634F9767B}" type="presParOf" srcId="{7C8C820F-271D-4D7E-9CA8-B4FE21BC4997}" destId="{FE991AE2-51ED-4727-83A0-5365E858CCD8}" srcOrd="1" destOrd="0" presId="urn:microsoft.com/office/officeart/2005/8/layout/pList2"/>
    <dgm:cxn modelId="{2163807D-4C29-4325-9492-B4385E8DBDC0}" type="presParOf" srcId="{7C8C820F-271D-4D7E-9CA8-B4FE21BC4997}" destId="{94A97946-F41B-4591-A833-391B03B45A6C}" srcOrd="2" destOrd="0" presId="urn:microsoft.com/office/officeart/2005/8/layout/pList2"/>
    <dgm:cxn modelId="{86E18755-74E9-4FCB-AB4D-640B4ADF9FFB}" type="presParOf" srcId="{94A97946-F41B-4591-A833-391B03B45A6C}" destId="{659E8BB0-E0BB-471D-8E75-ED082C095A78}" srcOrd="0" destOrd="0" presId="urn:microsoft.com/office/officeart/2005/8/layout/pList2"/>
    <dgm:cxn modelId="{8A127E57-327C-4F02-832F-0AAFE669ACF4}" type="presParOf" srcId="{94A97946-F41B-4591-A833-391B03B45A6C}" destId="{05B4578F-B28C-418D-985E-E2C14007E2ED}" srcOrd="1" destOrd="0" presId="urn:microsoft.com/office/officeart/2005/8/layout/pList2"/>
    <dgm:cxn modelId="{79BB0D54-277B-450F-B3A8-049AA9E8A419}" type="presParOf" srcId="{94A97946-F41B-4591-A833-391B03B45A6C}" destId="{C66C75C8-5F8D-466D-B5F2-8F1A0F090E1D}" srcOrd="2" destOrd="0" presId="urn:microsoft.com/office/officeart/2005/8/layout/pList2"/>
    <dgm:cxn modelId="{8EA47256-8063-4643-A6E5-01885F4E087A}" type="presParOf" srcId="{7C8C820F-271D-4D7E-9CA8-B4FE21BC4997}" destId="{44363AC2-4860-4B10-92D4-F71AADD928DD}" srcOrd="3" destOrd="0" presId="urn:microsoft.com/office/officeart/2005/8/layout/pList2"/>
    <dgm:cxn modelId="{80F3DF3E-C058-4285-8960-87A7F7B33A33}" type="presParOf" srcId="{7C8C820F-271D-4D7E-9CA8-B4FE21BC4997}" destId="{15878AE5-8051-4954-99DD-B972B4A03112}" srcOrd="4" destOrd="0" presId="urn:microsoft.com/office/officeart/2005/8/layout/pList2"/>
    <dgm:cxn modelId="{0E036792-73B3-4A9F-B993-A99445FB05B3}" type="presParOf" srcId="{15878AE5-8051-4954-99DD-B972B4A03112}" destId="{6953A7DD-33B8-4683-A7DE-B9A62301EFEB}" srcOrd="0" destOrd="0" presId="urn:microsoft.com/office/officeart/2005/8/layout/pList2"/>
    <dgm:cxn modelId="{92AB389D-FC51-4E00-B68C-0EA7A1EA9407}" type="presParOf" srcId="{15878AE5-8051-4954-99DD-B972B4A03112}" destId="{72F7AB46-E2C9-4137-9A80-AF5E6D8F7CB0}" srcOrd="1" destOrd="0" presId="urn:microsoft.com/office/officeart/2005/8/layout/pList2"/>
    <dgm:cxn modelId="{92CBCF32-24FC-4606-8448-4167939DD371}" type="presParOf" srcId="{15878AE5-8051-4954-99DD-B972B4A03112}" destId="{A06AEA8F-5B2E-49E8-9B65-C3F33CB1164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7944-2CB4-413F-9666-FA7A3902F725}">
      <dsp:nvSpPr>
        <dsp:cNvPr id="0" name=""/>
        <dsp:cNvSpPr/>
      </dsp:nvSpPr>
      <dsp:spPr>
        <a:xfrm>
          <a:off x="1196980" y="-276326"/>
          <a:ext cx="5469297" cy="1067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generate new knowledge and to promote its effective use:</a:t>
          </a:r>
        </a:p>
      </dsp:txBody>
      <dsp:txXfrm>
        <a:off x="1228253" y="-245053"/>
        <a:ext cx="5406751" cy="1005179"/>
      </dsp:txXfrm>
    </dsp:sp>
    <dsp:sp modelId="{77ADB019-AFD5-4BA4-8F0A-AE11B8E8D26D}">
      <dsp:nvSpPr>
        <dsp:cNvPr id="0" name=""/>
        <dsp:cNvSpPr/>
      </dsp:nvSpPr>
      <dsp:spPr>
        <a:xfrm rot="3291242">
          <a:off x="4222622" y="1073846"/>
          <a:ext cx="822527" cy="362397"/>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31341" y="1146325"/>
        <a:ext cx="605089" cy="217439"/>
      </dsp:txXfrm>
    </dsp:sp>
    <dsp:sp modelId="{E341EDE1-31FF-4E60-9B07-09EA6EB498C2}">
      <dsp:nvSpPr>
        <dsp:cNvPr id="0" name=""/>
        <dsp:cNvSpPr/>
      </dsp:nvSpPr>
      <dsp:spPr>
        <a:xfrm>
          <a:off x="4055880" y="1718691"/>
          <a:ext cx="3249521" cy="2046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expand </a:t>
          </a:r>
          <a:r>
            <a:rPr lang="en-US" sz="2400" u="sng" kern="1200" dirty="0"/>
            <a:t>society</a:t>
          </a:r>
          <a:r>
            <a:rPr lang="en-US" sz="2400" kern="1200" dirty="0"/>
            <a:t>’s capacity to provide full opportunities and accommodations for individuals with disabilities</a:t>
          </a:r>
        </a:p>
      </dsp:txBody>
      <dsp:txXfrm>
        <a:off x="4115817" y="1778628"/>
        <a:ext cx="3129647" cy="1926520"/>
      </dsp:txXfrm>
    </dsp:sp>
    <dsp:sp modelId="{D34E1D8B-6261-4DB9-83E9-9822767773A1}">
      <dsp:nvSpPr>
        <dsp:cNvPr id="0" name=""/>
        <dsp:cNvSpPr/>
      </dsp:nvSpPr>
      <dsp:spPr>
        <a:xfrm rot="10768399">
          <a:off x="-409615" y="2144641"/>
          <a:ext cx="819231" cy="99485"/>
        </a:xfrm>
        <a:prstGeom prst="actionButtonBlank">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9770" y="2164538"/>
        <a:ext cx="759540" cy="59691"/>
      </dsp:txXfrm>
    </dsp:sp>
    <dsp:sp modelId="{2A4EA620-A3E0-4687-8507-1C6E5E6DE14E}">
      <dsp:nvSpPr>
        <dsp:cNvPr id="0" name=""/>
        <dsp:cNvSpPr/>
      </dsp:nvSpPr>
      <dsp:spPr>
        <a:xfrm>
          <a:off x="233701" y="1721466"/>
          <a:ext cx="3200836" cy="21115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improve the abilities of </a:t>
          </a:r>
          <a:r>
            <a:rPr lang="en-US" sz="2400" u="sng" kern="1200" dirty="0"/>
            <a:t>individuals</a:t>
          </a:r>
          <a:r>
            <a:rPr lang="en-US" sz="2400" kern="1200" dirty="0"/>
            <a:t> with disabilities to perform activities of their choice in the community</a:t>
          </a:r>
        </a:p>
      </dsp:txBody>
      <dsp:txXfrm>
        <a:off x="295547" y="1783312"/>
        <a:ext cx="3077144" cy="1987871"/>
      </dsp:txXfrm>
    </dsp:sp>
    <dsp:sp modelId="{94384AF9-7E36-4874-8271-3862AF927B86}">
      <dsp:nvSpPr>
        <dsp:cNvPr id="0" name=""/>
        <dsp:cNvSpPr/>
      </dsp:nvSpPr>
      <dsp:spPr>
        <a:xfrm rot="7601808">
          <a:off x="2505905" y="1078470"/>
          <a:ext cx="845508" cy="362397"/>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578275" y="1132747"/>
        <a:ext cx="754909" cy="1811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1AD28-A69D-4BE8-9D3A-1DEA7A0EA2E4}">
      <dsp:nvSpPr>
        <dsp:cNvPr id="0" name=""/>
        <dsp:cNvSpPr/>
      </dsp:nvSpPr>
      <dsp:spPr>
        <a:xfrm>
          <a:off x="0" y="108848"/>
          <a:ext cx="9820273" cy="25331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C9314-C85D-4BE5-BC15-AA38ED7C3ACD}">
      <dsp:nvSpPr>
        <dsp:cNvPr id="0" name=""/>
        <dsp:cNvSpPr/>
      </dsp:nvSpPr>
      <dsp:spPr>
        <a:xfrm>
          <a:off x="342349" y="201688"/>
          <a:ext cx="2472852" cy="185762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0CA6B-4625-4BBF-B36D-C379F314811A}">
      <dsp:nvSpPr>
        <dsp:cNvPr id="0" name=""/>
        <dsp:cNvSpPr/>
      </dsp:nvSpPr>
      <dsp:spPr>
        <a:xfrm rot="10800000">
          <a:off x="155081" y="2191807"/>
          <a:ext cx="2757848" cy="35067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Evalu8NOW tool was introduced to respectfully monitor depression and anxiety of people with Parkinson’s and other degenerative neurological diseases (</a:t>
          </a:r>
          <a:r>
            <a:rPr lang="en-US" sz="2000" kern="1200" dirty="0" err="1"/>
            <a:t>CreateAbility</a:t>
          </a:r>
          <a:r>
            <a:rPr lang="en-US" sz="2000" kern="1200" dirty="0"/>
            <a:t> Concepts, Inc.)</a:t>
          </a:r>
        </a:p>
      </dsp:txBody>
      <dsp:txXfrm rot="10800000">
        <a:off x="239894" y="2191807"/>
        <a:ext cx="2588222" cy="3421957"/>
      </dsp:txXfrm>
    </dsp:sp>
    <dsp:sp modelId="{83004DF1-3779-4E8B-BA2F-132DF7B1F826}">
      <dsp:nvSpPr>
        <dsp:cNvPr id="0" name=""/>
        <dsp:cNvSpPr/>
      </dsp:nvSpPr>
      <dsp:spPr>
        <a:xfrm>
          <a:off x="3768333" y="150238"/>
          <a:ext cx="2077688" cy="185762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D5661-74B3-4965-A63E-82581D6DFF38}">
      <dsp:nvSpPr>
        <dsp:cNvPr id="0" name=""/>
        <dsp:cNvSpPr/>
      </dsp:nvSpPr>
      <dsp:spPr>
        <a:xfrm rot="10800000">
          <a:off x="3251180" y="2131650"/>
          <a:ext cx="3166081" cy="36313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Investigation of service delivery processes for individuals with disabilities using CRT who have a mobility impairment, while specifically identifying best practices, barriers, and unique features of health delivery policies and practices (University of Pittsburgh)</a:t>
          </a:r>
          <a:endParaRPr lang="en-US" sz="2000" b="0" kern="1200" dirty="0"/>
        </a:p>
      </dsp:txBody>
      <dsp:txXfrm rot="10800000">
        <a:off x="3348548" y="2131650"/>
        <a:ext cx="2971345" cy="3533987"/>
      </dsp:txXfrm>
    </dsp:sp>
    <dsp:sp modelId="{F1A77744-CDC7-44AA-8C2B-40978EC6CF17}">
      <dsp:nvSpPr>
        <dsp:cNvPr id="0" name=""/>
        <dsp:cNvSpPr/>
      </dsp:nvSpPr>
      <dsp:spPr>
        <a:xfrm>
          <a:off x="7132717" y="249784"/>
          <a:ext cx="1848461" cy="18576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5AD34-85E5-4D9D-8C13-AE9CD4C02845}">
      <dsp:nvSpPr>
        <dsp:cNvPr id="0" name=""/>
        <dsp:cNvSpPr/>
      </dsp:nvSpPr>
      <dsp:spPr>
        <a:xfrm rot="10800000">
          <a:off x="6642330" y="2192759"/>
          <a:ext cx="2918627" cy="344791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i="0" kern="1200"/>
            <a:t>Conducting of field tests which evaluate measures of trunk function to be used in assigning classifications to athletes in wheelchair basketball competition (Alabama State University)</a:t>
          </a:r>
          <a:endParaRPr lang="en-US" sz="2000" kern="1200"/>
        </a:p>
      </dsp:txBody>
      <dsp:txXfrm rot="10800000">
        <a:off x="6732088" y="2192759"/>
        <a:ext cx="2739111" cy="3358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E7158-A206-439A-9C5B-AE5F95031CFA}">
      <dsp:nvSpPr>
        <dsp:cNvPr id="0" name=""/>
        <dsp:cNvSpPr/>
      </dsp:nvSpPr>
      <dsp:spPr>
        <a:xfrm>
          <a:off x="0" y="3721"/>
          <a:ext cx="10972800" cy="244816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ABC06-4178-428C-A536-C90541AB3179}">
      <dsp:nvSpPr>
        <dsp:cNvPr id="0" name=""/>
        <dsp:cNvSpPr/>
      </dsp:nvSpPr>
      <dsp:spPr>
        <a:xfrm>
          <a:off x="801554" y="326421"/>
          <a:ext cx="2115264" cy="179531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5EF9D-B306-4B4D-A22E-09D592A1FC6A}">
      <dsp:nvSpPr>
        <dsp:cNvPr id="0" name=""/>
        <dsp:cNvSpPr/>
      </dsp:nvSpPr>
      <dsp:spPr>
        <a:xfrm rot="10800000">
          <a:off x="330950" y="2448162"/>
          <a:ext cx="3056472" cy="29921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kern="1200"/>
            <a:t>Examination of factors influencing participation in personal and life activities among people aging with long-term physical disability to inform future interventions (Washington University)</a:t>
          </a:r>
        </a:p>
      </dsp:txBody>
      <dsp:txXfrm rot="10800000">
        <a:off x="422970" y="2448162"/>
        <a:ext cx="2872432" cy="2900179"/>
      </dsp:txXfrm>
    </dsp:sp>
    <dsp:sp modelId="{FCC5A31A-78B1-4C35-9B06-D6C6E1EAA5D9}">
      <dsp:nvSpPr>
        <dsp:cNvPr id="0" name=""/>
        <dsp:cNvSpPr/>
      </dsp:nvSpPr>
      <dsp:spPr>
        <a:xfrm>
          <a:off x="4345532" y="343761"/>
          <a:ext cx="2115264" cy="179531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4000" r="-1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0B334-DD79-4190-B24E-ACB03BE82A5B}">
      <dsp:nvSpPr>
        <dsp:cNvPr id="0" name=""/>
        <dsp:cNvSpPr/>
      </dsp:nvSpPr>
      <dsp:spPr>
        <a:xfrm rot="10800000">
          <a:off x="3610795" y="2517522"/>
          <a:ext cx="3608429" cy="292283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i="0" kern="1200"/>
            <a:t>Quantification of out-of-pocket costs and unmet need for disability-related goods and services with attention to disparities experienced among people with disabilities from underserved backgrounds (Stony Brook)</a:t>
          </a:r>
          <a:endParaRPr lang="en-US" sz="2000" kern="1200"/>
        </a:p>
      </dsp:txBody>
      <dsp:txXfrm rot="10800000">
        <a:off x="3700682" y="2517522"/>
        <a:ext cx="3428655" cy="2832952"/>
      </dsp:txXfrm>
    </dsp:sp>
    <dsp:sp modelId="{63CCD5C6-5FF6-4062-B130-63A59AF3393A}">
      <dsp:nvSpPr>
        <dsp:cNvPr id="0" name=""/>
        <dsp:cNvSpPr/>
      </dsp:nvSpPr>
      <dsp:spPr>
        <a:xfrm>
          <a:off x="7972745" y="326421"/>
          <a:ext cx="2115264" cy="179531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BBBC7-FAF5-4D23-B6CE-DDB34B3497E2}">
      <dsp:nvSpPr>
        <dsp:cNvPr id="0" name=""/>
        <dsp:cNvSpPr/>
      </dsp:nvSpPr>
      <dsp:spPr>
        <a:xfrm rot="10800000">
          <a:off x="7418905" y="2448162"/>
          <a:ext cx="3222943" cy="29921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i="0" kern="1200"/>
            <a:t>Developing and testing an intervention to enhance social connections and feelings of mattering among adults with serious mental illnesses (SMI)</a:t>
          </a:r>
        </a:p>
        <a:p>
          <a:pPr marL="0" lvl="0" indent="0" algn="ctr" defTabSz="889000">
            <a:lnSpc>
              <a:spcPct val="90000"/>
            </a:lnSpc>
            <a:spcBef>
              <a:spcPct val="0"/>
            </a:spcBef>
            <a:spcAft>
              <a:spcPct val="35000"/>
            </a:spcAft>
            <a:buNone/>
          </a:pPr>
          <a:r>
            <a:rPr lang="en-US" sz="2000" b="0" i="0" kern="1200"/>
            <a:t>(Temple University)</a:t>
          </a:r>
          <a:endParaRPr lang="en-US" sz="2000" kern="1200"/>
        </a:p>
      </dsp:txBody>
      <dsp:txXfrm rot="10800000">
        <a:off x="7510925" y="2448162"/>
        <a:ext cx="3038903" cy="29001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170D-D2EC-4A9C-A6AE-8C9ABBE78E5C}">
      <dsp:nvSpPr>
        <dsp:cNvPr id="0" name=""/>
        <dsp:cNvSpPr/>
      </dsp:nvSpPr>
      <dsp:spPr>
        <a:xfrm flipV="1">
          <a:off x="0" y="514936"/>
          <a:ext cx="10058399" cy="3506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B3B91-F9BD-4A1A-A722-054048317173}">
      <dsp:nvSpPr>
        <dsp:cNvPr id="0" name=""/>
        <dsp:cNvSpPr/>
      </dsp:nvSpPr>
      <dsp:spPr>
        <a:xfrm>
          <a:off x="896564" y="0"/>
          <a:ext cx="8207204" cy="1433176"/>
        </a:xfrm>
        <a:prstGeom prst="roundRect">
          <a:avLst/>
        </a:prstGeom>
        <a:solidFill>
          <a:schemeClr val="accent4">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8" tIns="0" rIns="266128" bIns="0" numCol="1" spcCol="1270" anchor="ctr" anchorCtr="0">
          <a:noAutofit/>
        </a:bodyPr>
        <a:lstStyle/>
        <a:p>
          <a:pPr marL="0" lvl="0" indent="0" algn="l" defTabSz="977900">
            <a:lnSpc>
              <a:spcPct val="90000"/>
            </a:lnSpc>
            <a:spcBef>
              <a:spcPct val="0"/>
            </a:spcBef>
            <a:spcAft>
              <a:spcPct val="35000"/>
            </a:spcAft>
            <a:buNone/>
          </a:pPr>
          <a:r>
            <a:rPr lang="en-US" sz="2200" kern="1200" dirty="0"/>
            <a:t>Learn about NIDILRR</a:t>
          </a:r>
        </a:p>
        <a:p>
          <a:pPr marL="0" lvl="0" indent="0" algn="l" defTabSz="977900">
            <a:lnSpc>
              <a:spcPct val="90000"/>
            </a:lnSpc>
            <a:spcBef>
              <a:spcPct val="0"/>
            </a:spcBef>
            <a:spcAft>
              <a:spcPct val="35000"/>
            </a:spcAft>
            <a:buNone/>
          </a:pP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https://www.acl.gov/about-acl/about-national-institute-disability-independent-living-and-rehabilitation-research</a:t>
          </a:r>
          <a:endParaRPr lang="en-US" sz="1800" kern="1200" dirty="0">
            <a:solidFill>
              <a:schemeClr val="bg1"/>
            </a:solidFill>
          </a:endParaRPr>
        </a:p>
        <a:p>
          <a:pPr marL="0" lvl="0" indent="0" algn="l" defTabSz="977900">
            <a:lnSpc>
              <a:spcPct val="90000"/>
            </a:lnSpc>
            <a:spcBef>
              <a:spcPct val="0"/>
            </a:spcBef>
            <a:spcAft>
              <a:spcPct val="35000"/>
            </a:spcAft>
            <a:buNone/>
          </a:pPr>
          <a:r>
            <a:rPr lang="en-US" sz="18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https://acl.gov/news-and-events/announcements/new-nidilrr-long-range-plan</a:t>
          </a:r>
          <a:endParaRPr lang="en-US" sz="1800" kern="1200" dirty="0">
            <a:solidFill>
              <a:schemeClr val="bg1"/>
            </a:solidFill>
          </a:endParaRPr>
        </a:p>
      </dsp:txBody>
      <dsp:txXfrm>
        <a:off x="966526" y="69962"/>
        <a:ext cx="8067280" cy="1293252"/>
      </dsp:txXfrm>
    </dsp:sp>
    <dsp:sp modelId="{FAEB172E-22F0-469F-840B-8002943407AE}">
      <dsp:nvSpPr>
        <dsp:cNvPr id="0" name=""/>
        <dsp:cNvSpPr/>
      </dsp:nvSpPr>
      <dsp:spPr>
        <a:xfrm>
          <a:off x="0" y="2530395"/>
          <a:ext cx="10058399" cy="3353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C9826-0D13-4E7C-88A0-0BC2A6AB5E22}">
      <dsp:nvSpPr>
        <dsp:cNvPr id="0" name=""/>
        <dsp:cNvSpPr/>
      </dsp:nvSpPr>
      <dsp:spPr>
        <a:xfrm>
          <a:off x="910139" y="1591485"/>
          <a:ext cx="8696419" cy="1389984"/>
        </a:xfrm>
        <a:prstGeom prst="roundRect">
          <a:avLst/>
        </a:prstGeom>
        <a:solidFill>
          <a:schemeClr val="accent4">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8" tIns="0" rIns="266128" bIns="0" numCol="1" spcCol="1270" anchor="ctr" anchorCtr="0">
          <a:noAutofit/>
        </a:bodyPr>
        <a:lstStyle/>
        <a:p>
          <a:pPr marL="0" lvl="0" indent="0" algn="l" defTabSz="977900">
            <a:lnSpc>
              <a:spcPct val="90000"/>
            </a:lnSpc>
            <a:spcBef>
              <a:spcPct val="0"/>
            </a:spcBef>
            <a:spcAft>
              <a:spcPct val="35000"/>
            </a:spcAft>
            <a:buNone/>
          </a:pPr>
          <a:r>
            <a:rPr lang="en-US" sz="2200" kern="1200" dirty="0"/>
            <a:t>Receive Funding Opportunity Announcements </a:t>
          </a:r>
        </a:p>
        <a:p>
          <a:pPr marL="0" lvl="0" indent="0" algn="l" defTabSz="977900">
            <a:lnSpc>
              <a:spcPct val="90000"/>
            </a:lnSpc>
            <a:spcBef>
              <a:spcPct val="0"/>
            </a:spcBef>
            <a:spcAft>
              <a:spcPct val="35000"/>
            </a:spcAft>
            <a:buNone/>
          </a:pPr>
          <a:r>
            <a:rPr lang="en-US" sz="18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http://www.naric.com/?q=node/33</a:t>
          </a:r>
          <a:r>
            <a:rPr lang="en-US" sz="1800" kern="1200" dirty="0">
              <a:solidFill>
                <a:schemeClr val="bg1"/>
              </a:solidFill>
            </a:rPr>
            <a:t> </a:t>
          </a:r>
        </a:p>
      </dsp:txBody>
      <dsp:txXfrm>
        <a:off x="977992" y="1659338"/>
        <a:ext cx="8560713" cy="1254278"/>
      </dsp:txXfrm>
    </dsp:sp>
    <dsp:sp modelId="{5F6E9F66-EC16-4307-B7A0-263C03EFFED2}">
      <dsp:nvSpPr>
        <dsp:cNvPr id="0" name=""/>
        <dsp:cNvSpPr/>
      </dsp:nvSpPr>
      <dsp:spPr>
        <a:xfrm>
          <a:off x="0" y="3796415"/>
          <a:ext cx="10058399" cy="3734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4173C6-CDBB-426B-BFFE-F100796547D1}">
      <dsp:nvSpPr>
        <dsp:cNvPr id="0" name=""/>
        <dsp:cNvSpPr/>
      </dsp:nvSpPr>
      <dsp:spPr>
        <a:xfrm>
          <a:off x="1053954" y="3204620"/>
          <a:ext cx="8085938" cy="1219419"/>
        </a:xfrm>
        <a:prstGeom prst="roundRect">
          <a:avLst/>
        </a:prstGeom>
        <a:solidFill>
          <a:schemeClr val="accent4">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8" tIns="0" rIns="266128"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cs typeface="Arial" panose="020B0604020202020204" pitchFamily="34" charset="0"/>
            </a:rPr>
            <a:t>Review NIDILRR grant forecast/open grant competitions </a:t>
          </a:r>
        </a:p>
        <a:p>
          <a:pPr marL="0" lvl="0" indent="0" algn="l" defTabSz="977900">
            <a:lnSpc>
              <a:spcPct val="90000"/>
            </a:lnSpc>
            <a:spcBef>
              <a:spcPct val="0"/>
            </a:spcBef>
            <a:spcAft>
              <a:spcPct val="35000"/>
            </a:spcAft>
            <a:buNone/>
          </a:pPr>
          <a:r>
            <a:rPr lang="en-US" sz="1800" kern="1200" dirty="0">
              <a:solidFill>
                <a:schemeClr val="bg1"/>
              </a:solidFill>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https://www.grants.gov/search-grants</a:t>
          </a:r>
          <a:endParaRPr lang="en-US" sz="1800" kern="1200" dirty="0">
            <a:solidFill>
              <a:schemeClr val="bg1"/>
            </a:solidFill>
            <a:cs typeface="Arial" panose="020B0604020202020204" pitchFamily="34" charset="0"/>
          </a:endParaRPr>
        </a:p>
        <a:p>
          <a:pPr marL="0" lvl="0" indent="0" algn="l" defTabSz="977900">
            <a:lnSpc>
              <a:spcPct val="90000"/>
            </a:lnSpc>
            <a:spcBef>
              <a:spcPct val="0"/>
            </a:spcBef>
            <a:spcAft>
              <a:spcPct val="35000"/>
            </a:spcAft>
            <a:buNone/>
          </a:pPr>
          <a:r>
            <a:rPr lang="en-US" sz="1800" kern="1200" dirty="0">
              <a:solidFill>
                <a:schemeClr val="bg1"/>
              </a:solidFill>
              <a:cs typeface="Arial" panose="020B0604020202020204" pitchFamily="34" charset="0"/>
            </a:rPr>
            <a:t>TIP: Enter CFDA: 93.433</a:t>
          </a:r>
          <a:endParaRPr lang="en-US" sz="1800" kern="1200" dirty="0">
            <a:solidFill>
              <a:schemeClr val="bg1"/>
            </a:solidFill>
          </a:endParaRPr>
        </a:p>
      </dsp:txBody>
      <dsp:txXfrm>
        <a:off x="1113481" y="3264147"/>
        <a:ext cx="7966884" cy="1100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24CED-5474-4F55-A272-A211729F378C}">
      <dsp:nvSpPr>
        <dsp:cNvPr id="0" name=""/>
        <dsp:cNvSpPr/>
      </dsp:nvSpPr>
      <dsp:spPr>
        <a:xfrm>
          <a:off x="2012093" y="0"/>
          <a:ext cx="2269491" cy="226983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08415-DBF5-4005-9AE4-F4B86047D398}">
      <dsp:nvSpPr>
        <dsp:cNvPr id="0" name=""/>
        <dsp:cNvSpPr/>
      </dsp:nvSpPr>
      <dsp:spPr>
        <a:xfrm>
          <a:off x="4078620" y="559419"/>
          <a:ext cx="4531979" cy="90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Interventions and products to improve long-term outcomes and community living</a:t>
          </a:r>
        </a:p>
      </dsp:txBody>
      <dsp:txXfrm>
        <a:off x="4078620" y="559419"/>
        <a:ext cx="4531979" cy="908123"/>
      </dsp:txXfrm>
    </dsp:sp>
    <dsp:sp modelId="{4579E71E-A098-41B9-883D-865E589CFA39}">
      <dsp:nvSpPr>
        <dsp:cNvPr id="0" name=""/>
        <dsp:cNvSpPr/>
      </dsp:nvSpPr>
      <dsp:spPr>
        <a:xfrm>
          <a:off x="2513726" y="819480"/>
          <a:ext cx="1261112" cy="63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Research &amp; Development</a:t>
          </a:r>
        </a:p>
      </dsp:txBody>
      <dsp:txXfrm>
        <a:off x="2513726" y="819480"/>
        <a:ext cx="1261112" cy="630405"/>
      </dsp:txXfrm>
    </dsp:sp>
    <dsp:sp modelId="{BFDB5D8C-CCA4-4101-820D-4A78B52820FD}">
      <dsp:nvSpPr>
        <dsp:cNvPr id="0" name=""/>
        <dsp:cNvSpPr/>
      </dsp:nvSpPr>
      <dsp:spPr>
        <a:xfrm>
          <a:off x="1381750" y="1304189"/>
          <a:ext cx="2269491" cy="226983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CAC47-3AA7-4C1E-9335-1ABB06D115E9}">
      <dsp:nvSpPr>
        <dsp:cNvPr id="0" name=""/>
        <dsp:cNvSpPr/>
      </dsp:nvSpPr>
      <dsp:spPr>
        <a:xfrm>
          <a:off x="4190861" y="1957688"/>
          <a:ext cx="3862325" cy="90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Training young investigators and retraining clinicians to pursue research careers </a:t>
          </a:r>
        </a:p>
      </dsp:txBody>
      <dsp:txXfrm>
        <a:off x="4190861" y="1957688"/>
        <a:ext cx="3862325" cy="908123"/>
      </dsp:txXfrm>
    </dsp:sp>
    <dsp:sp modelId="{9087F6E0-441D-441B-BE40-41CC164B5346}">
      <dsp:nvSpPr>
        <dsp:cNvPr id="0" name=""/>
        <dsp:cNvSpPr/>
      </dsp:nvSpPr>
      <dsp:spPr>
        <a:xfrm>
          <a:off x="1885940" y="2131213"/>
          <a:ext cx="1261112" cy="63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Capacity Building</a:t>
          </a:r>
        </a:p>
      </dsp:txBody>
      <dsp:txXfrm>
        <a:off x="1885940" y="2131213"/>
        <a:ext cx="1261112" cy="630405"/>
      </dsp:txXfrm>
    </dsp:sp>
    <dsp:sp modelId="{FDB52D15-5E2D-462C-8D6D-E3629D8A4BFA}">
      <dsp:nvSpPr>
        <dsp:cNvPr id="0" name=""/>
        <dsp:cNvSpPr/>
      </dsp:nvSpPr>
      <dsp:spPr>
        <a:xfrm>
          <a:off x="2173622" y="2764448"/>
          <a:ext cx="1949845" cy="195062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EDF23-5695-4734-8764-803D96B45C94}">
      <dsp:nvSpPr>
        <dsp:cNvPr id="0" name=""/>
        <dsp:cNvSpPr/>
      </dsp:nvSpPr>
      <dsp:spPr>
        <a:xfrm>
          <a:off x="4305303" y="3196664"/>
          <a:ext cx="3952360" cy="90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a:t>
          </a:r>
          <a:r>
            <a:rPr lang="en-US" altLang="en-US" sz="2000" kern="1200" dirty="0"/>
            <a:t>romoting the use of R&amp;D findings by people with disabilities, their families, and other stakeholders</a:t>
          </a:r>
          <a:endParaRPr lang="en-US" sz="2000" kern="1200" dirty="0"/>
        </a:p>
      </dsp:txBody>
      <dsp:txXfrm>
        <a:off x="4305303" y="3196664"/>
        <a:ext cx="3952360" cy="908123"/>
      </dsp:txXfrm>
    </dsp:sp>
    <dsp:sp modelId="{922268ED-C70D-4A1C-BCFA-95217ABF9210}">
      <dsp:nvSpPr>
        <dsp:cNvPr id="0" name=""/>
        <dsp:cNvSpPr/>
      </dsp:nvSpPr>
      <dsp:spPr>
        <a:xfrm>
          <a:off x="2516709" y="3444833"/>
          <a:ext cx="1261112" cy="63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Knowledge Translation</a:t>
          </a:r>
        </a:p>
      </dsp:txBody>
      <dsp:txXfrm>
        <a:off x="2516709" y="3444833"/>
        <a:ext cx="1261112" cy="630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806C3-8C6B-4751-BCF0-F5E2C74BC284}">
      <dsp:nvSpPr>
        <dsp:cNvPr id="0" name=""/>
        <dsp:cNvSpPr/>
      </dsp:nvSpPr>
      <dsp:spPr>
        <a:xfrm>
          <a:off x="7" y="0"/>
          <a:ext cx="2663390" cy="4136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Health and Function</a:t>
          </a:r>
        </a:p>
      </dsp:txBody>
      <dsp:txXfrm>
        <a:off x="7" y="1654600"/>
        <a:ext cx="2663390" cy="1654600"/>
      </dsp:txXfrm>
    </dsp:sp>
    <dsp:sp modelId="{BA2FB31B-E139-466A-8701-4ED339810504}">
      <dsp:nvSpPr>
        <dsp:cNvPr id="0" name=""/>
        <dsp:cNvSpPr/>
      </dsp:nvSpPr>
      <dsp:spPr>
        <a:xfrm>
          <a:off x="550689" y="219236"/>
          <a:ext cx="1616870" cy="16533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3CEB6-E58E-409A-975C-A3A705D70DF9}">
      <dsp:nvSpPr>
        <dsp:cNvPr id="0" name=""/>
        <dsp:cNvSpPr/>
      </dsp:nvSpPr>
      <dsp:spPr>
        <a:xfrm>
          <a:off x="2745004" y="0"/>
          <a:ext cx="2663390" cy="4136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Employment</a:t>
          </a:r>
        </a:p>
      </dsp:txBody>
      <dsp:txXfrm>
        <a:off x="2745004" y="1654600"/>
        <a:ext cx="2663390" cy="1654600"/>
      </dsp:txXfrm>
    </dsp:sp>
    <dsp:sp modelId="{2B8ED099-DF25-4F48-A4B4-DF6D556FBFF1}">
      <dsp:nvSpPr>
        <dsp:cNvPr id="0" name=""/>
        <dsp:cNvSpPr/>
      </dsp:nvSpPr>
      <dsp:spPr>
        <a:xfrm>
          <a:off x="3343143" y="202685"/>
          <a:ext cx="1624198" cy="163331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E36B4-AD1A-4648-B3D4-CA68407A0F3B}">
      <dsp:nvSpPr>
        <dsp:cNvPr id="0" name=""/>
        <dsp:cNvSpPr/>
      </dsp:nvSpPr>
      <dsp:spPr>
        <a:xfrm>
          <a:off x="5488297" y="0"/>
          <a:ext cx="2663390" cy="4136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Community Living and Participation</a:t>
          </a:r>
        </a:p>
      </dsp:txBody>
      <dsp:txXfrm>
        <a:off x="5488297" y="1654600"/>
        <a:ext cx="2663390" cy="1654600"/>
      </dsp:txXfrm>
    </dsp:sp>
    <dsp:sp modelId="{883020F4-59E7-4A77-AC1E-A2B899866F7F}">
      <dsp:nvSpPr>
        <dsp:cNvPr id="0" name=""/>
        <dsp:cNvSpPr/>
      </dsp:nvSpPr>
      <dsp:spPr>
        <a:xfrm>
          <a:off x="6065188" y="156892"/>
          <a:ext cx="1527928" cy="166994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03AA44-6B36-4812-ABA4-762176C3A0C0}">
      <dsp:nvSpPr>
        <dsp:cNvPr id="0" name=""/>
        <dsp:cNvSpPr/>
      </dsp:nvSpPr>
      <dsp:spPr>
        <a:xfrm>
          <a:off x="326135" y="3463827"/>
          <a:ext cx="7501128" cy="27328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09217-E951-4336-BA00-ECD4E19F018A}">
      <dsp:nvSpPr>
        <dsp:cNvPr id="0" name=""/>
        <dsp:cNvSpPr/>
      </dsp:nvSpPr>
      <dsp:spPr>
        <a:xfrm>
          <a:off x="0" y="0"/>
          <a:ext cx="4571999" cy="45719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05014-90C0-423F-ADFF-39FA6176622C}">
      <dsp:nvSpPr>
        <dsp:cNvPr id="0" name=""/>
        <dsp:cNvSpPr/>
      </dsp:nvSpPr>
      <dsp:spPr>
        <a:xfrm>
          <a:off x="2285999" y="0"/>
          <a:ext cx="5841966" cy="45719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Populations across the lifespan</a:t>
          </a:r>
        </a:p>
      </dsp:txBody>
      <dsp:txXfrm>
        <a:off x="2285999" y="0"/>
        <a:ext cx="2920983" cy="1371602"/>
      </dsp:txXfrm>
    </dsp:sp>
    <dsp:sp modelId="{F2E9F019-A349-4652-BDA4-B1EDA7C292AA}">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264CC-AC73-4623-A4E8-8C6E7377F573}">
      <dsp:nvSpPr>
        <dsp:cNvPr id="0" name=""/>
        <dsp:cNvSpPr/>
      </dsp:nvSpPr>
      <dsp:spPr>
        <a:xfrm>
          <a:off x="2285999" y="1371602"/>
          <a:ext cx="5841966" cy="29717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Cross-disability</a:t>
          </a:r>
        </a:p>
      </dsp:txBody>
      <dsp:txXfrm>
        <a:off x="2285999" y="1371602"/>
        <a:ext cx="2920983" cy="1371598"/>
      </dsp:txXfrm>
    </dsp:sp>
    <dsp:sp modelId="{E7E2BEF8-67C4-4AD0-AAB5-F2D33DE0FB13}">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6B70A-1968-4E6F-99B5-58C628FCF790}">
      <dsp:nvSpPr>
        <dsp:cNvPr id="0" name=""/>
        <dsp:cNvSpPr/>
      </dsp:nvSpPr>
      <dsp:spPr>
        <a:xfrm>
          <a:off x="2285999" y="2564132"/>
          <a:ext cx="5841966" cy="17575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Focus on Health</a:t>
          </a:r>
          <a:r>
            <a:rPr lang="en-US" sz="2200" kern="1200" baseline="0" dirty="0"/>
            <a:t> and Function, Employment, Community Living and Participation</a:t>
          </a:r>
          <a:endParaRPr lang="en-US" sz="2200" kern="1200" dirty="0"/>
        </a:p>
      </dsp:txBody>
      <dsp:txXfrm>
        <a:off x="2285999" y="2564132"/>
        <a:ext cx="2920983" cy="1757552"/>
      </dsp:txXfrm>
    </dsp:sp>
    <dsp:sp modelId="{B50AB79B-8EBD-43C1-A729-45039CCD8957}">
      <dsp:nvSpPr>
        <dsp:cNvPr id="0" name=""/>
        <dsp:cNvSpPr/>
      </dsp:nvSpPr>
      <dsp:spPr>
        <a:xfrm>
          <a:off x="5206983" y="0"/>
          <a:ext cx="2920983" cy="13716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Children </a:t>
          </a:r>
        </a:p>
        <a:p>
          <a:pPr marL="171450" lvl="1" indent="-171450" algn="l" defTabSz="800100">
            <a:lnSpc>
              <a:spcPct val="90000"/>
            </a:lnSpc>
            <a:spcBef>
              <a:spcPct val="0"/>
            </a:spcBef>
            <a:spcAft>
              <a:spcPct val="15000"/>
            </a:spcAft>
            <a:buChar char="•"/>
          </a:pPr>
          <a:r>
            <a:rPr lang="en-US" sz="1800" kern="1200" dirty="0"/>
            <a:t>Transition age</a:t>
          </a:r>
        </a:p>
        <a:p>
          <a:pPr marL="171450" lvl="1" indent="-171450" algn="l" defTabSz="800100">
            <a:lnSpc>
              <a:spcPct val="90000"/>
            </a:lnSpc>
            <a:spcBef>
              <a:spcPct val="0"/>
            </a:spcBef>
            <a:spcAft>
              <a:spcPct val="15000"/>
            </a:spcAft>
            <a:buChar char="•"/>
          </a:pPr>
          <a:r>
            <a:rPr lang="en-US" sz="1800" kern="1200" dirty="0"/>
            <a:t>Adults</a:t>
          </a:r>
        </a:p>
        <a:p>
          <a:pPr marL="171450" lvl="1" indent="-171450" algn="l" defTabSz="800100">
            <a:lnSpc>
              <a:spcPct val="90000"/>
            </a:lnSpc>
            <a:spcBef>
              <a:spcPct val="0"/>
            </a:spcBef>
            <a:spcAft>
              <a:spcPct val="15000"/>
            </a:spcAft>
            <a:buChar char="•"/>
          </a:pPr>
          <a:r>
            <a:rPr lang="en-US" sz="1800" kern="1200" dirty="0"/>
            <a:t>Aging</a:t>
          </a:r>
        </a:p>
      </dsp:txBody>
      <dsp:txXfrm>
        <a:off x="5206983" y="0"/>
        <a:ext cx="2920983" cy="1371602"/>
      </dsp:txXfrm>
    </dsp:sp>
    <dsp:sp modelId="{E92E0E34-B06D-4978-B35C-ACF5C4019E51}">
      <dsp:nvSpPr>
        <dsp:cNvPr id="0" name=""/>
        <dsp:cNvSpPr/>
      </dsp:nvSpPr>
      <dsp:spPr>
        <a:xfrm>
          <a:off x="5174560" y="1296782"/>
          <a:ext cx="2920983" cy="13715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All disabilities</a:t>
          </a:r>
        </a:p>
        <a:p>
          <a:pPr marL="171450" lvl="1" indent="-171450" algn="l" defTabSz="800100">
            <a:lnSpc>
              <a:spcPct val="90000"/>
            </a:lnSpc>
            <a:spcBef>
              <a:spcPct val="0"/>
            </a:spcBef>
            <a:spcAft>
              <a:spcPct val="15000"/>
            </a:spcAft>
            <a:buChar char="•"/>
          </a:pPr>
          <a:r>
            <a:rPr lang="en-US" sz="1800" kern="1200" dirty="0"/>
            <a:t>Specific programs target SCI, TBI and Burn Injury</a:t>
          </a:r>
        </a:p>
      </dsp:txBody>
      <dsp:txXfrm>
        <a:off x="5174560" y="1296782"/>
        <a:ext cx="2920983" cy="1371598"/>
      </dsp:txXfrm>
    </dsp:sp>
    <dsp:sp modelId="{94ED923E-F940-4DE1-B536-767D115B6BE2}">
      <dsp:nvSpPr>
        <dsp:cNvPr id="0" name=""/>
        <dsp:cNvSpPr/>
      </dsp:nvSpPr>
      <dsp:spPr>
        <a:xfrm>
          <a:off x="5206983" y="2743201"/>
          <a:ext cx="2920983" cy="13715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altLang="en-US" sz="1800" kern="1200" dirty="0"/>
            <a:t>Justified by the Rehabilitation Act of 1972 as amended most recently in the Workforce Innovation Opportunity Act (WIOA) of 2014</a:t>
          </a:r>
          <a:endParaRPr lang="en-US" sz="1800" kern="1200" dirty="0"/>
        </a:p>
      </dsp:txBody>
      <dsp:txXfrm>
        <a:off x="5206983" y="2743201"/>
        <a:ext cx="2920983" cy="1371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95854-779D-4C67-91C1-3D7EBC4CAC34}">
      <dsp:nvSpPr>
        <dsp:cNvPr id="0" name=""/>
        <dsp:cNvSpPr/>
      </dsp:nvSpPr>
      <dsp:spPr>
        <a:xfrm>
          <a:off x="0" y="2714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Expansion of Field of Researchers with Disabilities</a:t>
          </a:r>
        </a:p>
      </dsp:txBody>
      <dsp:txXfrm>
        <a:off x="0" y="271462"/>
        <a:ext cx="2571749" cy="1543050"/>
      </dsp:txXfrm>
    </dsp:sp>
    <dsp:sp modelId="{48D76E00-BD7B-429C-BC56-B139D22FB1C6}">
      <dsp:nvSpPr>
        <dsp:cNvPr id="0" name=""/>
        <dsp:cNvSpPr/>
      </dsp:nvSpPr>
      <dsp:spPr>
        <a:xfrm>
          <a:off x="2828925" y="2714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Be National &amp; Int’l Resource</a:t>
          </a:r>
        </a:p>
      </dsp:txBody>
      <dsp:txXfrm>
        <a:off x="2828925" y="271462"/>
        <a:ext cx="2571749" cy="1543050"/>
      </dsp:txXfrm>
    </dsp:sp>
    <dsp:sp modelId="{BFC3527D-76EA-4ADE-B763-D5FE816BE39A}">
      <dsp:nvSpPr>
        <dsp:cNvPr id="0" name=""/>
        <dsp:cNvSpPr/>
      </dsp:nvSpPr>
      <dsp:spPr>
        <a:xfrm>
          <a:off x="5657849" y="27146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Relevance of Research to &amp; with Disability Community</a:t>
          </a:r>
        </a:p>
      </dsp:txBody>
      <dsp:txXfrm>
        <a:off x="5657849" y="271462"/>
        <a:ext cx="2571749" cy="1543050"/>
      </dsp:txXfrm>
    </dsp:sp>
    <dsp:sp modelId="{F769E048-E82C-4454-A868-045968094949}">
      <dsp:nvSpPr>
        <dsp:cNvPr id="0" name=""/>
        <dsp:cNvSpPr/>
      </dsp:nvSpPr>
      <dsp:spPr>
        <a:xfrm>
          <a:off x="0" y="20716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Intersectional Systemic Barriers</a:t>
          </a:r>
        </a:p>
      </dsp:txBody>
      <dsp:txXfrm>
        <a:off x="0" y="2071687"/>
        <a:ext cx="2571749" cy="1543050"/>
      </dsp:txXfrm>
    </dsp:sp>
    <dsp:sp modelId="{1D4501BC-AADD-4EC3-9BB3-DFB272FBCD2A}">
      <dsp:nvSpPr>
        <dsp:cNvPr id="0" name=""/>
        <dsp:cNvSpPr/>
      </dsp:nvSpPr>
      <dsp:spPr>
        <a:xfrm>
          <a:off x="2828925" y="20716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Equity</a:t>
          </a:r>
        </a:p>
      </dsp:txBody>
      <dsp:txXfrm>
        <a:off x="2828925" y="2071687"/>
        <a:ext cx="2571749" cy="1543050"/>
      </dsp:txXfrm>
    </dsp:sp>
    <dsp:sp modelId="{2536D2CB-E4F5-4569-A78E-3609C429EAEB}">
      <dsp:nvSpPr>
        <dsp:cNvPr id="0" name=""/>
        <dsp:cNvSpPr/>
      </dsp:nvSpPr>
      <dsp:spPr>
        <a:xfrm>
          <a:off x="5657849" y="207168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Reach Professions Not Currently in Portfolio</a:t>
          </a:r>
        </a:p>
      </dsp:txBody>
      <dsp:txXfrm>
        <a:off x="5657849" y="2071687"/>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50776-AB4E-4508-95EE-86956FB28AB0}">
      <dsp:nvSpPr>
        <dsp:cNvPr id="0" name=""/>
        <dsp:cNvSpPr/>
      </dsp:nvSpPr>
      <dsp:spPr>
        <a:xfrm>
          <a:off x="1926737" y="370071"/>
          <a:ext cx="4691775" cy="16293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E0C12-E58C-4C84-BFF8-2C8A0DCD4AC3}">
      <dsp:nvSpPr>
        <dsp:cNvPr id="0" name=""/>
        <dsp:cNvSpPr/>
      </dsp:nvSpPr>
      <dsp:spPr>
        <a:xfrm>
          <a:off x="3825270" y="4359899"/>
          <a:ext cx="909258" cy="58192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8D0A7-918B-4D8E-896B-44C0B133F8B0}">
      <dsp:nvSpPr>
        <dsp:cNvPr id="0" name=""/>
        <dsp:cNvSpPr/>
      </dsp:nvSpPr>
      <dsp:spPr>
        <a:xfrm flipV="1">
          <a:off x="5341023" y="4278635"/>
          <a:ext cx="3218776" cy="55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Research Inclusivity &amp; Equity</a:t>
          </a:r>
        </a:p>
      </dsp:txBody>
      <dsp:txXfrm rot="10800000">
        <a:off x="5341023" y="4278635"/>
        <a:ext cx="3218776" cy="556455"/>
      </dsp:txXfrm>
    </dsp:sp>
    <dsp:sp modelId="{7104A691-C718-4E70-AC72-E47D96E0F02A}">
      <dsp:nvSpPr>
        <dsp:cNvPr id="0" name=""/>
        <dsp:cNvSpPr/>
      </dsp:nvSpPr>
      <dsp:spPr>
        <a:xfrm>
          <a:off x="3632507" y="2125304"/>
          <a:ext cx="1636666" cy="16366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Diverse Representation in Knowledge Translation Materials</a:t>
          </a:r>
        </a:p>
      </dsp:txBody>
      <dsp:txXfrm>
        <a:off x="3872191" y="2364988"/>
        <a:ext cx="1157298" cy="1157298"/>
      </dsp:txXfrm>
    </dsp:sp>
    <dsp:sp modelId="{58549C66-B800-490D-A6BC-687D36420ECC}">
      <dsp:nvSpPr>
        <dsp:cNvPr id="0" name=""/>
        <dsp:cNvSpPr/>
      </dsp:nvSpPr>
      <dsp:spPr>
        <a:xfrm>
          <a:off x="2461382" y="897441"/>
          <a:ext cx="1636666" cy="16366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Diverse Study Participants</a:t>
          </a:r>
        </a:p>
      </dsp:txBody>
      <dsp:txXfrm>
        <a:off x="2701066" y="1137125"/>
        <a:ext cx="1157298" cy="1157298"/>
      </dsp:txXfrm>
    </dsp:sp>
    <dsp:sp modelId="{7E107C73-834F-408B-8D65-F80D73AD20AB}">
      <dsp:nvSpPr>
        <dsp:cNvPr id="0" name=""/>
        <dsp:cNvSpPr/>
      </dsp:nvSpPr>
      <dsp:spPr>
        <a:xfrm>
          <a:off x="4134418" y="501731"/>
          <a:ext cx="1636666" cy="16366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Diverse Researchers</a:t>
          </a:r>
        </a:p>
      </dsp:txBody>
      <dsp:txXfrm>
        <a:off x="4374102" y="741415"/>
        <a:ext cx="1157298" cy="1157298"/>
      </dsp:txXfrm>
    </dsp:sp>
    <dsp:sp modelId="{160B0799-F231-4F6C-ACC3-01A1AF61FAC9}">
      <dsp:nvSpPr>
        <dsp:cNvPr id="0" name=""/>
        <dsp:cNvSpPr/>
      </dsp:nvSpPr>
      <dsp:spPr>
        <a:xfrm>
          <a:off x="1733975" y="170034"/>
          <a:ext cx="5091849" cy="407347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92F8-4525-49E6-9EF2-05199D802FDA}">
      <dsp:nvSpPr>
        <dsp:cNvPr id="0" name=""/>
        <dsp:cNvSpPr/>
      </dsp:nvSpPr>
      <dsp:spPr>
        <a:xfrm>
          <a:off x="1632478" y="2979511"/>
          <a:ext cx="1897014" cy="162893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Funders</a:t>
          </a:r>
        </a:p>
      </dsp:txBody>
      <dsp:txXfrm>
        <a:off x="1926307" y="3231818"/>
        <a:ext cx="1309356" cy="1124323"/>
      </dsp:txXfrm>
    </dsp:sp>
    <dsp:sp modelId="{1D0E7486-8F2B-405A-89AE-F8A15F6818A5}">
      <dsp:nvSpPr>
        <dsp:cNvPr id="0" name=""/>
        <dsp:cNvSpPr/>
      </dsp:nvSpPr>
      <dsp:spPr>
        <a:xfrm>
          <a:off x="1677741" y="3707970"/>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77982-5C45-4059-9879-CB985D620E50}">
      <dsp:nvSpPr>
        <dsp:cNvPr id="0" name=""/>
        <dsp:cNvSpPr/>
      </dsp:nvSpPr>
      <dsp:spPr>
        <a:xfrm>
          <a:off x="0" y="2079033"/>
          <a:ext cx="1897014" cy="162893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4D4C5-BE00-4E3A-9AD6-D6FE7A4AD918}">
      <dsp:nvSpPr>
        <dsp:cNvPr id="0" name=""/>
        <dsp:cNvSpPr/>
      </dsp:nvSpPr>
      <dsp:spPr>
        <a:xfrm>
          <a:off x="1299545" y="3491898"/>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31BF5-5D08-484D-B8FA-E10E7B6DF285}">
      <dsp:nvSpPr>
        <dsp:cNvPr id="0" name=""/>
        <dsp:cNvSpPr/>
      </dsp:nvSpPr>
      <dsp:spPr>
        <a:xfrm>
          <a:off x="3264956" y="2074313"/>
          <a:ext cx="1897014" cy="162893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Project Officers</a:t>
          </a:r>
        </a:p>
      </dsp:txBody>
      <dsp:txXfrm>
        <a:off x="3558785" y="2326620"/>
        <a:ext cx="1309356" cy="1124323"/>
      </dsp:txXfrm>
    </dsp:sp>
    <dsp:sp modelId="{569A917C-B5EA-41F8-9C55-74809F4E1845}">
      <dsp:nvSpPr>
        <dsp:cNvPr id="0" name=""/>
        <dsp:cNvSpPr/>
      </dsp:nvSpPr>
      <dsp:spPr>
        <a:xfrm>
          <a:off x="4570536" y="3482982"/>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C67FE-BD96-4104-BC58-9CE21324E839}">
      <dsp:nvSpPr>
        <dsp:cNvPr id="0" name=""/>
        <dsp:cNvSpPr/>
      </dsp:nvSpPr>
      <dsp:spPr>
        <a:xfrm>
          <a:off x="4896429" y="2976365"/>
          <a:ext cx="1897014" cy="1628937"/>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D41F0-A4BD-4927-A6D6-0FCB8DABC641}">
      <dsp:nvSpPr>
        <dsp:cNvPr id="0" name=""/>
        <dsp:cNvSpPr/>
      </dsp:nvSpPr>
      <dsp:spPr>
        <a:xfrm>
          <a:off x="4942697" y="3701153"/>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822D86-94B4-4F59-AE60-1D212B2FFEF0}">
      <dsp:nvSpPr>
        <dsp:cNvPr id="0" name=""/>
        <dsp:cNvSpPr/>
      </dsp:nvSpPr>
      <dsp:spPr>
        <a:xfrm>
          <a:off x="1632478" y="1179079"/>
          <a:ext cx="1897014" cy="162893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Peer Reviewers</a:t>
          </a:r>
        </a:p>
      </dsp:txBody>
      <dsp:txXfrm>
        <a:off x="1926307" y="1431386"/>
        <a:ext cx="1309356" cy="1124323"/>
      </dsp:txXfrm>
    </dsp:sp>
    <dsp:sp modelId="{6243F359-685B-4B40-AEEF-C0DECCCD171F}">
      <dsp:nvSpPr>
        <dsp:cNvPr id="0" name=""/>
        <dsp:cNvSpPr/>
      </dsp:nvSpPr>
      <dsp:spPr>
        <a:xfrm>
          <a:off x="2932023" y="1210022"/>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9AC26E-F8AF-4BD5-8B37-5051C44E38FE}">
      <dsp:nvSpPr>
        <dsp:cNvPr id="0" name=""/>
        <dsp:cNvSpPr/>
      </dsp:nvSpPr>
      <dsp:spPr>
        <a:xfrm>
          <a:off x="3264956" y="273356"/>
          <a:ext cx="1897014" cy="1628937"/>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7000" b="-3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BBC16-A118-4C88-9B9B-83AAAB47CB46}">
      <dsp:nvSpPr>
        <dsp:cNvPr id="0" name=""/>
        <dsp:cNvSpPr/>
      </dsp:nvSpPr>
      <dsp:spPr>
        <a:xfrm>
          <a:off x="3318266" y="994998"/>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1E294-3786-4289-A93A-B6E76F41214E}">
      <dsp:nvSpPr>
        <dsp:cNvPr id="0" name=""/>
        <dsp:cNvSpPr/>
      </dsp:nvSpPr>
      <dsp:spPr>
        <a:xfrm>
          <a:off x="4896429" y="1175408"/>
          <a:ext cx="1897014" cy="162893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Investigators</a:t>
          </a:r>
        </a:p>
      </dsp:txBody>
      <dsp:txXfrm>
        <a:off x="5190258" y="1427715"/>
        <a:ext cx="1309356" cy="1124323"/>
      </dsp:txXfrm>
    </dsp:sp>
    <dsp:sp modelId="{EC39D6A2-F1FF-40FB-84DF-767DF6EDF122}">
      <dsp:nvSpPr>
        <dsp:cNvPr id="0" name=""/>
        <dsp:cNvSpPr/>
      </dsp:nvSpPr>
      <dsp:spPr>
        <a:xfrm>
          <a:off x="6537960" y="1897049"/>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A7CD0-64EF-487B-98AC-655E4BF6D4CF}">
      <dsp:nvSpPr>
        <dsp:cNvPr id="0" name=""/>
        <dsp:cNvSpPr/>
      </dsp:nvSpPr>
      <dsp:spPr>
        <a:xfrm>
          <a:off x="6528907" y="2091095"/>
          <a:ext cx="1897014" cy="1628937"/>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7000" b="-3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5A305-351C-4D41-B6A0-26386488052A}">
      <dsp:nvSpPr>
        <dsp:cNvPr id="0" name=""/>
        <dsp:cNvSpPr/>
      </dsp:nvSpPr>
      <dsp:spPr>
        <a:xfrm>
          <a:off x="6899056" y="2120464"/>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3EE3D-859F-478C-A972-76EF988B55E7}">
      <dsp:nvSpPr>
        <dsp:cNvPr id="0" name=""/>
        <dsp:cNvSpPr/>
      </dsp:nvSpPr>
      <dsp:spPr>
        <a:xfrm>
          <a:off x="6528907" y="290663"/>
          <a:ext cx="1897014" cy="162893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Research Participants</a:t>
          </a:r>
        </a:p>
      </dsp:txBody>
      <dsp:txXfrm>
        <a:off x="6822736" y="542970"/>
        <a:ext cx="1309356" cy="1124323"/>
      </dsp:txXfrm>
    </dsp:sp>
    <dsp:sp modelId="{21147C93-12A7-484B-91E5-A69A5A77BF91}">
      <dsp:nvSpPr>
        <dsp:cNvPr id="0" name=""/>
        <dsp:cNvSpPr/>
      </dsp:nvSpPr>
      <dsp:spPr>
        <a:xfrm>
          <a:off x="8170438" y="1020696"/>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446FD-16AD-40D6-BBAC-10CD031ECE8D}">
      <dsp:nvSpPr>
        <dsp:cNvPr id="0" name=""/>
        <dsp:cNvSpPr/>
      </dsp:nvSpPr>
      <dsp:spPr>
        <a:xfrm>
          <a:off x="8161385" y="2986021"/>
          <a:ext cx="1897014" cy="162893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3A54F9-E882-4A4B-A2F2-103AA2851EF3}">
      <dsp:nvSpPr>
        <dsp:cNvPr id="0" name=""/>
        <dsp:cNvSpPr/>
      </dsp:nvSpPr>
      <dsp:spPr>
        <a:xfrm>
          <a:off x="8539581" y="1235720"/>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5C33C7-A49B-4829-8420-7D211FEDE428}">
      <dsp:nvSpPr>
        <dsp:cNvPr id="0" name=""/>
        <dsp:cNvSpPr/>
      </dsp:nvSpPr>
      <dsp:spPr>
        <a:xfrm>
          <a:off x="8153399" y="1214047"/>
          <a:ext cx="1897014" cy="162893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Community Partners</a:t>
          </a:r>
        </a:p>
      </dsp:txBody>
      <dsp:txXfrm>
        <a:off x="8447228" y="1466354"/>
        <a:ext cx="1309356" cy="1124323"/>
      </dsp:txXfrm>
    </dsp:sp>
    <dsp:sp modelId="{396C65A3-A898-49A8-857D-09EA60FDE1C1}">
      <dsp:nvSpPr>
        <dsp:cNvPr id="0" name=""/>
        <dsp:cNvSpPr/>
      </dsp:nvSpPr>
      <dsp:spPr>
        <a:xfrm>
          <a:off x="8537569" y="4423843"/>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8DEDBB-3208-4030-A3CD-39DA9E4D277E}">
      <dsp:nvSpPr>
        <dsp:cNvPr id="0" name=""/>
        <dsp:cNvSpPr/>
      </dsp:nvSpPr>
      <dsp:spPr>
        <a:xfrm>
          <a:off x="6528907" y="3888905"/>
          <a:ext cx="1897014" cy="1628937"/>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86E60-35EA-4C70-B00A-867444C18808}">
      <dsp:nvSpPr>
        <dsp:cNvPr id="0" name=""/>
        <dsp:cNvSpPr/>
      </dsp:nvSpPr>
      <dsp:spPr>
        <a:xfrm>
          <a:off x="8185525" y="4603729"/>
          <a:ext cx="221284" cy="19089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7D09F-D132-402E-B6CF-9D8C403EDEDF}">
      <dsp:nvSpPr>
        <dsp:cNvPr id="0" name=""/>
        <dsp:cNvSpPr/>
      </dsp:nvSpPr>
      <dsp:spPr>
        <a:xfrm>
          <a:off x="3037128" y="588"/>
          <a:ext cx="5606696" cy="229364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Funding opportunity in a general area (typically one of the three major outcome domains)</a:t>
          </a:r>
          <a:endParaRPr lang="en-US" sz="2000" kern="1200" dirty="0"/>
        </a:p>
        <a:p>
          <a:pPr marL="228600" lvl="1" indent="-228600" algn="l" defTabSz="889000">
            <a:lnSpc>
              <a:spcPct val="90000"/>
            </a:lnSpc>
            <a:spcBef>
              <a:spcPct val="0"/>
            </a:spcBef>
            <a:spcAft>
              <a:spcPct val="15000"/>
            </a:spcAft>
            <a:buChar char="•"/>
          </a:pPr>
          <a:r>
            <a:rPr lang="en-US" altLang="en-US" sz="2000" kern="1200" dirty="0"/>
            <a:t>Applicants propose specific R&amp;D topic(s). Some administrative elements are required.</a:t>
          </a:r>
          <a:endParaRPr lang="en-US" sz="2000" kern="1200" dirty="0"/>
        </a:p>
      </dsp:txBody>
      <dsp:txXfrm>
        <a:off x="3037128" y="287293"/>
        <a:ext cx="4746580" cy="1720233"/>
      </dsp:txXfrm>
    </dsp:sp>
    <dsp:sp modelId="{85D7DDE5-630A-4AAA-B947-2425885EC1B5}">
      <dsp:nvSpPr>
        <dsp:cNvPr id="0" name=""/>
        <dsp:cNvSpPr/>
      </dsp:nvSpPr>
      <dsp:spPr>
        <a:xfrm>
          <a:off x="686820" y="239918"/>
          <a:ext cx="2336459" cy="18149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Field-Initiated</a:t>
          </a:r>
        </a:p>
      </dsp:txBody>
      <dsp:txXfrm>
        <a:off x="775420" y="328518"/>
        <a:ext cx="2159259" cy="1637783"/>
      </dsp:txXfrm>
    </dsp:sp>
    <dsp:sp modelId="{6569D4CC-4604-43EC-B1B8-CF1EB00903CD}">
      <dsp:nvSpPr>
        <dsp:cNvPr id="0" name=""/>
        <dsp:cNvSpPr/>
      </dsp:nvSpPr>
      <dsp:spPr>
        <a:xfrm>
          <a:off x="3077870" y="2523596"/>
          <a:ext cx="5606696" cy="229364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Funding opportunity specifies topic and delineates specific R&amp;D tasks to be accomplished.  </a:t>
          </a:r>
          <a:endParaRPr lang="en-US" sz="2000" kern="1200" dirty="0"/>
        </a:p>
        <a:p>
          <a:pPr marL="228600" lvl="1" indent="-228600" algn="l" defTabSz="889000">
            <a:lnSpc>
              <a:spcPct val="90000"/>
            </a:lnSpc>
            <a:spcBef>
              <a:spcPct val="0"/>
            </a:spcBef>
            <a:spcAft>
              <a:spcPct val="15000"/>
            </a:spcAft>
            <a:buChar char="•"/>
          </a:pPr>
          <a:r>
            <a:rPr lang="en-US" altLang="en-US" sz="2000" kern="1200" dirty="0"/>
            <a:t>E.g.: “Using Robotics and Automation to improve accessible transportation options for people with disabilities.”</a:t>
          </a:r>
          <a:endParaRPr lang="en-US" sz="2000" kern="1200" dirty="0"/>
        </a:p>
      </dsp:txBody>
      <dsp:txXfrm>
        <a:off x="3077870" y="2810301"/>
        <a:ext cx="4746580" cy="1720233"/>
      </dsp:txXfrm>
    </dsp:sp>
    <dsp:sp modelId="{F1D98E2D-05B0-4478-88E9-F2229262B5B0}">
      <dsp:nvSpPr>
        <dsp:cNvPr id="0" name=""/>
        <dsp:cNvSpPr/>
      </dsp:nvSpPr>
      <dsp:spPr>
        <a:xfrm>
          <a:off x="659926" y="2863410"/>
          <a:ext cx="2417943" cy="1614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Agency- Directed</a:t>
          </a:r>
        </a:p>
      </dsp:txBody>
      <dsp:txXfrm>
        <a:off x="738716" y="2942200"/>
        <a:ext cx="2260363" cy="14564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E7158-A206-439A-9C5B-AE5F95031CFA}">
      <dsp:nvSpPr>
        <dsp:cNvPr id="0" name=""/>
        <dsp:cNvSpPr/>
      </dsp:nvSpPr>
      <dsp:spPr>
        <a:xfrm>
          <a:off x="0" y="0"/>
          <a:ext cx="10515600" cy="24517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ABC06-4178-428C-A536-C90541AB3179}">
      <dsp:nvSpPr>
        <dsp:cNvPr id="0" name=""/>
        <dsp:cNvSpPr/>
      </dsp:nvSpPr>
      <dsp:spPr>
        <a:xfrm>
          <a:off x="401761" y="309116"/>
          <a:ext cx="2299990" cy="190689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5EF9D-B306-4B4D-A22E-09D592A1FC6A}">
      <dsp:nvSpPr>
        <dsp:cNvPr id="0" name=""/>
        <dsp:cNvSpPr/>
      </dsp:nvSpPr>
      <dsp:spPr>
        <a:xfrm rot="10800000">
          <a:off x="210068" y="2451254"/>
          <a:ext cx="2522054" cy="299656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Examination of the moderating role of work limitations in the relationship between job crafting and work performance (</a:t>
          </a:r>
          <a:r>
            <a:rPr lang="en-US" sz="2000" b="0" i="0" kern="1200" dirty="0"/>
            <a:t>University of New Hampshire)</a:t>
          </a:r>
          <a:endParaRPr lang="en-US" sz="2000" b="0" kern="1200" dirty="0"/>
        </a:p>
      </dsp:txBody>
      <dsp:txXfrm rot="10800000">
        <a:off x="287630" y="2451254"/>
        <a:ext cx="2366930" cy="2919001"/>
      </dsp:txXfrm>
    </dsp:sp>
    <dsp:sp modelId="{C66C75C8-5F8D-466D-B5F2-8F1A0F090E1D}">
      <dsp:nvSpPr>
        <dsp:cNvPr id="0" name=""/>
        <dsp:cNvSpPr/>
      </dsp:nvSpPr>
      <dsp:spPr>
        <a:xfrm>
          <a:off x="3331420" y="383586"/>
          <a:ext cx="2447074" cy="179793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9E8BB0-E0BB-471D-8E75-ED082C095A78}">
      <dsp:nvSpPr>
        <dsp:cNvPr id="0" name=""/>
        <dsp:cNvSpPr/>
      </dsp:nvSpPr>
      <dsp:spPr>
        <a:xfrm rot="10800000">
          <a:off x="3161025" y="2412898"/>
          <a:ext cx="2853506" cy="299656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i="0" kern="1200" dirty="0"/>
            <a:t>Examination of employment trends affecting individuals who are blind or low vision, AT in the workplace, employers’ attitudes, </a:t>
          </a:r>
          <a:r>
            <a:rPr lang="en-US" sz="2000" b="0" i="0" kern="1200" dirty="0"/>
            <a:t>(Mississippi State University) </a:t>
          </a:r>
        </a:p>
      </dsp:txBody>
      <dsp:txXfrm rot="10800000">
        <a:off x="3248780" y="2412898"/>
        <a:ext cx="2677996" cy="2908808"/>
      </dsp:txXfrm>
    </dsp:sp>
    <dsp:sp modelId="{A06AEA8F-5B2E-49E8-9B65-C3F33CB11649}">
      <dsp:nvSpPr>
        <dsp:cNvPr id="0" name=""/>
        <dsp:cNvSpPr/>
      </dsp:nvSpPr>
      <dsp:spPr>
        <a:xfrm>
          <a:off x="7025584" y="279439"/>
          <a:ext cx="2299990" cy="179793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3A7DD-33B8-4683-A7DE-B9A62301EFEB}">
      <dsp:nvSpPr>
        <dsp:cNvPr id="0" name=""/>
        <dsp:cNvSpPr/>
      </dsp:nvSpPr>
      <dsp:spPr>
        <a:xfrm rot="10800000">
          <a:off x="6357827" y="2309359"/>
          <a:ext cx="4029169" cy="31863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i="0" kern="1200" dirty="0"/>
            <a:t>Development of an intervention to enable return-to-work by employees who experience brain fog and other cognitive impairments due to Post-Acute Sequelae of COVID-19 (PASC) that negatively impact their ability to function in the workplace (University of Alabama at Birmingham)</a:t>
          </a:r>
          <a:endParaRPr lang="en-US" sz="2000" kern="1200" dirty="0"/>
        </a:p>
      </dsp:txBody>
      <dsp:txXfrm rot="10800000">
        <a:off x="6455820" y="2309359"/>
        <a:ext cx="3833183" cy="308840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14D4532-06E6-41D1-9B01-A9BBCBF84EA4}" type="datetimeFigureOut">
              <a:rPr lang="en-US" smtClean="0"/>
              <a:pPr/>
              <a:t>4/15/2024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EB4DB3F-86A9-4140-B705-098B66A0326A}" type="slidenum">
              <a:rPr lang="en-US" smtClean="0"/>
              <a:pPr/>
              <a:t>‹#›</a:t>
            </a:fld>
            <a:endParaRPr lang="en-US"/>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5B9BBB8-96FF-41D5-9A60-2959036AE265}" type="datetimeFigureOut">
              <a:rPr lang="en-US" smtClean="0"/>
              <a:pPr/>
              <a:t>4/15/2024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F578678-88A4-4BE9-BB45-C5BDA72D90F8}" type="slidenum">
              <a:rPr lang="en-US" smtClean="0"/>
              <a:pPr/>
              <a:t>‹#›</a:t>
            </a:fld>
            <a:endParaRPr lang="en-US"/>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578678-88A4-4BE9-BB45-C5BDA72D90F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3460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83306">
              <a:defRPr/>
            </a:pPr>
            <a:r>
              <a:rPr lang="en-US">
                <a:solidFill>
                  <a:prstClr val="black"/>
                </a:solidFill>
              </a:rPr>
              <a:t>Page</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defTabSz="483306">
              <a:defRPr/>
            </a:pPr>
            <a:fld id="{8B2F1CB9-3093-4626-9C6A-31132816A56E}" type="slidenum">
              <a:rPr lang="en-US" smtClean="0">
                <a:solidFill>
                  <a:prstClr val="black"/>
                </a:solidFill>
              </a:rPr>
              <a:pPr defTabSz="483306">
                <a:defRPr/>
              </a:pPr>
              <a:t>13</a:t>
            </a:fld>
            <a:endParaRPr lang="en-US" dirty="0">
              <a:solidFill>
                <a:prstClr val="black"/>
              </a:solidFill>
            </a:endParaRPr>
          </a:p>
        </p:txBody>
      </p:sp>
    </p:spTree>
    <p:extLst>
      <p:ext uri="{BB962C8B-B14F-4D97-AF65-F5344CB8AC3E}">
        <p14:creationId xmlns:p14="http://schemas.microsoft.com/office/powerpoint/2010/main" val="338169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300">
                <a:solidFill>
                  <a:schemeClr val="tx1"/>
                </a:solidFill>
                <a:latin typeface="Times New Roman" pitchFamily="18" charset="0"/>
              </a:defRPr>
            </a:lvl1pPr>
            <a:lvl2pPr marL="770270" indent="-295354" algn="l" eaLnBrk="0" hangingPunct="0">
              <a:spcBef>
                <a:spcPct val="30000"/>
              </a:spcBef>
              <a:defRPr sz="1300">
                <a:solidFill>
                  <a:schemeClr val="tx1"/>
                </a:solidFill>
                <a:latin typeface="Times New Roman" pitchFamily="18" charset="0"/>
              </a:defRPr>
            </a:lvl2pPr>
            <a:lvl3pPr marL="1184771" indent="-236619" algn="l" eaLnBrk="0" hangingPunct="0">
              <a:spcBef>
                <a:spcPct val="30000"/>
              </a:spcBef>
              <a:defRPr sz="1300">
                <a:solidFill>
                  <a:schemeClr val="tx1"/>
                </a:solidFill>
                <a:latin typeface="Times New Roman" pitchFamily="18" charset="0"/>
              </a:defRPr>
            </a:lvl3pPr>
            <a:lvl4pPr marL="1659687" indent="-236619" algn="l" eaLnBrk="0" hangingPunct="0">
              <a:spcBef>
                <a:spcPct val="30000"/>
              </a:spcBef>
              <a:defRPr sz="1300">
                <a:solidFill>
                  <a:schemeClr val="tx1"/>
                </a:solidFill>
                <a:latin typeface="Times New Roman" pitchFamily="18" charset="0"/>
              </a:defRPr>
            </a:lvl4pPr>
            <a:lvl5pPr marL="2132924" indent="-236619" algn="l" eaLnBrk="0" hangingPunct="0">
              <a:spcBef>
                <a:spcPct val="30000"/>
              </a:spcBef>
              <a:defRPr sz="1300">
                <a:solidFill>
                  <a:schemeClr val="tx1"/>
                </a:solidFill>
                <a:latin typeface="Times New Roman" pitchFamily="18" charset="0"/>
              </a:defRPr>
            </a:lvl5pPr>
            <a:lvl6pPr marL="2616231" indent="-236619" eaLnBrk="0" fontAlgn="base" hangingPunct="0">
              <a:spcBef>
                <a:spcPct val="30000"/>
              </a:spcBef>
              <a:spcAft>
                <a:spcPct val="0"/>
              </a:spcAft>
              <a:defRPr sz="1300">
                <a:solidFill>
                  <a:schemeClr val="tx1"/>
                </a:solidFill>
                <a:latin typeface="Times New Roman" pitchFamily="18" charset="0"/>
              </a:defRPr>
            </a:lvl6pPr>
            <a:lvl7pPr marL="3099537" indent="-236619" eaLnBrk="0" fontAlgn="base" hangingPunct="0">
              <a:spcBef>
                <a:spcPct val="30000"/>
              </a:spcBef>
              <a:spcAft>
                <a:spcPct val="0"/>
              </a:spcAft>
              <a:defRPr sz="1300">
                <a:solidFill>
                  <a:schemeClr val="tx1"/>
                </a:solidFill>
                <a:latin typeface="Times New Roman" pitchFamily="18" charset="0"/>
              </a:defRPr>
            </a:lvl7pPr>
            <a:lvl8pPr marL="3582843" indent="-236619" eaLnBrk="0" fontAlgn="base" hangingPunct="0">
              <a:spcBef>
                <a:spcPct val="30000"/>
              </a:spcBef>
              <a:spcAft>
                <a:spcPct val="0"/>
              </a:spcAft>
              <a:defRPr sz="1300">
                <a:solidFill>
                  <a:schemeClr val="tx1"/>
                </a:solidFill>
                <a:latin typeface="Times New Roman" pitchFamily="18" charset="0"/>
              </a:defRPr>
            </a:lvl8pPr>
            <a:lvl9pPr marL="4066149" indent="-236619" eaLnBrk="0" fontAlgn="base" hangingPunct="0">
              <a:spcBef>
                <a:spcPct val="30000"/>
              </a:spcBef>
              <a:spcAft>
                <a:spcPct val="0"/>
              </a:spcAft>
              <a:defRPr sz="1300">
                <a:solidFill>
                  <a:schemeClr val="tx1"/>
                </a:solidFill>
                <a:latin typeface="Times New Roman" pitchFamily="18" charset="0"/>
              </a:defRPr>
            </a:lvl9pPr>
          </a:lstStyle>
          <a:p>
            <a:pPr algn="r" defTabSz="483306" eaLnBrk="1" hangingPunct="1">
              <a:spcBef>
                <a:spcPct val="0"/>
              </a:spcBef>
              <a:defRPr/>
            </a:pPr>
            <a:fld id="{9122D019-4780-4F4F-A2A3-880666416E68}" type="slidenum">
              <a:rPr lang="en-US" altLang="en-US" smtClean="0">
                <a:solidFill>
                  <a:prstClr val="black"/>
                </a:solidFill>
              </a:rPr>
              <a:pPr algn="r" defTabSz="483306" eaLnBrk="1" hangingPunct="1">
                <a:spcBef>
                  <a:spcPct val="0"/>
                </a:spcBef>
                <a:defRPr/>
              </a:pPr>
              <a:t>14</a:t>
            </a:fld>
            <a:endParaRPr lang="en-US" altLang="en-US">
              <a:solidFill>
                <a:prstClr val="black"/>
              </a:solidFill>
            </a:endParaRPr>
          </a:p>
        </p:txBody>
      </p:sp>
      <p:sp>
        <p:nvSpPr>
          <p:cNvPr id="43011" name="Rectangle 2"/>
          <p:cNvSpPr>
            <a:spLocks noGrp="1" noRot="1" noChangeAspect="1" noChangeArrowheads="1" noTextEdit="1"/>
          </p:cNvSpPr>
          <p:nvPr>
            <p:ph type="sldImg"/>
          </p:nvPr>
        </p:nvSpPr>
        <p:spPr>
          <a:xfrm>
            <a:off x="457200" y="720725"/>
            <a:ext cx="6400800" cy="360045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0973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E423AD-200D-4C50-AC25-8FC62E56F568}" type="slidenum">
              <a:rPr lang="en-US" smtClean="0"/>
              <a:t>15</a:t>
            </a:fld>
            <a:endParaRPr lang="en-US"/>
          </a:p>
        </p:txBody>
      </p:sp>
    </p:spTree>
    <p:extLst>
      <p:ext uri="{BB962C8B-B14F-4D97-AF65-F5344CB8AC3E}">
        <p14:creationId xmlns:p14="http://schemas.microsoft.com/office/powerpoint/2010/main" val="75474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16</a:t>
            </a:fld>
            <a:endParaRPr lang="en-US"/>
          </a:p>
        </p:txBody>
      </p:sp>
    </p:spTree>
    <p:extLst>
      <p:ext uri="{BB962C8B-B14F-4D97-AF65-F5344CB8AC3E}">
        <p14:creationId xmlns:p14="http://schemas.microsoft.com/office/powerpoint/2010/main" val="325439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sz="1300"/>
          </a:p>
        </p:txBody>
      </p:sp>
      <p:sp>
        <p:nvSpPr>
          <p:cNvPr id="4" name="Footer Placeholder 3"/>
          <p:cNvSpPr>
            <a:spLocks noGrp="1"/>
          </p:cNvSpPr>
          <p:nvPr>
            <p:ph type="ftr" sz="quarter" idx="10"/>
          </p:nvPr>
        </p:nvSpPr>
        <p:spPr/>
        <p:txBody>
          <a:bodyPr/>
          <a:lstStyle/>
          <a:p>
            <a:r>
              <a:rPr lang="en-US"/>
              <a:t>Page</a:t>
            </a:r>
          </a:p>
        </p:txBody>
      </p:sp>
      <p:sp>
        <p:nvSpPr>
          <p:cNvPr id="5" name="Slide Number Placeholder 4"/>
          <p:cNvSpPr>
            <a:spLocks noGrp="1"/>
          </p:cNvSpPr>
          <p:nvPr>
            <p:ph type="sldNum" sz="quarter" idx="11"/>
          </p:nvPr>
        </p:nvSpPr>
        <p:spPr/>
        <p:txBody>
          <a:bodyPr/>
          <a:lstStyle/>
          <a:p>
            <a:fld id="{8B2F1CB9-3093-4626-9C6A-31132816A56E}" type="slidenum">
              <a:rPr lang="en-US" smtClean="0"/>
              <a:t>17</a:t>
            </a:fld>
            <a:endParaRPr lang="en-US"/>
          </a:p>
        </p:txBody>
      </p:sp>
    </p:spTree>
    <p:extLst>
      <p:ext uri="{BB962C8B-B14F-4D97-AF65-F5344CB8AC3E}">
        <p14:creationId xmlns:p14="http://schemas.microsoft.com/office/powerpoint/2010/main" val="334443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483306" defTabSz="966612">
              <a:defRPr/>
            </a:pPr>
            <a:endParaRPr lang="en-US" sz="3000" b="1">
              <a:solidFill>
                <a:srgbClr val="005A84"/>
              </a:solidFill>
              <a:latin typeface="Arial"/>
              <a:ea typeface="Times New Roman" panose="02020603050405020304" pitchFamily="18" charset="0"/>
              <a:cs typeface="Arial"/>
            </a:endParaRPr>
          </a:p>
        </p:txBody>
      </p:sp>
      <p:sp>
        <p:nvSpPr>
          <p:cNvPr id="4" name="Slide Number Placeholder 3"/>
          <p:cNvSpPr>
            <a:spLocks noGrp="1"/>
          </p:cNvSpPr>
          <p:nvPr>
            <p:ph type="sldNum" sz="quarter" idx="10"/>
          </p:nvPr>
        </p:nvSpPr>
        <p:spPr/>
        <p:txBody>
          <a:bodyPr/>
          <a:lstStyle/>
          <a:p>
            <a:fld id="{2F578678-88A4-4BE9-BB45-C5BDA72D90F8}" type="slidenum">
              <a:rPr lang="en-US" smtClean="0"/>
              <a:pPr/>
              <a:t>18</a:t>
            </a:fld>
            <a:endParaRPr lang="en-US"/>
          </a:p>
        </p:txBody>
      </p:sp>
    </p:spTree>
    <p:extLst>
      <p:ext uri="{BB962C8B-B14F-4D97-AF65-F5344CB8AC3E}">
        <p14:creationId xmlns:p14="http://schemas.microsoft.com/office/powerpoint/2010/main" val="419089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78678-88A4-4BE9-BB45-C5BDA72D90F8}" type="slidenum">
              <a:rPr lang="en-US" smtClean="0"/>
              <a:pPr/>
              <a:t>19</a:t>
            </a:fld>
            <a:endParaRPr lang="en-US"/>
          </a:p>
        </p:txBody>
      </p:sp>
    </p:spTree>
    <p:extLst>
      <p:ext uri="{BB962C8B-B14F-4D97-AF65-F5344CB8AC3E}">
        <p14:creationId xmlns:p14="http://schemas.microsoft.com/office/powerpoint/2010/main" val="15458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2494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8678-88A4-4BE9-BB45-C5BDA72D90F8}" type="slidenum">
              <a:rPr lang="en-US" smtClean="0"/>
              <a:pPr/>
              <a:t>4</a:t>
            </a:fld>
            <a:endParaRPr lang="en-US"/>
          </a:p>
        </p:txBody>
      </p:sp>
    </p:spTree>
    <p:extLst>
      <p:ext uri="{BB962C8B-B14F-4D97-AF65-F5344CB8AC3E}">
        <p14:creationId xmlns:p14="http://schemas.microsoft.com/office/powerpoint/2010/main" val="21369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78109E7F-3763-56F3-06A9-159F8AC461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D20ADE24-982D-8C83-82DB-B3BD77234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E406B350-563A-6D33-572B-B7F3AB6EBB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356" indent="-285521">
              <a:defRPr>
                <a:solidFill>
                  <a:schemeClr val="tx1"/>
                </a:solidFill>
                <a:latin typeface="Arial" panose="020B0604020202020204" pitchFamily="34" charset="0"/>
                <a:ea typeface="ＭＳ Ｐゴシック" panose="020B0600070205080204" pitchFamily="34" charset="-128"/>
              </a:defRPr>
            </a:lvl2pPr>
            <a:lvl3pPr marL="1142086" indent="-228417">
              <a:defRPr>
                <a:solidFill>
                  <a:schemeClr val="tx1"/>
                </a:solidFill>
                <a:latin typeface="Arial" panose="020B0604020202020204" pitchFamily="34" charset="0"/>
                <a:ea typeface="ＭＳ Ｐゴシック" panose="020B0600070205080204" pitchFamily="34" charset="-128"/>
              </a:defRPr>
            </a:lvl3pPr>
            <a:lvl4pPr marL="1598920" indent="-228417">
              <a:defRPr>
                <a:solidFill>
                  <a:schemeClr val="tx1"/>
                </a:solidFill>
                <a:latin typeface="Arial" panose="020B0604020202020204" pitchFamily="34" charset="0"/>
                <a:ea typeface="ＭＳ Ｐゴシック" panose="020B0600070205080204" pitchFamily="34" charset="-128"/>
              </a:defRPr>
            </a:lvl4pPr>
            <a:lvl5pPr marL="2055754" indent="-228417">
              <a:defRPr>
                <a:solidFill>
                  <a:schemeClr val="tx1"/>
                </a:solidFill>
                <a:latin typeface="Arial" panose="020B0604020202020204" pitchFamily="34" charset="0"/>
                <a:ea typeface="ＭＳ Ｐゴシック" panose="020B0600070205080204" pitchFamily="34" charset="-128"/>
              </a:defRPr>
            </a:lvl5pPr>
            <a:lvl6pPr marL="2512588" indent="-228417" defTabSz="45683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69423" indent="-228417" defTabSz="45683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6257" indent="-228417" defTabSz="45683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3091" indent="-228417" defTabSz="45683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AC0209-5780-F74E-8F17-F562A1A46960}"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84978">
              <a:defRPr/>
            </a:pPr>
            <a:r>
              <a:rPr lang="en-US" dirty="0"/>
              <a:t>Health and Function</a:t>
            </a:r>
          </a:p>
          <a:p>
            <a:r>
              <a:rPr lang="en-US" dirty="0"/>
              <a:t>Employment</a:t>
            </a:r>
          </a:p>
          <a:p>
            <a:r>
              <a:rPr lang="en-US" dirty="0"/>
              <a:t>Community Living &amp; Participation</a:t>
            </a:r>
          </a:p>
          <a:p>
            <a:endParaRPr lang="en-US" dirty="0"/>
          </a:p>
          <a:p>
            <a:endParaRPr lang="en-US" dirty="0"/>
          </a:p>
          <a:p>
            <a:r>
              <a:rPr lang="en-US" dirty="0"/>
              <a:t>Rigor and relevance to the community</a:t>
            </a:r>
          </a:p>
        </p:txBody>
      </p:sp>
      <p:sp>
        <p:nvSpPr>
          <p:cNvPr id="4" name="Slide Number Placeholder 3"/>
          <p:cNvSpPr>
            <a:spLocks noGrp="1"/>
          </p:cNvSpPr>
          <p:nvPr>
            <p:ph type="sldNum" sz="quarter" idx="5"/>
          </p:nvPr>
        </p:nvSpPr>
        <p:spPr/>
        <p:txBody>
          <a:bodyPr/>
          <a:lstStyle/>
          <a:p>
            <a:fld id="{2F578678-88A4-4BE9-BB45-C5BDA72D90F8}" type="slidenum">
              <a:rPr lang="en-US" smtClean="0"/>
              <a:pPr/>
              <a:t>6</a:t>
            </a:fld>
            <a:endParaRPr lang="en-US"/>
          </a:p>
        </p:txBody>
      </p:sp>
    </p:spTree>
    <p:extLst>
      <p:ext uri="{BB962C8B-B14F-4D97-AF65-F5344CB8AC3E}">
        <p14:creationId xmlns:p14="http://schemas.microsoft.com/office/powerpoint/2010/main" val="107718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57200" y="720725"/>
            <a:ext cx="6400800" cy="36004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sz="1700" u="sng" dirty="0"/>
              <a:t>Populations across the life-span</a:t>
            </a:r>
          </a:p>
          <a:p>
            <a:pPr lvl="1" eaLnBrk="1" hangingPunct="1"/>
            <a:r>
              <a:rPr lang="en-US" altLang="en-US" sz="1700" dirty="0"/>
              <a:t>Children and youth; </a:t>
            </a:r>
          </a:p>
          <a:p>
            <a:pPr lvl="1" eaLnBrk="1" hangingPunct="1"/>
            <a:r>
              <a:rPr lang="en-US" altLang="en-US" sz="1700" dirty="0"/>
              <a:t>Working-age adults; and </a:t>
            </a:r>
          </a:p>
          <a:p>
            <a:pPr lvl="1" eaLnBrk="1" hangingPunct="1"/>
            <a:r>
              <a:rPr lang="en-US" altLang="en-US" sz="1700" dirty="0"/>
              <a:t>Individuals “aging with” lifelong and early-onset disabilities, and those “aging into” disability in mid- to later life.</a:t>
            </a:r>
          </a:p>
          <a:p>
            <a:pPr eaLnBrk="1" hangingPunct="1"/>
            <a:r>
              <a:rPr lang="en-US" altLang="en-US" sz="1700" u="sng" dirty="0"/>
              <a:t>Cross-disability</a:t>
            </a:r>
          </a:p>
          <a:p>
            <a:pPr lvl="1" eaLnBrk="1" hangingPunct="1"/>
            <a:r>
              <a:rPr lang="en-US" altLang="en-US" sz="1700" dirty="0"/>
              <a:t>Intellectual and developmental disability</a:t>
            </a:r>
          </a:p>
          <a:p>
            <a:pPr lvl="1" eaLnBrk="1" hangingPunct="1"/>
            <a:r>
              <a:rPr lang="en-US" altLang="en-US" sz="1700" dirty="0"/>
              <a:t>Physical disability</a:t>
            </a:r>
          </a:p>
          <a:p>
            <a:pPr lvl="1" eaLnBrk="1" hangingPunct="1"/>
            <a:r>
              <a:rPr lang="en-US" altLang="en-US" sz="1700" dirty="0"/>
              <a:t>Psychiatric disability</a:t>
            </a:r>
          </a:p>
          <a:p>
            <a:pPr lvl="1" eaLnBrk="1" hangingPunct="1"/>
            <a:r>
              <a:rPr lang="en-US" altLang="en-US" sz="1700" dirty="0"/>
              <a:t>Sensory disability</a:t>
            </a:r>
          </a:p>
          <a:p>
            <a:pPr lvl="1" eaLnBrk="1" hangingPunct="1"/>
            <a:endParaRPr lang="en-US" altLang="en-US" sz="1700" dirty="0"/>
          </a:p>
          <a:p>
            <a:pPr marL="483306" lvl="1" defTabSz="966612">
              <a:defRPr/>
            </a:pPr>
            <a:r>
              <a:rPr lang="en-US" sz="4200" dirty="0"/>
              <a:t>NIDILRR’s program regulations are found at 45 CFR 1330</a:t>
            </a:r>
          </a:p>
          <a:p>
            <a:pPr lvl="1" eaLnBrk="1" hangingPunct="1"/>
            <a:endParaRPr lang="en-US" altLang="en-US" sz="1700" dirty="0"/>
          </a:p>
          <a:p>
            <a:endParaRPr lang="en-US" altLang="en-US" sz="1700"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defTabSz="483306" eaLnBrk="1" hangingPunct="1">
              <a:spcBef>
                <a:spcPct val="0"/>
              </a:spcBef>
              <a:defRPr/>
            </a:pPr>
            <a:fld id="{3BEC1DE7-A389-4FA7-8916-E90EA6D5A222}" type="slidenum">
              <a:rPr lang="en-US" altLang="en-US" smtClean="0">
                <a:solidFill>
                  <a:prstClr val="black"/>
                </a:solidFill>
              </a:rPr>
              <a:pPr algn="r" defTabSz="483306" eaLnBrk="1" hangingPunct="1">
                <a:spcBef>
                  <a:spcPct val="0"/>
                </a:spcBef>
                <a:defRPr/>
              </a:pPr>
              <a:t>8</a:t>
            </a:fld>
            <a:endParaRPr lang="en-US" altLang="en-US">
              <a:solidFill>
                <a:prstClr val="black"/>
              </a:solidFill>
            </a:endParaRPr>
          </a:p>
        </p:txBody>
      </p:sp>
    </p:spTree>
    <p:extLst>
      <p:ext uri="{BB962C8B-B14F-4D97-AF65-F5344CB8AC3E}">
        <p14:creationId xmlns:p14="http://schemas.microsoft.com/office/powerpoint/2010/main" val="67223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9</a:t>
            </a:fld>
            <a:endParaRPr lang="en-US"/>
          </a:p>
        </p:txBody>
      </p:sp>
    </p:spTree>
    <p:extLst>
      <p:ext uri="{BB962C8B-B14F-4D97-AF65-F5344CB8AC3E}">
        <p14:creationId xmlns:p14="http://schemas.microsoft.com/office/powerpoint/2010/main" val="218444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10</a:t>
            </a:fld>
            <a:endParaRPr lang="en-US"/>
          </a:p>
        </p:txBody>
      </p:sp>
    </p:spTree>
    <p:extLst>
      <p:ext uri="{BB962C8B-B14F-4D97-AF65-F5344CB8AC3E}">
        <p14:creationId xmlns:p14="http://schemas.microsoft.com/office/powerpoint/2010/main" val="218444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8678-88A4-4BE9-BB45-C5BDA72D90F8}" type="slidenum">
              <a:rPr lang="en-US" smtClean="0"/>
              <a:pPr/>
              <a:t>11</a:t>
            </a:fld>
            <a:endParaRPr lang="en-US"/>
          </a:p>
        </p:txBody>
      </p:sp>
    </p:spTree>
    <p:extLst>
      <p:ext uri="{BB962C8B-B14F-4D97-AF65-F5344CB8AC3E}">
        <p14:creationId xmlns:p14="http://schemas.microsoft.com/office/powerpoint/2010/main" val="139139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12</a:t>
            </a:fld>
            <a:endParaRPr lang="en-US"/>
          </a:p>
        </p:txBody>
      </p:sp>
    </p:spTree>
    <p:extLst>
      <p:ext uri="{BB962C8B-B14F-4D97-AF65-F5344CB8AC3E}">
        <p14:creationId xmlns:p14="http://schemas.microsoft.com/office/powerpoint/2010/main" val="95050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icture containing umbrella, drawing&#10;&#10;Description automatically generated">
            <a:extLst>
              <a:ext uri="{FF2B5EF4-FFF2-40B4-BE49-F238E27FC236}">
                <a16:creationId xmlns:a16="http://schemas.microsoft.com/office/drawing/2014/main" id="{91943F0F-FAEB-B24D-A860-735B0C832FD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517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accessory, umbrella, drawing&#10;&#10;Description automatically generated">
            <a:extLst>
              <a:ext uri="{FF2B5EF4-FFF2-40B4-BE49-F238E27FC236}">
                <a16:creationId xmlns:a16="http://schemas.microsoft.com/office/drawing/2014/main" id="{1481A62B-69C8-0A40-B540-C70177803D5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1122363"/>
            <a:ext cx="12192000" cy="2387600"/>
          </a:xfrm>
        </p:spPr>
        <p:txBody>
          <a:bodyPr anchor="b"/>
          <a:lstStyle>
            <a:lvl1pPr algn="ctr">
              <a:defRPr sz="6000">
                <a:solidFill>
                  <a:srgbClr val="CE1126"/>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840987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descr="A picture containing accessory, umbrella, drawing&#10;&#10;Description automatically generated">
            <a:extLst>
              <a:ext uri="{FF2B5EF4-FFF2-40B4-BE49-F238E27FC236}">
                <a16:creationId xmlns:a16="http://schemas.microsoft.com/office/drawing/2014/main" id="{5EB6AD56-9319-904D-8CA1-9F601DDB077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1177227"/>
            <a:ext cx="12192000" cy="2387600"/>
          </a:xfrm>
        </p:spPr>
        <p:txBody>
          <a:bodyPr anchor="b"/>
          <a:lstStyle>
            <a:lvl1pPr algn="ctr">
              <a:defRPr sz="6000">
                <a:solidFill>
                  <a:srgbClr val="CE1126"/>
                </a:solidFill>
              </a:defRPr>
            </a:lvl1pPr>
          </a:lstStyle>
          <a:p>
            <a:r>
              <a:rPr lang="en-US" dirty="0"/>
              <a:t>Click to edit Master title style</a:t>
            </a:r>
          </a:p>
        </p:txBody>
      </p:sp>
      <p:sp>
        <p:nvSpPr>
          <p:cNvPr id="3" name="Subtitle 2"/>
          <p:cNvSpPr>
            <a:spLocks noGrp="1"/>
          </p:cNvSpPr>
          <p:nvPr>
            <p:ph type="subTitle" idx="1"/>
          </p:nvPr>
        </p:nvSpPr>
        <p:spPr>
          <a:xfrm>
            <a:off x="1524000" y="365690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89378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70403"/>
            <a:ext cx="10515600" cy="955223"/>
          </a:xfrm>
        </p:spPr>
        <p:txBody>
          <a:bodyPr/>
          <a:lstStyle>
            <a:lvl1pPr>
              <a:defRPr b="1">
                <a:solidFill>
                  <a:srgbClr val="CE1126"/>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pic>
        <p:nvPicPr>
          <p:cNvPr id="8" name="Picture 7">
            <a:extLst>
              <a:ext uri="{FF2B5EF4-FFF2-40B4-BE49-F238E27FC236}">
                <a16:creationId xmlns:a16="http://schemas.microsoft.com/office/drawing/2014/main" id="{9C77F260-F206-3641-8011-A873366BBBF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870403"/>
          </a:xfrm>
          <a:prstGeom prst="rect">
            <a:avLst/>
          </a:prstGeom>
        </p:spPr>
      </p:pic>
    </p:spTree>
    <p:extLst>
      <p:ext uri="{BB962C8B-B14F-4D97-AF65-F5344CB8AC3E}">
        <p14:creationId xmlns:p14="http://schemas.microsoft.com/office/powerpoint/2010/main" val="356014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70403"/>
            <a:ext cx="10515600" cy="955223"/>
          </a:xfrm>
        </p:spPr>
        <p:txBody>
          <a:bodyPr/>
          <a:lstStyle>
            <a:lvl1pPr>
              <a:defRPr b="1">
                <a:solidFill>
                  <a:srgbClr val="CE1126"/>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pic>
        <p:nvPicPr>
          <p:cNvPr id="9" name="Picture 8">
            <a:extLst>
              <a:ext uri="{FF2B5EF4-FFF2-40B4-BE49-F238E27FC236}">
                <a16:creationId xmlns:a16="http://schemas.microsoft.com/office/drawing/2014/main" id="{2CAF5528-A20F-004C-ACCC-2A9FC4D897F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870403"/>
          </a:xfrm>
          <a:prstGeom prst="rect">
            <a:avLst/>
          </a:prstGeom>
        </p:spPr>
      </p:pic>
    </p:spTree>
    <p:extLst>
      <p:ext uri="{BB962C8B-B14F-4D97-AF65-F5344CB8AC3E}">
        <p14:creationId xmlns:p14="http://schemas.microsoft.com/office/powerpoint/2010/main" val="317510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70403"/>
            <a:ext cx="10515600" cy="955223"/>
          </a:xfrm>
        </p:spPr>
        <p:txBody>
          <a:bodyPr/>
          <a:lstStyle>
            <a:lvl1pPr>
              <a:defRPr b="1">
                <a:solidFill>
                  <a:srgbClr val="CE1126"/>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825625"/>
            <a:ext cx="10515600" cy="40254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56048" y="6356350"/>
            <a:ext cx="1051560" cy="365125"/>
          </a:xfrm>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a:xfrm>
            <a:off x="6007608" y="6356350"/>
            <a:ext cx="3273552" cy="365125"/>
          </a:xfrm>
        </p:spPr>
        <p:txBody>
          <a:bodyPr/>
          <a:lstStyle/>
          <a:p>
            <a:endParaRPr lang="en-US" dirty="0"/>
          </a:p>
        </p:txBody>
      </p:sp>
      <p:sp>
        <p:nvSpPr>
          <p:cNvPr id="6" name="Slide Number Placeholder 5"/>
          <p:cNvSpPr>
            <a:spLocks noGrp="1"/>
          </p:cNvSpPr>
          <p:nvPr>
            <p:ph type="sldNum" sz="quarter" idx="12"/>
          </p:nvPr>
        </p:nvSpPr>
        <p:spPr>
          <a:xfrm>
            <a:off x="11658600" y="6356350"/>
            <a:ext cx="533400" cy="365125"/>
          </a:xfrm>
        </p:spPr>
        <p:txBody>
          <a:bodyPr/>
          <a:lstStyle/>
          <a:p>
            <a:fld id="{D7E63A33-8271-4DD0-9C48-789913D7C115}" type="slidenum">
              <a:rPr lang="en-US" smtClean="0"/>
              <a:pPr/>
              <a:t>‹#›</a:t>
            </a:fld>
            <a:endParaRPr lang="en-US" dirty="0"/>
          </a:p>
        </p:txBody>
      </p:sp>
      <p:pic>
        <p:nvPicPr>
          <p:cNvPr id="12" name="Picture 11">
            <a:extLst>
              <a:ext uri="{FF2B5EF4-FFF2-40B4-BE49-F238E27FC236}">
                <a16:creationId xmlns:a16="http://schemas.microsoft.com/office/drawing/2014/main" id="{3DA78A6B-9C06-B640-9890-29D5A2ED18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987597"/>
            <a:ext cx="12192000" cy="870403"/>
          </a:xfrm>
          <a:prstGeom prst="rect">
            <a:avLst/>
          </a:prstGeom>
        </p:spPr>
      </p:pic>
      <p:pic>
        <p:nvPicPr>
          <p:cNvPr id="13" name="Picture 12">
            <a:extLst>
              <a:ext uri="{FF2B5EF4-FFF2-40B4-BE49-F238E27FC236}">
                <a16:creationId xmlns:a16="http://schemas.microsoft.com/office/drawing/2014/main" id="{775335A6-886A-F548-9BA4-BD7264B75B0C}"/>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53787"/>
          <a:stretch/>
        </p:blipFill>
        <p:spPr>
          <a:xfrm>
            <a:off x="0" y="-14067"/>
            <a:ext cx="12192000" cy="217268"/>
          </a:xfrm>
          <a:prstGeom prst="rect">
            <a:avLst/>
          </a:prstGeom>
        </p:spPr>
      </p:pic>
    </p:spTree>
    <p:extLst>
      <p:ext uri="{BB962C8B-B14F-4D97-AF65-F5344CB8AC3E}">
        <p14:creationId xmlns:p14="http://schemas.microsoft.com/office/powerpoint/2010/main" val="112383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CE1126"/>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pic>
        <p:nvPicPr>
          <p:cNvPr id="9" name="Picture 8">
            <a:extLst>
              <a:ext uri="{FF2B5EF4-FFF2-40B4-BE49-F238E27FC236}">
                <a16:creationId xmlns:a16="http://schemas.microsoft.com/office/drawing/2014/main" id="{5F5F055B-2EF6-8E47-8F71-B13ED32DFFC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870403"/>
          </a:xfrm>
          <a:prstGeom prst="rect">
            <a:avLst/>
          </a:prstGeom>
        </p:spPr>
      </p:pic>
    </p:spTree>
    <p:extLst>
      <p:ext uri="{BB962C8B-B14F-4D97-AF65-F5344CB8AC3E}">
        <p14:creationId xmlns:p14="http://schemas.microsoft.com/office/powerpoint/2010/main" val="308322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112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pic>
        <p:nvPicPr>
          <p:cNvPr id="10" name="Picture 9">
            <a:extLst>
              <a:ext uri="{FF2B5EF4-FFF2-40B4-BE49-F238E27FC236}">
                <a16:creationId xmlns:a16="http://schemas.microsoft.com/office/drawing/2014/main" id="{659229AA-7D0E-3049-AEF3-E50285FA39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4068"/>
            <a:ext cx="12192000" cy="470145"/>
          </a:xfrm>
          <a:prstGeom prst="rect">
            <a:avLst/>
          </a:prstGeom>
        </p:spPr>
      </p:pic>
    </p:spTree>
    <p:extLst>
      <p:ext uri="{BB962C8B-B14F-4D97-AF65-F5344CB8AC3E}">
        <p14:creationId xmlns:p14="http://schemas.microsoft.com/office/powerpoint/2010/main" val="2221461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CE1126"/>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dirty="0"/>
          </a:p>
        </p:txBody>
      </p:sp>
      <p:pic>
        <p:nvPicPr>
          <p:cNvPr id="12" name="Picture 11">
            <a:extLst>
              <a:ext uri="{FF2B5EF4-FFF2-40B4-BE49-F238E27FC236}">
                <a16:creationId xmlns:a16="http://schemas.microsoft.com/office/drawing/2014/main" id="{3BB7F214-CB8B-2640-97DE-C6588D896D6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4068"/>
            <a:ext cx="12192000" cy="470145"/>
          </a:xfrm>
          <a:prstGeom prst="rect">
            <a:avLst/>
          </a:prstGeom>
        </p:spPr>
      </p:pic>
    </p:spTree>
    <p:extLst>
      <p:ext uri="{BB962C8B-B14F-4D97-AF65-F5344CB8AC3E}">
        <p14:creationId xmlns:p14="http://schemas.microsoft.com/office/powerpoint/2010/main" val="1365582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70403"/>
            <a:ext cx="10515600" cy="1325563"/>
          </a:xfrm>
        </p:spPr>
        <p:txBody>
          <a:bodyPr/>
          <a:lstStyle>
            <a:lvl1pPr>
              <a:defRPr>
                <a:solidFill>
                  <a:srgbClr val="CE112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dirty="0"/>
          </a:p>
        </p:txBody>
      </p:sp>
      <p:pic>
        <p:nvPicPr>
          <p:cNvPr id="8" name="Picture 7">
            <a:extLst>
              <a:ext uri="{FF2B5EF4-FFF2-40B4-BE49-F238E27FC236}">
                <a16:creationId xmlns:a16="http://schemas.microsoft.com/office/drawing/2014/main" id="{18C93121-126D-E44D-8ED4-BD514723BC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4068"/>
            <a:ext cx="12192000" cy="470145"/>
          </a:xfrm>
          <a:prstGeom prst="rect">
            <a:avLst/>
          </a:prstGeom>
        </p:spPr>
      </p:pic>
    </p:spTree>
    <p:extLst>
      <p:ext uri="{BB962C8B-B14F-4D97-AF65-F5344CB8AC3E}">
        <p14:creationId xmlns:p14="http://schemas.microsoft.com/office/powerpoint/2010/main" val="264229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162C95B8-F9CA-C945-8776-0764C6B383F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dirty="0"/>
          </a:p>
        </p:txBody>
      </p:sp>
      <p:sp>
        <p:nvSpPr>
          <p:cNvPr id="7" name="Title 1">
            <a:extLst>
              <a:ext uri="{FF2B5EF4-FFF2-40B4-BE49-F238E27FC236}">
                <a16:creationId xmlns:a16="http://schemas.microsoft.com/office/drawing/2014/main" id="{379D411F-F5E6-E54E-A4A2-7FAA19BD874C}"/>
              </a:ext>
            </a:extLst>
          </p:cNvPr>
          <p:cNvSpPr>
            <a:spLocks noGrp="1"/>
          </p:cNvSpPr>
          <p:nvPr>
            <p:ph type="title" hasCustomPrompt="1"/>
          </p:nvPr>
        </p:nvSpPr>
        <p:spPr>
          <a:xfrm>
            <a:off x="838200" y="799783"/>
            <a:ext cx="10515600" cy="4924362"/>
          </a:xfrm>
        </p:spPr>
        <p:txBody>
          <a:bodyPr>
            <a:noAutofit/>
          </a:bodyPr>
          <a:lstStyle>
            <a:lvl1pPr algn="ctr">
              <a:defRPr sz="9600">
                <a:solidFill>
                  <a:schemeClr val="bg1"/>
                </a:solidFill>
              </a:defRPr>
            </a:lvl1pPr>
          </a:lstStyle>
          <a:p>
            <a:r>
              <a:rPr lang="en-US" dirty="0"/>
              <a:t>SECTION HEAD</a:t>
            </a:r>
          </a:p>
        </p:txBody>
      </p:sp>
    </p:spTree>
    <p:extLst>
      <p:ext uri="{BB962C8B-B14F-4D97-AF65-F5344CB8AC3E}">
        <p14:creationId xmlns:p14="http://schemas.microsoft.com/office/powerpoint/2010/main" val="3552457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0316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845352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1126"/>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370209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38029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963084" y="4429126"/>
            <a:ext cx="103632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609600" y="2174876"/>
            <a:ext cx="5386917"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6193368" y="2174876"/>
            <a:ext cx="5389033"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2389717" y="3429000"/>
            <a:ext cx="73152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1"/>
            <a:ext cx="28448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80666-FB37-4B36-9149-507F3B0178E3}" type="datetimeFigureOut">
              <a:rPr lang="en-US" smtClean="0"/>
              <a:pPr/>
              <a:t>4/15/2024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79334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1" kern="1200">
          <a:solidFill>
            <a:srgbClr val="CE112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rrm.grantsolutions.gov/AgencyPortal/acl.aspx" TargetMode="External"/><Relationship Id="rId7" Type="http://schemas.openxmlformats.org/officeDocument/2006/relationships/image" Target="../media/image40.png"/><Relationship Id="rId2" Type="http://schemas.openxmlformats.org/officeDocument/2006/relationships/hyperlink" Target="https://www.naric.com/?q=en/ProgramDatabase" TargetMode="Externa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mailto:NIDILRR-Mailbox@acl.hhs.go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hidden="1">
            <a:extLst>
              <a:ext uri="{FF2B5EF4-FFF2-40B4-BE49-F238E27FC236}">
                <a16:creationId xmlns:a16="http://schemas.microsoft.com/office/drawing/2014/main" id="{422F712A-F1D7-4B97-9DAC-1D201D863782}"/>
              </a:ext>
            </a:extLst>
          </p:cNvPr>
          <p:cNvSpPr>
            <a:spLocks noGrp="1"/>
          </p:cNvSpPr>
          <p:nvPr>
            <p:ph type="title"/>
          </p:nvPr>
        </p:nvSpPr>
        <p:spPr/>
        <p:txBody>
          <a:bodyPr>
            <a:normAutofit fontScale="90000"/>
          </a:bodyPr>
          <a:lstStyle/>
          <a:p>
            <a:pPr rtl="0" eaLnBrk="1" latinLnBrk="0" hangingPunct="1"/>
            <a:r>
              <a:rPr lang="en-US" b="1">
                <a:solidFill>
                  <a:schemeClr val="tx2"/>
                </a:solidFill>
              </a:rPr>
              <a:t>Disability Inclusivity &amp; Representation in SCI Research</a:t>
            </a:r>
            <a:endParaRPr lang="en-US">
              <a:effectLst/>
            </a:endParaRPr>
          </a:p>
        </p:txBody>
      </p:sp>
      <p:sp>
        <p:nvSpPr>
          <p:cNvPr id="39" name="Text Placeholder 38">
            <a:extLst>
              <a:ext uri="{FF2B5EF4-FFF2-40B4-BE49-F238E27FC236}">
                <a16:creationId xmlns:a16="http://schemas.microsoft.com/office/drawing/2014/main" id="{58F89821-4D88-4D5C-AB06-5906E38BE175}"/>
              </a:ext>
            </a:extLst>
          </p:cNvPr>
          <p:cNvSpPr>
            <a:spLocks noGrp="1"/>
          </p:cNvSpPr>
          <p:nvPr>
            <p:ph type="body" sz="quarter" idx="16"/>
          </p:nvPr>
        </p:nvSpPr>
        <p:spPr>
          <a:xfrm>
            <a:off x="3009900" y="381000"/>
            <a:ext cx="6324600" cy="534616"/>
          </a:xfrm>
        </p:spPr>
        <p:txBody>
          <a:bodyPr>
            <a:noAutofit/>
          </a:bodyPr>
          <a:lstStyle/>
          <a:p>
            <a:r>
              <a:rPr lang="en-US" b="1" dirty="0">
                <a:solidFill>
                  <a:schemeClr val="tx2"/>
                </a:solidFill>
              </a:rPr>
              <a:t>Learn about the </a:t>
            </a:r>
          </a:p>
          <a:p>
            <a:r>
              <a:rPr lang="en-US" b="1" dirty="0">
                <a:solidFill>
                  <a:schemeClr val="tx2"/>
                </a:solidFill>
              </a:rPr>
              <a:t>National Institute on Disability,</a:t>
            </a:r>
          </a:p>
          <a:p>
            <a:r>
              <a:rPr lang="en-US" b="1" dirty="0">
                <a:solidFill>
                  <a:schemeClr val="tx2"/>
                </a:solidFill>
              </a:rPr>
              <a:t>Independent Living &amp; Rehabilitation Research</a:t>
            </a:r>
          </a:p>
          <a:p>
            <a:endParaRPr lang="en-US" b="1" dirty="0">
              <a:solidFill>
                <a:schemeClr val="tx2"/>
              </a:solidFill>
            </a:endParaRP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8"/>
          </p:nvPr>
        </p:nvSpPr>
        <p:spPr>
          <a:xfrm>
            <a:off x="2057400" y="2438400"/>
            <a:ext cx="8229600" cy="609600"/>
          </a:xfrm>
        </p:spPr>
        <p:txBody>
          <a:bodyPr>
            <a:noAutofit/>
          </a:bodyPr>
          <a:lstStyle/>
          <a:p>
            <a:r>
              <a:rPr lang="en-US" sz="2400" b="1" dirty="0"/>
              <a:t>Anjali J. Forber-Pratt, Ph.D. </a:t>
            </a:r>
          </a:p>
          <a:p>
            <a:r>
              <a:rPr lang="en-US" sz="2000" dirty="0"/>
              <a:t>Director, @anjalifp</a:t>
            </a:r>
          </a:p>
          <a:p>
            <a:r>
              <a:rPr lang="en-US" sz="2400" b="1" dirty="0"/>
              <a:t>Kristi Hill, Ph.D. </a:t>
            </a:r>
          </a:p>
          <a:p>
            <a:r>
              <a:rPr lang="en-US" sz="2000" dirty="0"/>
              <a:t>Deputy Director</a:t>
            </a:r>
          </a:p>
          <a:p>
            <a:r>
              <a:rPr lang="en-US" sz="2400" b="1" dirty="0"/>
              <a:t>Phillip Beatty, Ph.D. </a:t>
            </a:r>
          </a:p>
          <a:p>
            <a:r>
              <a:rPr lang="en-US" sz="2000" dirty="0"/>
              <a:t>Director of Office of Research Science</a:t>
            </a:r>
          </a:p>
          <a:p>
            <a:r>
              <a:rPr lang="en-US" sz="2400" b="1" dirty="0"/>
              <a:t>Pimjai Sudsawad, ScD</a:t>
            </a:r>
          </a:p>
          <a:p>
            <a:r>
              <a:rPr lang="en-US" sz="2000" dirty="0"/>
              <a:t>Associate Director, Office of Research Science</a:t>
            </a:r>
          </a:p>
          <a:p>
            <a:r>
              <a:rPr lang="en-US" sz="2400" b="1" dirty="0"/>
              <a:t>La </a:t>
            </a:r>
            <a:r>
              <a:rPr lang="en-US" sz="2400" b="1" dirty="0" err="1"/>
              <a:t>Vonnia</a:t>
            </a:r>
            <a:r>
              <a:rPr lang="en-US" sz="2400" b="1" dirty="0"/>
              <a:t> Villanueva</a:t>
            </a:r>
          </a:p>
          <a:p>
            <a:r>
              <a:rPr lang="en-US" sz="2000" dirty="0"/>
              <a:t>Senior Advisor</a:t>
            </a:r>
          </a:p>
          <a:p>
            <a:endParaRPr lang="en-US" sz="2000" dirty="0"/>
          </a:p>
          <a:p>
            <a:endParaRPr lang="en-US" sz="2400" dirty="0"/>
          </a:p>
          <a:p>
            <a:endParaRPr lang="en-US" sz="2000" dirty="0"/>
          </a:p>
        </p:txBody>
      </p:sp>
      <p:pic>
        <p:nvPicPr>
          <p:cNvPr id="4" name="Picture 3" descr="Logo&#10;of NIDILRR in blue and red writing">
            <a:extLst>
              <a:ext uri="{FF2B5EF4-FFF2-40B4-BE49-F238E27FC236}">
                <a16:creationId xmlns:a16="http://schemas.microsoft.com/office/drawing/2014/main" id="{9E3E660A-8454-A646-92A4-42E1D6F8C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48" y="5192765"/>
            <a:ext cx="3232926" cy="1616463"/>
          </a:xfrm>
          <a:prstGeom prst="rect">
            <a:avLst/>
          </a:prstGeom>
        </p:spPr>
      </p:pic>
      <p:pic>
        <p:nvPicPr>
          <p:cNvPr id="6" name="Picture 5" descr="ACL logo with blue, yellow and red image of people">
            <a:extLst>
              <a:ext uri="{FF2B5EF4-FFF2-40B4-BE49-F238E27FC236}">
                <a16:creationId xmlns:a16="http://schemas.microsoft.com/office/drawing/2014/main" id="{425AF3C7-ED7F-9446-AE08-85698A2E6C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243"/>
          <a:stretch/>
        </p:blipFill>
        <p:spPr>
          <a:xfrm>
            <a:off x="9182100" y="-591052"/>
            <a:ext cx="2857499" cy="2336181"/>
          </a:xfrm>
          <a:prstGeom prst="rect">
            <a:avLst/>
          </a:prstGeom>
        </p:spPr>
      </p:pic>
    </p:spTree>
    <p:extLst>
      <p:ext uri="{BB962C8B-B14F-4D97-AF65-F5344CB8AC3E}">
        <p14:creationId xmlns:p14="http://schemas.microsoft.com/office/powerpoint/2010/main" val="252718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229" y="4963854"/>
            <a:ext cx="7008541" cy="762000"/>
          </a:xfrm>
        </p:spPr>
        <p:txBody>
          <a:bodyPr>
            <a:normAutofit fontScale="90000"/>
          </a:bodyPr>
          <a:lstStyle/>
          <a:p>
            <a:r>
              <a:rPr lang="en-US" dirty="0"/>
              <a:t>Research Inclusivity &amp; Equity</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10</a:t>
            </a:fld>
            <a:endParaRPr lang="en-US" dirty="0"/>
          </a:p>
        </p:txBody>
      </p:sp>
      <p:graphicFrame>
        <p:nvGraphicFramePr>
          <p:cNvPr id="3" name="Diagram 2" descr="Image of funnel with three components: diverse researchers, diverse study participants, diverse representation in knowledge translation materials and arrow points to Research Inclusivity &amp; Equity">
            <a:extLst>
              <a:ext uri="{FF2B5EF4-FFF2-40B4-BE49-F238E27FC236}">
                <a16:creationId xmlns:a16="http://schemas.microsoft.com/office/drawing/2014/main" id="{E5CDCD95-F85A-3EC8-0852-1B1C9C1DF8CF}"/>
              </a:ext>
            </a:extLst>
          </p:cNvPr>
          <p:cNvGraphicFramePr/>
          <p:nvPr/>
        </p:nvGraphicFramePr>
        <p:xfrm>
          <a:off x="2133600" y="38100"/>
          <a:ext cx="8559800" cy="5819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46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0364-2828-0EE1-648A-BB512EF7B197}"/>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DFA219BB-16C6-7A1C-514D-40ABB30932DE}"/>
              </a:ext>
            </a:extLst>
          </p:cNvPr>
          <p:cNvSpPr>
            <a:spLocks noGrp="1"/>
          </p:cNvSpPr>
          <p:nvPr>
            <p:ph idx="1"/>
          </p:nvPr>
        </p:nvSpPr>
        <p:spPr/>
        <p:txBody>
          <a:bodyPr>
            <a:normAutofit fontScale="62500" lnSpcReduction="20000"/>
          </a:bodyPr>
          <a:lstStyle/>
          <a:p>
            <a:r>
              <a:rPr lang="en-US" dirty="0"/>
              <a:t>PWD represent approximately 9% of the scientific workforce (ACD WGD Subgroup on Individuals with Disabilities Report, 2022)</a:t>
            </a:r>
          </a:p>
          <a:p>
            <a:r>
              <a:rPr lang="en-US" dirty="0"/>
              <a:t>Data from the Women, Minorities, and Persons with Disabilities in Science and Engineering 2021 report indicate that disability representation in the scientific workforce decreases throughout the career path</a:t>
            </a:r>
          </a:p>
          <a:p>
            <a:pPr lvl="1"/>
            <a:r>
              <a:rPr lang="en-US" dirty="0"/>
              <a:t>19% of undergraduate students</a:t>
            </a:r>
          </a:p>
          <a:p>
            <a:pPr lvl="1"/>
            <a:r>
              <a:rPr lang="en-US" dirty="0"/>
              <a:t>9% of doctoral students</a:t>
            </a:r>
          </a:p>
          <a:p>
            <a:pPr lvl="1"/>
            <a:r>
              <a:rPr lang="en-US" dirty="0"/>
              <a:t>8% of postdoctoral students</a:t>
            </a:r>
          </a:p>
          <a:p>
            <a:pPr lvl="1"/>
            <a:r>
              <a:rPr lang="en-US" dirty="0"/>
              <a:t>8% of assistant professors</a:t>
            </a:r>
          </a:p>
          <a:p>
            <a:pPr lvl="1"/>
            <a:r>
              <a:rPr lang="en-US" dirty="0"/>
              <a:t>10% of associate and full professors</a:t>
            </a:r>
          </a:p>
          <a:p>
            <a:pPr lvl="1"/>
            <a:r>
              <a:rPr lang="en-US" dirty="0"/>
              <a:t>8% of department directors, chairs, and chancellors</a:t>
            </a:r>
          </a:p>
          <a:p>
            <a:pPr lvl="1"/>
            <a:r>
              <a:rPr lang="en-US" dirty="0"/>
              <a:t>8% of university presidents and provosts</a:t>
            </a:r>
          </a:p>
          <a:p>
            <a:pPr marL="0" indent="0">
              <a:buNone/>
            </a:pPr>
            <a:r>
              <a:rPr lang="en-US" dirty="0"/>
              <a:t>Just under 5% of medical students (Meeks et al., 2020) and approximately 3% of practicing physicians report disability (Nouri et al., 2021)</a:t>
            </a:r>
          </a:p>
        </p:txBody>
      </p:sp>
    </p:spTree>
    <p:extLst>
      <p:ext uri="{BB962C8B-B14F-4D97-AF65-F5344CB8AC3E}">
        <p14:creationId xmlns:p14="http://schemas.microsoft.com/office/powerpoint/2010/main" val="348168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774A-4019-44A0-9A00-6699C5C2793C}"/>
              </a:ext>
            </a:extLst>
          </p:cNvPr>
          <p:cNvSpPr>
            <a:spLocks noGrp="1"/>
          </p:cNvSpPr>
          <p:nvPr>
            <p:ph type="title"/>
          </p:nvPr>
        </p:nvSpPr>
        <p:spPr>
          <a:xfrm>
            <a:off x="609600" y="-118836"/>
            <a:ext cx="10972800" cy="1143000"/>
          </a:xfrm>
        </p:spPr>
        <p:txBody>
          <a:bodyPr/>
          <a:lstStyle/>
          <a:p>
            <a:r>
              <a:rPr lang="en-US" dirty="0"/>
              <a:t>Research Enterprise</a:t>
            </a:r>
          </a:p>
        </p:txBody>
      </p:sp>
      <p:graphicFrame>
        <p:nvGraphicFramePr>
          <p:cNvPr id="5" name="Content Placeholder 4">
            <a:extLst>
              <a:ext uri="{FF2B5EF4-FFF2-40B4-BE49-F238E27FC236}">
                <a16:creationId xmlns:a16="http://schemas.microsoft.com/office/drawing/2014/main" id="{C5AE7FDD-69F7-4EBC-A9C8-E9375740A200}"/>
              </a:ext>
              <a:ext uri="{C183D7F6-B498-43B3-948B-1728B52AA6E4}">
                <adec:decorative xmlns:adec="http://schemas.microsoft.com/office/drawing/2017/decorative" val="1"/>
              </a:ext>
            </a:extLst>
          </p:cNvPr>
          <p:cNvGraphicFramePr>
            <a:graphicFrameLocks noGrp="1"/>
          </p:cNvGraphicFramePr>
          <p:nvPr>
            <p:ph idx="1"/>
          </p:nvPr>
        </p:nvGraphicFramePr>
        <p:xfrm>
          <a:off x="1066800" y="747713"/>
          <a:ext cx="10058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9586CC6-8D2A-476F-88DD-7E114EF4734D}"/>
              </a:ext>
            </a:extLst>
          </p:cNvPr>
          <p:cNvSpPr>
            <a:spLocks noGrp="1"/>
          </p:cNvSpPr>
          <p:nvPr>
            <p:ph type="sldNum" sz="quarter" idx="12"/>
          </p:nvPr>
        </p:nvSpPr>
        <p:spPr/>
        <p:txBody>
          <a:bodyPr/>
          <a:lstStyle/>
          <a:p>
            <a:fld id="{7AA28999-D008-419E-9628-EE1C64F81F4C}" type="slidenum">
              <a:rPr lang="en-US" smtClean="0"/>
              <a:pPr/>
              <a:t>12</a:t>
            </a:fld>
            <a:endParaRPr lang="en-US" dirty="0"/>
          </a:p>
        </p:txBody>
      </p:sp>
    </p:spTree>
    <p:extLst>
      <p:ext uri="{BB962C8B-B14F-4D97-AF65-F5344CB8AC3E}">
        <p14:creationId xmlns:p14="http://schemas.microsoft.com/office/powerpoint/2010/main" val="394888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Funding Priorities</a:t>
            </a:r>
          </a:p>
        </p:txBody>
      </p:sp>
      <p:graphicFrame>
        <p:nvGraphicFramePr>
          <p:cNvPr id="5" name="Content Placeholder 4" descr="field-initiatied and agency-directed" title="two types"/>
          <p:cNvGraphicFramePr>
            <a:graphicFrameLocks noGrp="1"/>
          </p:cNvGraphicFramePr>
          <p:nvPr>
            <p:ph idx="1"/>
            <p:extLst>
              <p:ext uri="{D42A27DB-BD31-4B8C-83A1-F6EECF244321}">
                <p14:modId xmlns:p14="http://schemas.microsoft.com/office/powerpoint/2010/main" val="2284894678"/>
              </p:ext>
            </p:extLst>
          </p:nvPr>
        </p:nvGraphicFramePr>
        <p:xfrm>
          <a:off x="1423753" y="1295400"/>
          <a:ext cx="9344494" cy="481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5820053" y="6342464"/>
            <a:ext cx="409852" cy="365125"/>
          </a:xfrm>
          <a:prstGeom prst="rect">
            <a:avLst/>
          </a:prstGeom>
        </p:spPr>
        <p:txBody>
          <a:bodyPr/>
          <a:lstStyle/>
          <a:p>
            <a:pPr algn="r" defTabSz="457200">
              <a:defRPr/>
            </a:pPr>
            <a:fld id="{1B1A2709-829F-4FAF-9381-AA350E1F4C51}" type="slidenum">
              <a:rPr lang="en-US" sz="1200">
                <a:solidFill>
                  <a:prstClr val="black">
                    <a:tint val="75000"/>
                  </a:prstClr>
                </a:solidFill>
                <a:latin typeface="Calibri"/>
              </a:rPr>
              <a:pPr algn="r" defTabSz="457200">
                <a:defRPr/>
              </a:pPr>
              <a:t>13</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397577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10076" y="533401"/>
            <a:ext cx="8229600" cy="344487"/>
          </a:xfrm>
        </p:spPr>
        <p:txBody>
          <a:bodyPr>
            <a:noAutofit/>
          </a:bodyPr>
          <a:lstStyle/>
          <a:p>
            <a:pPr eaLnBrk="1" hangingPunct="1"/>
            <a:r>
              <a:rPr lang="en-US" altLang="en-US" sz="4000" dirty="0"/>
              <a:t>Grant Mechanisms</a:t>
            </a:r>
          </a:p>
        </p:txBody>
      </p:sp>
      <p:sp>
        <p:nvSpPr>
          <p:cNvPr id="22532" name="Rectangle 3"/>
          <p:cNvSpPr>
            <a:spLocks noGrp="1" noChangeArrowheads="1"/>
          </p:cNvSpPr>
          <p:nvPr>
            <p:ph type="body" idx="1"/>
          </p:nvPr>
        </p:nvSpPr>
        <p:spPr>
          <a:xfrm>
            <a:off x="2010076" y="1064418"/>
            <a:ext cx="8229600" cy="4729163"/>
          </a:xfrm>
        </p:spPr>
        <p:txBody>
          <a:bodyPr>
            <a:normAutofit fontScale="92500" lnSpcReduction="10000"/>
          </a:bodyPr>
          <a:lstStyle/>
          <a:p>
            <a:pPr>
              <a:spcAft>
                <a:spcPct val="20000"/>
              </a:spcAft>
              <a:defRPr/>
            </a:pPr>
            <a:r>
              <a:rPr lang="en-US" altLang="en-US" sz="2200" dirty="0"/>
              <a:t>Mary Switzer Research Fellowships </a:t>
            </a:r>
          </a:p>
          <a:p>
            <a:pPr lvl="1">
              <a:spcAft>
                <a:spcPct val="20000"/>
              </a:spcAft>
              <a:defRPr/>
            </a:pPr>
            <a:r>
              <a:rPr lang="en-US" altLang="en-US" sz="1800" dirty="0"/>
              <a:t>New in FY 24: Doctoral fellowship! </a:t>
            </a:r>
          </a:p>
          <a:p>
            <a:pPr>
              <a:spcAft>
                <a:spcPct val="20000"/>
              </a:spcAft>
              <a:defRPr/>
            </a:pPr>
            <a:r>
              <a:rPr lang="en-US" altLang="en-US" sz="2200" dirty="0"/>
              <a:t>Advanced Rehabilitation Research Training (ARRT)</a:t>
            </a:r>
          </a:p>
          <a:p>
            <a:pPr>
              <a:spcAft>
                <a:spcPct val="20000"/>
              </a:spcAft>
              <a:defRPr/>
            </a:pPr>
            <a:r>
              <a:rPr lang="en-US" altLang="en-US" sz="2200" dirty="0"/>
              <a:t>Field-Initiated Projects (Research and Development) (FIP)</a:t>
            </a:r>
          </a:p>
          <a:p>
            <a:pPr>
              <a:spcAft>
                <a:spcPct val="20000"/>
              </a:spcAft>
              <a:defRPr/>
            </a:pPr>
            <a:r>
              <a:rPr lang="en-US" altLang="en-US" sz="2200" dirty="0"/>
              <a:t>Small Business Innovation Research Grants (SBIR)</a:t>
            </a:r>
          </a:p>
          <a:p>
            <a:pPr>
              <a:spcAft>
                <a:spcPct val="20000"/>
              </a:spcAft>
              <a:defRPr/>
            </a:pPr>
            <a:r>
              <a:rPr lang="en-US" altLang="en-US" sz="2200" dirty="0"/>
              <a:t>Rehabilitation Research and Training Centers (RRTC)</a:t>
            </a:r>
          </a:p>
          <a:p>
            <a:pPr>
              <a:spcAft>
                <a:spcPct val="20000"/>
              </a:spcAft>
              <a:defRPr/>
            </a:pPr>
            <a:r>
              <a:rPr lang="en-US" altLang="en-US" sz="2200" dirty="0"/>
              <a:t>Rehabilitation Engineering Research Centers (RERC)</a:t>
            </a:r>
          </a:p>
          <a:p>
            <a:pPr>
              <a:spcAft>
                <a:spcPct val="20000"/>
              </a:spcAft>
              <a:defRPr/>
            </a:pPr>
            <a:r>
              <a:rPr lang="en-US" altLang="en-US" sz="2200" dirty="0"/>
              <a:t>Disability and Rehabilitation Research Projects (DRRP)</a:t>
            </a:r>
          </a:p>
          <a:p>
            <a:pPr>
              <a:spcAft>
                <a:spcPct val="20000"/>
              </a:spcAft>
              <a:defRPr/>
            </a:pPr>
            <a:r>
              <a:rPr lang="en-US" altLang="en-US" sz="2200" dirty="0"/>
              <a:t>SCI, TBI and Burn Injury Model System Centers (SCIMS, TBIMS,BMS)</a:t>
            </a:r>
          </a:p>
          <a:p>
            <a:pPr>
              <a:spcAft>
                <a:spcPct val="20000"/>
              </a:spcAft>
              <a:defRPr/>
            </a:pPr>
            <a:r>
              <a:rPr lang="en-US" altLang="en-US" sz="2200" dirty="0"/>
              <a:t>ADA National Network </a:t>
            </a:r>
          </a:p>
          <a:p>
            <a:pPr>
              <a:spcAft>
                <a:spcPct val="20000"/>
              </a:spcAft>
              <a:defRPr/>
            </a:pPr>
            <a:r>
              <a:rPr lang="en-US" altLang="en-US" sz="2200" dirty="0"/>
              <a:t>Knowledge Translation Centers</a:t>
            </a:r>
          </a:p>
        </p:txBody>
      </p:sp>
      <p:sp>
        <p:nvSpPr>
          <p:cNvPr id="3" name="Slide Number Placeholder 2"/>
          <p:cNvSpPr>
            <a:spLocks noGrp="1"/>
          </p:cNvSpPr>
          <p:nvPr>
            <p:ph type="sldNum" sz="quarter" idx="4294967295"/>
          </p:nvPr>
        </p:nvSpPr>
        <p:spPr>
          <a:xfrm>
            <a:off x="5820053" y="6342464"/>
            <a:ext cx="409852" cy="365125"/>
          </a:xfrm>
          <a:prstGeom prst="rect">
            <a:avLst/>
          </a:prstGeom>
        </p:spPr>
        <p:txBody>
          <a:bodyPr/>
          <a:lstStyle/>
          <a:p>
            <a:pPr algn="r" defTabSz="457200">
              <a:defRPr/>
            </a:pPr>
            <a:fld id="{1B1A2709-829F-4FAF-9381-AA350E1F4C51}" type="slidenum">
              <a:rPr lang="en-US" sz="1200">
                <a:solidFill>
                  <a:prstClr val="black">
                    <a:tint val="75000"/>
                  </a:prstClr>
                </a:solidFill>
                <a:latin typeface="Calibri"/>
              </a:rPr>
              <a:pPr algn="r" defTabSz="457200">
                <a:defRPr/>
              </a:pPr>
              <a:t>14</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64819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4373-572E-A38B-D662-F973481BFDDD}"/>
              </a:ext>
            </a:extLst>
          </p:cNvPr>
          <p:cNvSpPr>
            <a:spLocks noGrp="1"/>
          </p:cNvSpPr>
          <p:nvPr>
            <p:ph type="title"/>
          </p:nvPr>
        </p:nvSpPr>
        <p:spPr/>
        <p:txBody>
          <a:bodyPr>
            <a:normAutofit/>
          </a:bodyPr>
          <a:lstStyle/>
          <a:p>
            <a:r>
              <a:rPr lang="en-US" sz="2700" b="1">
                <a:latin typeface="Calibri" panose="020F0502020204030204" pitchFamily="34" charset="0"/>
                <a:ea typeface="Calibri" panose="020F0502020204030204" pitchFamily="34" charset="0"/>
                <a:cs typeface="Times New Roman" panose="02020603050405020304" pitchFamily="18" charset="0"/>
              </a:rPr>
              <a:t>Program Types Funded by NIH &amp; NIDILRR</a:t>
            </a:r>
            <a:endParaRPr lang="en-US" sz="5400"/>
          </a:p>
        </p:txBody>
      </p:sp>
      <p:graphicFrame>
        <p:nvGraphicFramePr>
          <p:cNvPr id="5" name="Content Placeholder 4">
            <a:extLst>
              <a:ext uri="{FF2B5EF4-FFF2-40B4-BE49-F238E27FC236}">
                <a16:creationId xmlns:a16="http://schemas.microsoft.com/office/drawing/2014/main" id="{4EE0CFAF-473B-E717-5471-15D32DAC4A0E}"/>
              </a:ext>
            </a:extLst>
          </p:cNvPr>
          <p:cNvGraphicFramePr>
            <a:graphicFrameLocks noGrp="1"/>
          </p:cNvGraphicFramePr>
          <p:nvPr>
            <p:ph idx="1"/>
            <p:extLst>
              <p:ext uri="{D42A27DB-BD31-4B8C-83A1-F6EECF244321}">
                <p14:modId xmlns:p14="http://schemas.microsoft.com/office/powerpoint/2010/main" val="2479104130"/>
              </p:ext>
            </p:extLst>
          </p:nvPr>
        </p:nvGraphicFramePr>
        <p:xfrm>
          <a:off x="1775460" y="1143000"/>
          <a:ext cx="8641080" cy="3226138"/>
        </p:xfrm>
        <a:graphic>
          <a:graphicData uri="http://schemas.openxmlformats.org/drawingml/2006/table">
            <a:tbl>
              <a:tblPr firstRow="1" firstCol="1" bandRow="1">
                <a:tableStyleId>{5C22544A-7EE6-4342-B048-85BDC9FD1C3A}</a:tableStyleId>
              </a:tblPr>
              <a:tblGrid>
                <a:gridCol w="3072897">
                  <a:extLst>
                    <a:ext uri="{9D8B030D-6E8A-4147-A177-3AD203B41FA5}">
                      <a16:colId xmlns:a16="http://schemas.microsoft.com/office/drawing/2014/main" val="2528436873"/>
                    </a:ext>
                  </a:extLst>
                </a:gridCol>
                <a:gridCol w="1164467">
                  <a:extLst>
                    <a:ext uri="{9D8B030D-6E8A-4147-A177-3AD203B41FA5}">
                      <a16:colId xmlns:a16="http://schemas.microsoft.com/office/drawing/2014/main" val="4235441755"/>
                    </a:ext>
                  </a:extLst>
                </a:gridCol>
                <a:gridCol w="1672986">
                  <a:extLst>
                    <a:ext uri="{9D8B030D-6E8A-4147-A177-3AD203B41FA5}">
                      <a16:colId xmlns:a16="http://schemas.microsoft.com/office/drawing/2014/main" val="3231933225"/>
                    </a:ext>
                  </a:extLst>
                </a:gridCol>
                <a:gridCol w="1134687">
                  <a:extLst>
                    <a:ext uri="{9D8B030D-6E8A-4147-A177-3AD203B41FA5}">
                      <a16:colId xmlns:a16="http://schemas.microsoft.com/office/drawing/2014/main" val="1582832891"/>
                    </a:ext>
                  </a:extLst>
                </a:gridCol>
                <a:gridCol w="1596043">
                  <a:extLst>
                    <a:ext uri="{9D8B030D-6E8A-4147-A177-3AD203B41FA5}">
                      <a16:colId xmlns:a16="http://schemas.microsoft.com/office/drawing/2014/main" val="830232507"/>
                    </a:ext>
                  </a:extLst>
                </a:gridCol>
              </a:tblGrid>
              <a:tr h="783560">
                <a:tc>
                  <a:txBody>
                    <a:bodyPr/>
                    <a:lstStyle/>
                    <a:p>
                      <a:pPr marL="0" marR="31750">
                        <a:lnSpc>
                          <a:spcPct val="107000"/>
                        </a:lnSpc>
                        <a:spcBef>
                          <a:spcPts val="0"/>
                        </a:spcBef>
                        <a:spcAft>
                          <a:spcPts val="0"/>
                        </a:spcAft>
                      </a:pPr>
                      <a:r>
                        <a:rPr lang="en-US" sz="1800" kern="100" dirty="0">
                          <a:effectLst/>
                        </a:rPr>
                        <a:t>Program Type: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Research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Career Development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Training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Fellowships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939746698"/>
                  </a:ext>
                </a:extLst>
              </a:tr>
              <a:tr h="728363">
                <a:tc>
                  <a:txBody>
                    <a:bodyPr/>
                    <a:lstStyle/>
                    <a:p>
                      <a:pPr marL="0" marR="0">
                        <a:lnSpc>
                          <a:spcPct val="107000"/>
                        </a:lnSpc>
                        <a:spcBef>
                          <a:spcPts val="0"/>
                        </a:spcBef>
                        <a:spcAft>
                          <a:spcPts val="0"/>
                        </a:spcAft>
                      </a:pPr>
                      <a:r>
                        <a:rPr lang="en-US" sz="1800" kern="100">
                          <a:effectLst/>
                        </a:rPr>
                        <a:t>National Institutes of Health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R series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K series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T series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F series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32699235"/>
                  </a:ext>
                </a:extLst>
              </a:tr>
              <a:tr h="1714215">
                <a:tc>
                  <a:txBody>
                    <a:bodyPr/>
                    <a:lstStyle/>
                    <a:p>
                      <a:pPr marL="0" marR="0">
                        <a:lnSpc>
                          <a:spcPct val="107000"/>
                        </a:lnSpc>
                        <a:spcBef>
                          <a:spcPts val="0"/>
                        </a:spcBef>
                        <a:spcAft>
                          <a:spcPts val="0"/>
                        </a:spcAft>
                      </a:pPr>
                      <a:r>
                        <a:rPr lang="en-US" sz="1800" kern="100">
                          <a:effectLst/>
                        </a:rPr>
                        <a:t>National Institute on Disability, Independent Living, and Rehabilitation Research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DRRP</a:t>
                      </a:r>
                    </a:p>
                    <a:p>
                      <a:pPr marL="0" marR="0">
                        <a:lnSpc>
                          <a:spcPct val="107000"/>
                        </a:lnSpc>
                        <a:spcBef>
                          <a:spcPts val="0"/>
                        </a:spcBef>
                        <a:spcAft>
                          <a:spcPts val="0"/>
                        </a:spcAft>
                      </a:pPr>
                      <a:r>
                        <a:rPr lang="en-US" sz="1800" kern="100">
                          <a:effectLst/>
                        </a:rPr>
                        <a:t>RERC</a:t>
                      </a:r>
                    </a:p>
                    <a:p>
                      <a:pPr marL="0" marR="0">
                        <a:lnSpc>
                          <a:spcPct val="107000"/>
                        </a:lnSpc>
                        <a:spcBef>
                          <a:spcPts val="0"/>
                        </a:spcBef>
                        <a:spcAft>
                          <a:spcPts val="0"/>
                        </a:spcAft>
                      </a:pPr>
                      <a:r>
                        <a:rPr lang="en-US" sz="1800" kern="100">
                          <a:effectLst/>
                        </a:rPr>
                        <a:t>FIP</a:t>
                      </a:r>
                    </a:p>
                    <a:p>
                      <a:pPr marL="0" marR="0">
                        <a:lnSpc>
                          <a:spcPct val="107000"/>
                        </a:lnSpc>
                        <a:spcBef>
                          <a:spcPts val="0"/>
                        </a:spcBef>
                        <a:spcAft>
                          <a:spcPts val="0"/>
                        </a:spcAft>
                      </a:pPr>
                      <a:r>
                        <a:rPr lang="en-US" sz="1800" kern="100">
                          <a:effectLst/>
                        </a:rPr>
                        <a:t>RRTC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ARRT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a:effectLst/>
                        </a:rPr>
                        <a:t>RRTC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800" kern="100" dirty="0">
                          <a:effectLst/>
                        </a:rPr>
                        <a:t>Switzer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120291532"/>
                  </a:ext>
                </a:extLst>
              </a:tr>
            </a:tbl>
          </a:graphicData>
        </a:graphic>
      </p:graphicFrame>
      <p:sp>
        <p:nvSpPr>
          <p:cNvPr id="3" name="TextBox 2">
            <a:extLst>
              <a:ext uri="{FF2B5EF4-FFF2-40B4-BE49-F238E27FC236}">
                <a16:creationId xmlns:a16="http://schemas.microsoft.com/office/drawing/2014/main" id="{EE16C126-8CEF-CFF0-202A-5477CFA94AD8}"/>
              </a:ext>
            </a:extLst>
          </p:cNvPr>
          <p:cNvSpPr txBox="1"/>
          <p:nvPr/>
        </p:nvSpPr>
        <p:spPr>
          <a:xfrm>
            <a:off x="0" y="4549676"/>
            <a:ext cx="3299460" cy="2308324"/>
          </a:xfrm>
          <a:prstGeom prst="rect">
            <a:avLst/>
          </a:prstGeom>
          <a:noFill/>
          <a:ln w="57150">
            <a:solidFill>
              <a:schemeClr val="accent4"/>
            </a:solidFill>
          </a:ln>
        </p:spPr>
        <p:txBody>
          <a:bodyPr wrap="square" rtlCol="0">
            <a:spAutoFit/>
          </a:bodyPr>
          <a:lstStyle/>
          <a:p>
            <a:r>
              <a:rPr lang="en-US" b="1" dirty="0"/>
              <a:t>TIP: </a:t>
            </a:r>
            <a:r>
              <a:rPr lang="en-US" dirty="0"/>
              <a:t>Learn more about federal funding opportunities for disability &amp; rehabilitation research here: </a:t>
            </a:r>
          </a:p>
          <a:p>
            <a:endParaRPr lang="en-US" dirty="0"/>
          </a:p>
          <a:p>
            <a:endParaRPr lang="en-US" dirty="0"/>
          </a:p>
          <a:p>
            <a:endParaRPr lang="en-US" dirty="0"/>
          </a:p>
          <a:p>
            <a:endParaRPr lang="en-US" dirty="0"/>
          </a:p>
        </p:txBody>
      </p:sp>
      <p:pic>
        <p:nvPicPr>
          <p:cNvPr id="7" name="Picture 6" descr="Qr code that goes to: https://pstrapiubntstorage.blob.core.windows.net/strapib/assets/icdr_funding_toolkit_12_4_23_final_508_ad0a24f084.pdf &#10;&#10;">
            <a:extLst>
              <a:ext uri="{FF2B5EF4-FFF2-40B4-BE49-F238E27FC236}">
                <a16:creationId xmlns:a16="http://schemas.microsoft.com/office/drawing/2014/main" id="{57E47857-C2CC-408D-333A-6129525A3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460" y="5375614"/>
            <a:ext cx="1345862" cy="1345862"/>
          </a:xfrm>
          <a:prstGeom prst="rect">
            <a:avLst/>
          </a:prstGeom>
        </p:spPr>
      </p:pic>
      <p:sp>
        <p:nvSpPr>
          <p:cNvPr id="4" name="Slide Number Placeholder 3">
            <a:extLst>
              <a:ext uri="{FF2B5EF4-FFF2-40B4-BE49-F238E27FC236}">
                <a16:creationId xmlns:a16="http://schemas.microsoft.com/office/drawing/2014/main" id="{B33D8F14-8AD6-C474-DBE4-A4EE2A030C73}"/>
              </a:ext>
            </a:extLst>
          </p:cNvPr>
          <p:cNvSpPr>
            <a:spLocks noGrp="1"/>
          </p:cNvSpPr>
          <p:nvPr>
            <p:ph type="sldNum" sz="quarter" idx="12"/>
          </p:nvPr>
        </p:nvSpPr>
        <p:spPr/>
        <p:txBody>
          <a:bodyPr/>
          <a:lstStyle/>
          <a:p>
            <a:fld id="{7AA28999-D008-419E-9628-EE1C64F81F4C}" type="slidenum">
              <a:rPr lang="en-US" smtClean="0"/>
              <a:pPr/>
              <a:t>15</a:t>
            </a:fld>
            <a:endParaRPr lang="en-US"/>
          </a:p>
        </p:txBody>
      </p:sp>
    </p:spTree>
    <p:extLst>
      <p:ext uri="{BB962C8B-B14F-4D97-AF65-F5344CB8AC3E}">
        <p14:creationId xmlns:p14="http://schemas.microsoft.com/office/powerpoint/2010/main" val="32887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Activities and Accomplishments: Employment</a:t>
            </a:r>
          </a:p>
        </p:txBody>
      </p:sp>
      <p:graphicFrame>
        <p:nvGraphicFramePr>
          <p:cNvPr id="5" name="Content Placeholder 4" descr="includes project search and project career support ASD and TBI" title="employment"/>
          <p:cNvGraphicFramePr>
            <a:graphicFrameLocks noGrp="1"/>
          </p:cNvGraphicFramePr>
          <p:nvPr>
            <p:ph idx="1"/>
            <p:extLst>
              <p:ext uri="{D42A27DB-BD31-4B8C-83A1-F6EECF244321}">
                <p14:modId xmlns:p14="http://schemas.microsoft.com/office/powerpoint/2010/main" val="3990168246"/>
              </p:ext>
            </p:extLst>
          </p:nvPr>
        </p:nvGraphicFramePr>
        <p:xfrm>
          <a:off x="838200" y="1273178"/>
          <a:ext cx="10515600" cy="5448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16</a:t>
            </a:fld>
            <a:endParaRPr lang="en-US"/>
          </a:p>
        </p:txBody>
      </p:sp>
    </p:spTree>
    <p:extLst>
      <p:ext uri="{BB962C8B-B14F-4D97-AF65-F5344CB8AC3E}">
        <p14:creationId xmlns:p14="http://schemas.microsoft.com/office/powerpoint/2010/main" val="98692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ccomplishments"/>
          <p:cNvSpPr>
            <a:spLocks noGrp="1"/>
          </p:cNvSpPr>
          <p:nvPr>
            <p:ph type="title"/>
          </p:nvPr>
        </p:nvSpPr>
        <p:spPr>
          <a:xfrm>
            <a:off x="0" y="0"/>
            <a:ext cx="12192000" cy="695420"/>
          </a:xfrm>
        </p:spPr>
        <p:txBody>
          <a:bodyPr>
            <a:normAutofit fontScale="90000"/>
          </a:bodyPr>
          <a:lstStyle/>
          <a:p>
            <a:r>
              <a:rPr lang="en-US" dirty="0"/>
              <a:t>Activities and Accomplishments: Health and Function</a:t>
            </a:r>
          </a:p>
        </p:txBody>
      </p:sp>
      <p:sp>
        <p:nvSpPr>
          <p:cNvPr id="3" name="Content Placeholder 2" descr="mayo clinic, wearables, and integrated telerehabilitatoin" title="accomplishments"/>
          <p:cNvSpPr>
            <a:spLocks noGrp="1"/>
          </p:cNvSpPr>
          <p:nvPr>
            <p:ph idx="1"/>
          </p:nvPr>
        </p:nvSpPr>
        <p:spPr>
          <a:xfrm>
            <a:off x="3009900" y="1908654"/>
            <a:ext cx="6172200" cy="2914650"/>
          </a:xfrm>
        </p:spPr>
        <p:txBody>
          <a:bodyPr/>
          <a:lstStyle/>
          <a:p>
            <a:pPr marL="0" indent="0">
              <a:buNone/>
            </a:pPr>
            <a:endParaRPr lang="en-US"/>
          </a:p>
          <a:p>
            <a:pPr marL="0" indent="0">
              <a:buNone/>
            </a:pPr>
            <a:endParaRPr lang="en-US"/>
          </a:p>
        </p:txBody>
      </p:sp>
      <p:graphicFrame>
        <p:nvGraphicFramePr>
          <p:cNvPr id="5" name="Diagram 4" descr="such as wearable robot and telehab and long-term TBI follow up" title="accomplishments"/>
          <p:cNvGraphicFramePr/>
          <p:nvPr>
            <p:extLst>
              <p:ext uri="{D42A27DB-BD31-4B8C-83A1-F6EECF244321}">
                <p14:modId xmlns:p14="http://schemas.microsoft.com/office/powerpoint/2010/main" val="2663353253"/>
              </p:ext>
            </p:extLst>
          </p:nvPr>
        </p:nvGraphicFramePr>
        <p:xfrm>
          <a:off x="1286293" y="695420"/>
          <a:ext cx="9820274" cy="5629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5889041" y="5614098"/>
            <a:ext cx="307389" cy="273844"/>
          </a:xfrm>
          <a:prstGeom prst="rect">
            <a:avLst/>
          </a:prstGeom>
        </p:spPr>
        <p:txBody>
          <a:bodyPr/>
          <a:lstStyle/>
          <a:p>
            <a:fld id="{1B1A2709-829F-4FAF-9381-AA350E1F4C51}" type="slidenum">
              <a:rPr lang="en-US" smtClean="0"/>
              <a:t>17</a:t>
            </a:fld>
            <a:endParaRPr lang="en-US"/>
          </a:p>
        </p:txBody>
      </p:sp>
    </p:spTree>
    <p:extLst>
      <p:ext uri="{BB962C8B-B14F-4D97-AF65-F5344CB8AC3E}">
        <p14:creationId xmlns:p14="http://schemas.microsoft.com/office/powerpoint/2010/main" val="111788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ccomplishments"/>
          <p:cNvSpPr>
            <a:spLocks noGrp="1"/>
          </p:cNvSpPr>
          <p:nvPr>
            <p:ph type="title"/>
          </p:nvPr>
        </p:nvSpPr>
        <p:spPr>
          <a:xfrm>
            <a:off x="0" y="274638"/>
            <a:ext cx="12115800" cy="868362"/>
          </a:xfrm>
        </p:spPr>
        <p:txBody>
          <a:bodyPr>
            <a:normAutofit fontScale="90000"/>
          </a:bodyPr>
          <a:lstStyle/>
          <a:p>
            <a:r>
              <a:rPr lang="en-US" dirty="0"/>
              <a:t>Activities and Accomplishments: </a:t>
            </a:r>
            <a:br>
              <a:rPr lang="en-US" dirty="0"/>
            </a:br>
            <a:r>
              <a:rPr lang="en-US" dirty="0"/>
              <a:t>Community Living and Participation</a:t>
            </a:r>
          </a:p>
        </p:txBody>
      </p:sp>
      <p:graphicFrame>
        <p:nvGraphicFramePr>
          <p:cNvPr id="5" name="Content Placeholder 4" descr="apps to assist with use of public transportation, accessibility gloves with haptic" title="technology"/>
          <p:cNvGraphicFramePr>
            <a:graphicFrameLocks noGrp="1"/>
          </p:cNvGraphicFramePr>
          <p:nvPr>
            <p:ph idx="1"/>
            <p:extLst>
              <p:ext uri="{D42A27DB-BD31-4B8C-83A1-F6EECF244321}">
                <p14:modId xmlns:p14="http://schemas.microsoft.com/office/powerpoint/2010/main" val="327334456"/>
              </p:ext>
            </p:extLst>
          </p:nvPr>
        </p:nvGraphicFramePr>
        <p:xfrm>
          <a:off x="838200" y="1281114"/>
          <a:ext cx="109728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18</a:t>
            </a:fld>
            <a:endParaRPr lang="en-US"/>
          </a:p>
        </p:txBody>
      </p:sp>
    </p:spTree>
    <p:extLst>
      <p:ext uri="{BB962C8B-B14F-4D97-AF65-F5344CB8AC3E}">
        <p14:creationId xmlns:p14="http://schemas.microsoft.com/office/powerpoint/2010/main" val="341222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Engage with NIDILRR</a:t>
            </a:r>
          </a:p>
        </p:txBody>
      </p:sp>
      <p:graphicFrame>
        <p:nvGraphicFramePr>
          <p:cNvPr id="5" name="Content Placeholder 4" descr="learn about NIDILRR, then recceive funding annoucements, then serve as a peer reviewer" title="submit a grant"/>
          <p:cNvGraphicFramePr>
            <a:graphicFrameLocks noGrp="1"/>
          </p:cNvGraphicFramePr>
          <p:nvPr>
            <p:ph idx="1"/>
            <p:extLst>
              <p:ext uri="{D42A27DB-BD31-4B8C-83A1-F6EECF244321}">
                <p14:modId xmlns:p14="http://schemas.microsoft.com/office/powerpoint/2010/main" val="2590153983"/>
              </p:ext>
            </p:extLst>
          </p:nvPr>
        </p:nvGraphicFramePr>
        <p:xfrm>
          <a:off x="1066800" y="1295400"/>
          <a:ext cx="10058399"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Qr code that goes to: https://acl.gov/sites/default/files/about-acl/2024-03/acl_nidilrr-toolkit_2.6.24_508.pdf">
            <a:extLst>
              <a:ext uri="{FF2B5EF4-FFF2-40B4-BE49-F238E27FC236}">
                <a16:creationId xmlns:a16="http://schemas.microsoft.com/office/drawing/2014/main" id="{A949D36D-4054-F98F-E041-C60F3110CA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 y="1237013"/>
            <a:ext cx="1600200" cy="1600200"/>
          </a:xfrm>
          <a:prstGeom prst="rect">
            <a:avLst/>
          </a:prstGeom>
        </p:spPr>
      </p:pic>
      <p:pic>
        <p:nvPicPr>
          <p:cNvPr id="7" name="Picture 6" descr="Qr code that goes to http://www.naric.com/?q=node/33 &#10;">
            <a:extLst>
              <a:ext uri="{FF2B5EF4-FFF2-40B4-BE49-F238E27FC236}">
                <a16:creationId xmlns:a16="http://schemas.microsoft.com/office/drawing/2014/main" id="{173C89F1-5518-7799-BC11-1B302B6D32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19905" y="2863962"/>
            <a:ext cx="1359230" cy="1359230"/>
          </a:xfrm>
          <a:prstGeom prst="rect">
            <a:avLst/>
          </a:prstGeom>
        </p:spPr>
      </p:pic>
      <p:sp>
        <p:nvSpPr>
          <p:cNvPr id="3" name="Slide Number Placeholder 2"/>
          <p:cNvSpPr>
            <a:spLocks noGrp="1"/>
          </p:cNvSpPr>
          <p:nvPr>
            <p:ph type="sldNum" sz="quarter" idx="4294967295"/>
          </p:nvPr>
        </p:nvSpPr>
        <p:spPr>
          <a:xfrm>
            <a:off x="5889041" y="5614098"/>
            <a:ext cx="307389" cy="273844"/>
          </a:xfrm>
          <a:prstGeom prst="rect">
            <a:avLst/>
          </a:prstGeom>
        </p:spPr>
        <p:txBody>
          <a:bodyPr/>
          <a:lstStyle/>
          <a:p>
            <a:fld id="{1B1A2709-829F-4FAF-9381-AA350E1F4C51}" type="slidenum">
              <a:rPr lang="en-US" smtClean="0">
                <a:solidFill>
                  <a:prstClr val="white">
                    <a:lumMod val="85000"/>
                  </a:prstClr>
                </a:solidFill>
              </a:rPr>
              <a:pPr/>
              <a:t>19</a:t>
            </a:fld>
            <a:endParaRPr lang="en-US">
              <a:solidFill>
                <a:prstClr val="white">
                  <a:lumMod val="85000"/>
                </a:prstClr>
              </a:solidFill>
            </a:endParaRPr>
          </a:p>
        </p:txBody>
      </p:sp>
    </p:spTree>
    <p:extLst>
      <p:ext uri="{BB962C8B-B14F-4D97-AF65-F5344CB8AC3E}">
        <p14:creationId xmlns:p14="http://schemas.microsoft.com/office/powerpoint/2010/main" val="242991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455" y="457200"/>
            <a:ext cx="8229600" cy="609576"/>
          </a:xfrm>
        </p:spPr>
        <p:txBody>
          <a:bodyPr>
            <a:normAutofit fontScale="90000"/>
          </a:bodyPr>
          <a:lstStyle/>
          <a:p>
            <a:r>
              <a:rPr lang="en-US" dirty="0"/>
              <a:t>NIDILRR’s Mission</a:t>
            </a:r>
          </a:p>
        </p:txBody>
      </p:sp>
      <p:graphicFrame>
        <p:nvGraphicFramePr>
          <p:cNvPr id="7" name="Content Placeholder 6" descr="To improve the abilities of individuals with disabilites to perform activities of their choice and to expand society's capacity to provide full opportunities and accomodations for its citizens with disabilities" title="To generation new knowledge and to promote it's effective use">
            <a:hlinkClick r:id="" action="ppaction://noaction" highlightClick="1"/>
          </p:cNvPr>
          <p:cNvGraphicFramePr>
            <a:graphicFrameLocks noGrp="1"/>
          </p:cNvGraphicFramePr>
          <p:nvPr>
            <p:ph idx="1"/>
            <p:extLst>
              <p:ext uri="{D42A27DB-BD31-4B8C-83A1-F6EECF244321}">
                <p14:modId xmlns:p14="http://schemas.microsoft.com/office/powerpoint/2010/main" val="3334856457"/>
              </p:ext>
            </p:extLst>
          </p:nvPr>
        </p:nvGraphicFramePr>
        <p:xfrm>
          <a:off x="2133601" y="1524000"/>
          <a:ext cx="7853855" cy="399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5820053" y="6342464"/>
            <a:ext cx="409852" cy="365125"/>
          </a:xfrm>
          <a:prstGeom prst="rect">
            <a:avLst/>
          </a:prstGeom>
        </p:spPr>
        <p:txBody>
          <a:bodyPr/>
          <a:lstStyle/>
          <a:p>
            <a:pPr algn="r" defTabSz="457200">
              <a:defRPr/>
            </a:pPr>
            <a:fld id="{1B1A2709-829F-4FAF-9381-AA350E1F4C51}" type="slidenum">
              <a:rPr lang="en-US" sz="1200">
                <a:solidFill>
                  <a:prstClr val="black">
                    <a:tint val="75000"/>
                  </a:prstClr>
                </a:solidFill>
                <a:latin typeface="Calibri"/>
              </a:rPr>
              <a:pPr algn="r" defTabSz="457200">
                <a:defRPr/>
              </a:pPr>
              <a:t>2</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53727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F2C5A2-5BD8-4258-B0AE-708D6B676CF5}"/>
              </a:ext>
            </a:extLst>
          </p:cNvPr>
          <p:cNvSpPr>
            <a:spLocks noGrp="1"/>
          </p:cNvSpPr>
          <p:nvPr>
            <p:ph type="title"/>
          </p:nvPr>
        </p:nvSpPr>
        <p:spPr>
          <a:xfrm>
            <a:off x="1948280" y="-152400"/>
            <a:ext cx="8496300" cy="1463279"/>
          </a:xfrm>
        </p:spPr>
        <p:txBody>
          <a:bodyPr>
            <a:normAutofit/>
          </a:bodyPr>
          <a:lstStyle/>
          <a:p>
            <a:r>
              <a:rPr lang="en-US" dirty="0"/>
              <a:t>Engage with NIDILRR (cont.)</a:t>
            </a:r>
          </a:p>
        </p:txBody>
      </p:sp>
      <p:grpSp>
        <p:nvGrpSpPr>
          <p:cNvPr id="2" name="Group 1" descr="naric.com has a program database. review products from current or past NIDILRR awards. engage with NIDILRR grantees." title="other grant resources">
            <a:extLst>
              <a:ext uri="{FF2B5EF4-FFF2-40B4-BE49-F238E27FC236}">
                <a16:creationId xmlns:a16="http://schemas.microsoft.com/office/drawing/2014/main" id="{F9F55ABC-BC6D-F3E7-67A9-7CBAD87F4A67}"/>
              </a:ext>
            </a:extLst>
          </p:cNvPr>
          <p:cNvGrpSpPr/>
          <p:nvPr/>
        </p:nvGrpSpPr>
        <p:grpSpPr>
          <a:xfrm>
            <a:off x="685800" y="1129465"/>
            <a:ext cx="11277600" cy="4204535"/>
            <a:chOff x="685800" y="1129465"/>
            <a:chExt cx="11277600" cy="4204535"/>
          </a:xfrm>
        </p:grpSpPr>
        <p:sp>
          <p:nvSpPr>
            <p:cNvPr id="4" name="Rectangle 3">
              <a:extLst>
                <a:ext uri="{FF2B5EF4-FFF2-40B4-BE49-F238E27FC236}">
                  <a16:creationId xmlns:a16="http://schemas.microsoft.com/office/drawing/2014/main" id="{2EEE121A-5F74-5839-3F9A-F0A368575E7A}"/>
                </a:ext>
              </a:extLst>
            </p:cNvPr>
            <p:cNvSpPr/>
            <p:nvPr/>
          </p:nvSpPr>
          <p:spPr>
            <a:xfrm flipV="1">
              <a:off x="685800" y="1510556"/>
              <a:ext cx="11277600" cy="30057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ACE38181-CFD5-264F-CB9D-AE997F3F6D73}"/>
                </a:ext>
              </a:extLst>
            </p:cNvPr>
            <p:cNvSpPr/>
            <p:nvPr/>
          </p:nvSpPr>
          <p:spPr>
            <a:xfrm>
              <a:off x="1723593" y="1129465"/>
              <a:ext cx="9202018" cy="1044533"/>
            </a:xfrm>
            <a:custGeom>
              <a:avLst/>
              <a:gdLst>
                <a:gd name="connsiteX0" fmla="*/ 0 w 9202018"/>
                <a:gd name="connsiteY0" fmla="*/ 174092 h 1044533"/>
                <a:gd name="connsiteX1" fmla="*/ 174092 w 9202018"/>
                <a:gd name="connsiteY1" fmla="*/ 0 h 1044533"/>
                <a:gd name="connsiteX2" fmla="*/ 9027926 w 9202018"/>
                <a:gd name="connsiteY2" fmla="*/ 0 h 1044533"/>
                <a:gd name="connsiteX3" fmla="*/ 9202018 w 9202018"/>
                <a:gd name="connsiteY3" fmla="*/ 174092 h 1044533"/>
                <a:gd name="connsiteX4" fmla="*/ 9202018 w 9202018"/>
                <a:gd name="connsiteY4" fmla="*/ 870441 h 1044533"/>
                <a:gd name="connsiteX5" fmla="*/ 9027926 w 9202018"/>
                <a:gd name="connsiteY5" fmla="*/ 1044533 h 1044533"/>
                <a:gd name="connsiteX6" fmla="*/ 174092 w 9202018"/>
                <a:gd name="connsiteY6" fmla="*/ 1044533 h 1044533"/>
                <a:gd name="connsiteX7" fmla="*/ 0 w 9202018"/>
                <a:gd name="connsiteY7" fmla="*/ 870441 h 1044533"/>
                <a:gd name="connsiteX8" fmla="*/ 0 w 9202018"/>
                <a:gd name="connsiteY8" fmla="*/ 174092 h 104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2018" h="1044533">
                  <a:moveTo>
                    <a:pt x="0" y="174092"/>
                  </a:moveTo>
                  <a:cubicBezTo>
                    <a:pt x="0" y="77944"/>
                    <a:pt x="77944" y="0"/>
                    <a:pt x="174092" y="0"/>
                  </a:cubicBezTo>
                  <a:lnTo>
                    <a:pt x="9027926" y="0"/>
                  </a:lnTo>
                  <a:cubicBezTo>
                    <a:pt x="9124074" y="0"/>
                    <a:pt x="9202018" y="77944"/>
                    <a:pt x="9202018" y="174092"/>
                  </a:cubicBezTo>
                  <a:lnTo>
                    <a:pt x="9202018" y="870441"/>
                  </a:lnTo>
                  <a:cubicBezTo>
                    <a:pt x="9202018" y="966589"/>
                    <a:pt x="9124074" y="1044533"/>
                    <a:pt x="9027926" y="1044533"/>
                  </a:cubicBezTo>
                  <a:lnTo>
                    <a:pt x="174092" y="1044533"/>
                  </a:lnTo>
                  <a:cubicBezTo>
                    <a:pt x="77944" y="1044533"/>
                    <a:pt x="0" y="966589"/>
                    <a:pt x="0" y="870441"/>
                  </a:cubicBezTo>
                  <a:lnTo>
                    <a:pt x="0" y="174092"/>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9377" tIns="50990" rIns="349377" bIns="50990" numCol="1" spcCol="1270" anchor="ctr" anchorCtr="0">
              <a:noAutofit/>
            </a:bodyPr>
            <a:lstStyle/>
            <a:p>
              <a:pPr marL="0" lvl="0" indent="0" algn="l" defTabSz="977900">
                <a:lnSpc>
                  <a:spcPct val="90000"/>
                </a:lnSpc>
                <a:spcBef>
                  <a:spcPct val="0"/>
                </a:spcBef>
                <a:spcAft>
                  <a:spcPct val="35000"/>
                </a:spcAft>
                <a:buNone/>
              </a:pPr>
              <a:r>
                <a:rPr lang="en-US" sz="2200" kern="1200" dirty="0"/>
                <a:t>Search NARIC to learn about NIDILRR-funded research in your topic areas</a:t>
              </a:r>
            </a:p>
            <a:p>
              <a:pPr marL="0" lvl="0" indent="0" algn="l" defTabSz="977900">
                <a:lnSpc>
                  <a:spcPct val="90000"/>
                </a:lnSpc>
                <a:spcBef>
                  <a:spcPct val="0"/>
                </a:spcBef>
                <a:spcAft>
                  <a:spcPct val="35000"/>
                </a:spcAft>
                <a:buNone/>
              </a:pPr>
              <a:r>
                <a:rPr lang="en-US" sz="1800" kern="1200" dirty="0">
                  <a:solidFill>
                    <a:schemeClr val="bg1"/>
                  </a:solidFill>
                  <a:hlinkClick r:id="rId2">
                    <a:extLst>
                      <a:ext uri="{A12FA001-AC4F-418D-AE19-62706E023703}">
                        <ahyp:hlinkClr xmlns:ahyp="http://schemas.microsoft.com/office/drawing/2018/hyperlinkcolor" val="tx"/>
                      </a:ext>
                    </a:extLst>
                  </a:hlinkClick>
                </a:rPr>
                <a:t>https://www.naric.com/?q=en/ProgramDatabase</a:t>
              </a:r>
              <a:endParaRPr lang="en-US" sz="1800" kern="1200" dirty="0">
                <a:solidFill>
                  <a:schemeClr val="bg1"/>
                </a:solidFill>
              </a:endParaRPr>
            </a:p>
          </p:txBody>
        </p:sp>
        <p:sp>
          <p:nvSpPr>
            <p:cNvPr id="7" name="Rectangle 6">
              <a:extLst>
                <a:ext uri="{FF2B5EF4-FFF2-40B4-BE49-F238E27FC236}">
                  <a16:creationId xmlns:a16="http://schemas.microsoft.com/office/drawing/2014/main" id="{2A4A256C-351F-8A83-FECD-F1E7E5A0D273}"/>
                </a:ext>
              </a:extLst>
            </p:cNvPr>
            <p:cNvSpPr/>
            <p:nvPr/>
          </p:nvSpPr>
          <p:spPr>
            <a:xfrm>
              <a:off x="685800" y="2741277"/>
              <a:ext cx="11277600" cy="32006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13D43111-863F-9FC2-FB22-55F779E2040F}"/>
                </a:ext>
              </a:extLst>
            </p:cNvPr>
            <p:cNvSpPr/>
            <p:nvPr/>
          </p:nvSpPr>
          <p:spPr>
            <a:xfrm>
              <a:off x="1752599" y="2362200"/>
              <a:ext cx="9249022" cy="970506"/>
            </a:xfrm>
            <a:custGeom>
              <a:avLst/>
              <a:gdLst>
                <a:gd name="connsiteX0" fmla="*/ 0 w 9249022"/>
                <a:gd name="connsiteY0" fmla="*/ 161754 h 970506"/>
                <a:gd name="connsiteX1" fmla="*/ 161754 w 9249022"/>
                <a:gd name="connsiteY1" fmla="*/ 0 h 970506"/>
                <a:gd name="connsiteX2" fmla="*/ 9087268 w 9249022"/>
                <a:gd name="connsiteY2" fmla="*/ 0 h 970506"/>
                <a:gd name="connsiteX3" fmla="*/ 9249022 w 9249022"/>
                <a:gd name="connsiteY3" fmla="*/ 161754 h 970506"/>
                <a:gd name="connsiteX4" fmla="*/ 9249022 w 9249022"/>
                <a:gd name="connsiteY4" fmla="*/ 808752 h 970506"/>
                <a:gd name="connsiteX5" fmla="*/ 9087268 w 9249022"/>
                <a:gd name="connsiteY5" fmla="*/ 970506 h 970506"/>
                <a:gd name="connsiteX6" fmla="*/ 161754 w 9249022"/>
                <a:gd name="connsiteY6" fmla="*/ 970506 h 970506"/>
                <a:gd name="connsiteX7" fmla="*/ 0 w 9249022"/>
                <a:gd name="connsiteY7" fmla="*/ 808752 h 970506"/>
                <a:gd name="connsiteX8" fmla="*/ 0 w 9249022"/>
                <a:gd name="connsiteY8" fmla="*/ 161754 h 97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9022" h="970506">
                  <a:moveTo>
                    <a:pt x="0" y="161754"/>
                  </a:moveTo>
                  <a:cubicBezTo>
                    <a:pt x="0" y="72420"/>
                    <a:pt x="72420" y="0"/>
                    <a:pt x="161754" y="0"/>
                  </a:cubicBezTo>
                  <a:lnTo>
                    <a:pt x="9087268" y="0"/>
                  </a:lnTo>
                  <a:cubicBezTo>
                    <a:pt x="9176602" y="0"/>
                    <a:pt x="9249022" y="72420"/>
                    <a:pt x="9249022" y="161754"/>
                  </a:cubicBezTo>
                  <a:lnTo>
                    <a:pt x="9249022" y="808752"/>
                  </a:lnTo>
                  <a:cubicBezTo>
                    <a:pt x="9249022" y="898086"/>
                    <a:pt x="9176602" y="970506"/>
                    <a:pt x="9087268" y="970506"/>
                  </a:cubicBezTo>
                  <a:lnTo>
                    <a:pt x="161754" y="970506"/>
                  </a:lnTo>
                  <a:cubicBezTo>
                    <a:pt x="72420" y="970506"/>
                    <a:pt x="0" y="898086"/>
                    <a:pt x="0" y="808752"/>
                  </a:cubicBezTo>
                  <a:lnTo>
                    <a:pt x="0" y="161754"/>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5763" tIns="47376" rIns="345763" bIns="4737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Become a NIDILRR Peer Reviewer</a:t>
              </a:r>
            </a:p>
            <a:p>
              <a:pPr marL="0" lvl="0" indent="0" algn="l" defTabSz="977900">
                <a:lnSpc>
                  <a:spcPct val="90000"/>
                </a:lnSpc>
                <a:spcBef>
                  <a:spcPct val="0"/>
                </a:spcBef>
                <a:spcAft>
                  <a:spcPct val="35000"/>
                </a:spcAft>
                <a:buNone/>
              </a:pPr>
              <a:r>
                <a:rPr lang="en-US" sz="1800" kern="1200" dirty="0">
                  <a:solidFill>
                    <a:schemeClr val="bg1"/>
                  </a:solidFill>
                  <a:latin typeface="+mn-lt"/>
                  <a:hlinkClick r:id="rId3">
                    <a:extLst>
                      <a:ext uri="{A12FA001-AC4F-418D-AE19-62706E023703}">
                        <ahyp:hlinkClr xmlns:ahyp="http://schemas.microsoft.com/office/drawing/2018/hyperlinkcolor" val="tx"/>
                      </a:ext>
                    </a:extLst>
                  </a:hlinkClick>
                </a:rPr>
                <a:t>https://rrm.grantsolutions.gov/AgencyPortal/acl.aspx</a:t>
              </a:r>
              <a:endParaRPr lang="en-US" sz="1800" kern="1200" dirty="0">
                <a:solidFill>
                  <a:schemeClr val="bg1"/>
                </a:solidFill>
                <a:latin typeface="+mn-lt"/>
              </a:endParaRPr>
            </a:p>
          </p:txBody>
        </p:sp>
        <p:sp>
          <p:nvSpPr>
            <p:cNvPr id="10" name="Rectangle 9">
              <a:extLst>
                <a:ext uri="{FF2B5EF4-FFF2-40B4-BE49-F238E27FC236}">
                  <a16:creationId xmlns:a16="http://schemas.microsoft.com/office/drawing/2014/main" id="{C1C8A0CE-7EF9-30A4-5E39-61D373A86D49}"/>
                </a:ext>
              </a:extLst>
            </p:cNvPr>
            <p:cNvSpPr/>
            <p:nvPr/>
          </p:nvSpPr>
          <p:spPr>
            <a:xfrm>
              <a:off x="685800" y="4821254"/>
              <a:ext cx="11277600" cy="35731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11">
              <a:extLst>
                <a:ext uri="{FF2B5EF4-FFF2-40B4-BE49-F238E27FC236}">
                  <a16:creationId xmlns:a16="http://schemas.microsoft.com/office/drawing/2014/main" id="{2F584E24-C612-8DC7-D044-FD8EF69FF08D}"/>
                </a:ext>
              </a:extLst>
            </p:cNvPr>
            <p:cNvSpPr/>
            <p:nvPr/>
          </p:nvSpPr>
          <p:spPr>
            <a:xfrm>
              <a:off x="685800" y="3911858"/>
              <a:ext cx="11277600" cy="306001"/>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E23D27BB-F835-D9EE-F452-F519AB39C5FF}"/>
                </a:ext>
              </a:extLst>
            </p:cNvPr>
            <p:cNvSpPr/>
            <p:nvPr/>
          </p:nvSpPr>
          <p:spPr>
            <a:xfrm>
              <a:off x="1828783" y="4681441"/>
              <a:ext cx="9174809" cy="652559"/>
            </a:xfrm>
            <a:custGeom>
              <a:avLst/>
              <a:gdLst>
                <a:gd name="connsiteX0" fmla="*/ 0 w 9174809"/>
                <a:gd name="connsiteY0" fmla="*/ 108762 h 652559"/>
                <a:gd name="connsiteX1" fmla="*/ 108762 w 9174809"/>
                <a:gd name="connsiteY1" fmla="*/ 0 h 652559"/>
                <a:gd name="connsiteX2" fmla="*/ 9066047 w 9174809"/>
                <a:gd name="connsiteY2" fmla="*/ 0 h 652559"/>
                <a:gd name="connsiteX3" fmla="*/ 9174809 w 9174809"/>
                <a:gd name="connsiteY3" fmla="*/ 108762 h 652559"/>
                <a:gd name="connsiteX4" fmla="*/ 9174809 w 9174809"/>
                <a:gd name="connsiteY4" fmla="*/ 543797 h 652559"/>
                <a:gd name="connsiteX5" fmla="*/ 9066047 w 9174809"/>
                <a:gd name="connsiteY5" fmla="*/ 652559 h 652559"/>
                <a:gd name="connsiteX6" fmla="*/ 108762 w 9174809"/>
                <a:gd name="connsiteY6" fmla="*/ 652559 h 652559"/>
                <a:gd name="connsiteX7" fmla="*/ 0 w 9174809"/>
                <a:gd name="connsiteY7" fmla="*/ 543797 h 652559"/>
                <a:gd name="connsiteX8" fmla="*/ 0 w 9174809"/>
                <a:gd name="connsiteY8" fmla="*/ 108762 h 6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4809" h="652559">
                  <a:moveTo>
                    <a:pt x="0" y="108762"/>
                  </a:moveTo>
                  <a:cubicBezTo>
                    <a:pt x="0" y="48694"/>
                    <a:pt x="48694" y="0"/>
                    <a:pt x="108762" y="0"/>
                  </a:cubicBezTo>
                  <a:lnTo>
                    <a:pt x="9066047" y="0"/>
                  </a:lnTo>
                  <a:cubicBezTo>
                    <a:pt x="9126115" y="0"/>
                    <a:pt x="9174809" y="48694"/>
                    <a:pt x="9174809" y="108762"/>
                  </a:cubicBezTo>
                  <a:lnTo>
                    <a:pt x="9174809" y="543797"/>
                  </a:lnTo>
                  <a:cubicBezTo>
                    <a:pt x="9174809" y="603865"/>
                    <a:pt x="9126115" y="652559"/>
                    <a:pt x="9066047" y="652559"/>
                  </a:cubicBezTo>
                  <a:lnTo>
                    <a:pt x="108762" y="652559"/>
                  </a:lnTo>
                  <a:cubicBezTo>
                    <a:pt x="48694" y="652559"/>
                    <a:pt x="0" y="603865"/>
                    <a:pt x="0" y="543797"/>
                  </a:cubicBezTo>
                  <a:lnTo>
                    <a:pt x="0" y="108762"/>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0242" tIns="31855" rIns="330242" bIns="31855"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n-lt"/>
                </a:rPr>
                <a:t>Engage with NIDILRR grantees</a:t>
              </a:r>
              <a:endParaRPr lang="en-US" sz="2200" kern="1200" dirty="0">
                <a:solidFill>
                  <a:schemeClr val="bg1"/>
                </a:solidFill>
                <a:latin typeface="+mn-lt"/>
              </a:endParaRPr>
            </a:p>
          </p:txBody>
        </p:sp>
        <p:sp>
          <p:nvSpPr>
            <p:cNvPr id="11" name="Freeform: Shape 10">
              <a:extLst>
                <a:ext uri="{FF2B5EF4-FFF2-40B4-BE49-F238E27FC236}">
                  <a16:creationId xmlns:a16="http://schemas.microsoft.com/office/drawing/2014/main" id="{6AE0CE78-ACBF-F407-0B19-2AE87F752214}"/>
                </a:ext>
              </a:extLst>
            </p:cNvPr>
            <p:cNvSpPr/>
            <p:nvPr/>
          </p:nvSpPr>
          <p:spPr>
            <a:xfrm>
              <a:off x="1722280" y="3497266"/>
              <a:ext cx="9250521" cy="998535"/>
            </a:xfrm>
            <a:custGeom>
              <a:avLst/>
              <a:gdLst>
                <a:gd name="connsiteX0" fmla="*/ 0 w 9250521"/>
                <a:gd name="connsiteY0" fmla="*/ 166426 h 998535"/>
                <a:gd name="connsiteX1" fmla="*/ 166426 w 9250521"/>
                <a:gd name="connsiteY1" fmla="*/ 0 h 998535"/>
                <a:gd name="connsiteX2" fmla="*/ 9084095 w 9250521"/>
                <a:gd name="connsiteY2" fmla="*/ 0 h 998535"/>
                <a:gd name="connsiteX3" fmla="*/ 9250521 w 9250521"/>
                <a:gd name="connsiteY3" fmla="*/ 166426 h 998535"/>
                <a:gd name="connsiteX4" fmla="*/ 9250521 w 9250521"/>
                <a:gd name="connsiteY4" fmla="*/ 832109 h 998535"/>
                <a:gd name="connsiteX5" fmla="*/ 9084095 w 9250521"/>
                <a:gd name="connsiteY5" fmla="*/ 998535 h 998535"/>
                <a:gd name="connsiteX6" fmla="*/ 166426 w 9250521"/>
                <a:gd name="connsiteY6" fmla="*/ 998535 h 998535"/>
                <a:gd name="connsiteX7" fmla="*/ 0 w 9250521"/>
                <a:gd name="connsiteY7" fmla="*/ 832109 h 998535"/>
                <a:gd name="connsiteX8" fmla="*/ 0 w 9250521"/>
                <a:gd name="connsiteY8" fmla="*/ 166426 h 99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0521" h="998535">
                  <a:moveTo>
                    <a:pt x="0" y="166426"/>
                  </a:moveTo>
                  <a:cubicBezTo>
                    <a:pt x="0" y="74511"/>
                    <a:pt x="74511" y="0"/>
                    <a:pt x="166426" y="0"/>
                  </a:cubicBezTo>
                  <a:lnTo>
                    <a:pt x="9084095" y="0"/>
                  </a:lnTo>
                  <a:cubicBezTo>
                    <a:pt x="9176010" y="0"/>
                    <a:pt x="9250521" y="74511"/>
                    <a:pt x="9250521" y="166426"/>
                  </a:cubicBezTo>
                  <a:lnTo>
                    <a:pt x="9250521" y="832109"/>
                  </a:lnTo>
                  <a:cubicBezTo>
                    <a:pt x="9250521" y="924024"/>
                    <a:pt x="9176010" y="998535"/>
                    <a:pt x="9084095" y="998535"/>
                  </a:cubicBezTo>
                  <a:lnTo>
                    <a:pt x="166426" y="998535"/>
                  </a:lnTo>
                  <a:cubicBezTo>
                    <a:pt x="74511" y="998535"/>
                    <a:pt x="0" y="924024"/>
                    <a:pt x="0" y="832109"/>
                  </a:cubicBezTo>
                  <a:lnTo>
                    <a:pt x="0" y="166426"/>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131" tIns="48744" rIns="347131" bIns="48744"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NIDILRR Match Making Sessions: </a:t>
              </a:r>
              <a:r>
                <a:rPr lang="es-ES" sz="2200" kern="1200" dirty="0">
                  <a:solidFill>
                    <a:schemeClr val="bg1"/>
                  </a:solidFill>
                  <a:hlinkClick r:id="rId4">
                    <a:extLst>
                      <a:ext uri="{A12FA001-AC4F-418D-AE19-62706E023703}">
                        <ahyp:hlinkClr xmlns:ahyp="http://schemas.microsoft.com/office/drawing/2018/hyperlinkcolor" val="tx"/>
                      </a:ext>
                    </a:extLst>
                  </a:hlinkClick>
                </a:rPr>
                <a:t>NIDILRR-Mailbox@acl.hhs.gov</a:t>
              </a:r>
              <a:r>
                <a:rPr lang="es-ES" sz="2200" kern="1200" dirty="0">
                  <a:solidFill>
                    <a:schemeClr val="bg1"/>
                  </a:solidFill>
                </a:rPr>
                <a:t> </a:t>
              </a:r>
              <a:endParaRPr lang="en-US" sz="2200" kern="1200" dirty="0">
                <a:solidFill>
                  <a:schemeClr val="bg1"/>
                </a:solidFill>
                <a:latin typeface="+mn-lt"/>
              </a:endParaRPr>
            </a:p>
          </p:txBody>
        </p:sp>
      </p:grpSp>
      <p:pic>
        <p:nvPicPr>
          <p:cNvPr id="15" name="Picture 14" descr="Qr code that goes to https://www.naric.com/?q=en/ProgramDatabase&#10;">
            <a:extLst>
              <a:ext uri="{FF2B5EF4-FFF2-40B4-BE49-F238E27FC236}">
                <a16:creationId xmlns:a16="http://schemas.microsoft.com/office/drawing/2014/main" id="{EE1F7E41-CC8C-5206-5535-CA9630C33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36" y="1024051"/>
            <a:ext cx="1249695" cy="1249695"/>
          </a:xfrm>
          <a:prstGeom prst="rect">
            <a:avLst/>
          </a:prstGeom>
        </p:spPr>
      </p:pic>
      <p:pic>
        <p:nvPicPr>
          <p:cNvPr id="17" name="Picture 16" descr="Qr code that sends an email to: NIDILRR-Mailbox@acl.hhs.gov ">
            <a:extLst>
              <a:ext uri="{FF2B5EF4-FFF2-40B4-BE49-F238E27FC236}">
                <a16:creationId xmlns:a16="http://schemas.microsoft.com/office/drawing/2014/main" id="{B40F2236-00B2-004C-7A74-810B9BC530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236" y="3366645"/>
            <a:ext cx="1249694" cy="1249694"/>
          </a:xfrm>
          <a:prstGeom prst="rect">
            <a:avLst/>
          </a:prstGeom>
        </p:spPr>
      </p:pic>
      <p:pic>
        <p:nvPicPr>
          <p:cNvPr id="21" name="Picture 20" descr="Qr code that goes to https://rrm.grantsolutions.gov/AgencyPortal/acl.aspx&#10;">
            <a:extLst>
              <a:ext uri="{FF2B5EF4-FFF2-40B4-BE49-F238E27FC236}">
                <a16:creationId xmlns:a16="http://schemas.microsoft.com/office/drawing/2014/main" id="{9C74DBD0-CF5E-3429-7B88-F39D19408A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0527" y="2314053"/>
            <a:ext cx="1066799" cy="1066799"/>
          </a:xfrm>
          <a:prstGeom prst="rect">
            <a:avLst/>
          </a:prstGeom>
        </p:spPr>
      </p:pic>
      <p:sp>
        <p:nvSpPr>
          <p:cNvPr id="3" name="Slide Number Placeholder 2"/>
          <p:cNvSpPr>
            <a:spLocks noGrp="1"/>
          </p:cNvSpPr>
          <p:nvPr>
            <p:ph type="sldNum" sz="quarter" idx="4294967295"/>
          </p:nvPr>
        </p:nvSpPr>
        <p:spPr>
          <a:xfrm>
            <a:off x="5889041" y="5614098"/>
            <a:ext cx="307389" cy="273844"/>
          </a:xfrm>
          <a:prstGeom prst="rect">
            <a:avLst/>
          </a:prstGeom>
        </p:spPr>
        <p:txBody>
          <a:bodyPr/>
          <a:lstStyle/>
          <a:p>
            <a:pPr algn="r" defTabSz="342900">
              <a:defRPr/>
            </a:pPr>
            <a:fld id="{1B1A2709-829F-4FAF-9381-AA350E1F4C51}" type="slidenum">
              <a:rPr lang="en-US" sz="900">
                <a:solidFill>
                  <a:prstClr val="black">
                    <a:tint val="75000"/>
                  </a:prstClr>
                </a:solidFill>
                <a:latin typeface="Calibri"/>
              </a:rPr>
              <a:pPr algn="r" defTabSz="342900">
                <a:defRPr/>
              </a:pPr>
              <a:t>20</a:t>
            </a:fld>
            <a:endParaRPr lang="en-US" sz="900">
              <a:solidFill>
                <a:prstClr val="black">
                  <a:tint val="75000"/>
                </a:prstClr>
              </a:solidFill>
              <a:latin typeface="Calibri"/>
            </a:endParaRPr>
          </a:p>
        </p:txBody>
      </p:sp>
    </p:spTree>
    <p:extLst>
      <p:ext uri="{BB962C8B-B14F-4D97-AF65-F5344CB8AC3E}">
        <p14:creationId xmlns:p14="http://schemas.microsoft.com/office/powerpoint/2010/main" val="28818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4046-4626-4BDE-9BAF-7C8E387425A7}"/>
              </a:ext>
            </a:extLst>
          </p:cNvPr>
          <p:cNvSpPr>
            <a:spLocks noGrp="1"/>
          </p:cNvSpPr>
          <p:nvPr>
            <p:ph type="title"/>
          </p:nvPr>
        </p:nvSpPr>
        <p:spPr/>
        <p:txBody>
          <a:bodyPr/>
          <a:lstStyle/>
          <a:p>
            <a:r>
              <a:rPr lang="en-US"/>
              <a:t>NARIC</a:t>
            </a:r>
          </a:p>
        </p:txBody>
      </p:sp>
      <p:sp>
        <p:nvSpPr>
          <p:cNvPr id="4" name="Slide Number Placeholder 3">
            <a:extLst>
              <a:ext uri="{FF2B5EF4-FFF2-40B4-BE49-F238E27FC236}">
                <a16:creationId xmlns:a16="http://schemas.microsoft.com/office/drawing/2014/main" id="{8873D96D-7AB3-42B0-9EAF-7ED75DFC5B85}"/>
              </a:ext>
            </a:extLst>
          </p:cNvPr>
          <p:cNvSpPr>
            <a:spLocks noGrp="1"/>
          </p:cNvSpPr>
          <p:nvPr>
            <p:ph type="sldNum" sz="quarter" idx="12"/>
          </p:nvPr>
        </p:nvSpPr>
        <p:spPr/>
        <p:txBody>
          <a:bodyPr/>
          <a:lstStyle/>
          <a:p>
            <a:fld id="{7AA28999-D008-419E-9628-EE1C64F81F4C}" type="slidenum">
              <a:rPr lang="en-US" smtClean="0"/>
              <a:pPr/>
              <a:t>21</a:t>
            </a:fld>
            <a:endParaRPr lang="en-US"/>
          </a:p>
        </p:txBody>
      </p:sp>
      <p:pic>
        <p:nvPicPr>
          <p:cNvPr id="8" name="Content Placeholder 7" descr="Screenshot of naric.com that shows naric logo in blue with people with different disabilities and the words Connect Learn Search and Subscribe across the top. There are other options under search visible on screen and the first item reads: NIDILRR Program Advanced Search">
            <a:extLst>
              <a:ext uri="{FF2B5EF4-FFF2-40B4-BE49-F238E27FC236}">
                <a16:creationId xmlns:a16="http://schemas.microsoft.com/office/drawing/2014/main" id="{577EBBB3-AF31-ABA2-49F0-CF5B6BF785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85524"/>
            <a:ext cx="8610600" cy="5547720"/>
          </a:xfrm>
        </p:spPr>
      </p:pic>
    </p:spTree>
    <p:extLst>
      <p:ext uri="{BB962C8B-B14F-4D97-AF65-F5344CB8AC3E}">
        <p14:creationId xmlns:p14="http://schemas.microsoft.com/office/powerpoint/2010/main" val="29643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0BA7-F26A-4988-BA55-E4D85DD28825}"/>
              </a:ext>
            </a:extLst>
          </p:cNvPr>
          <p:cNvSpPr>
            <a:spLocks noGrp="1"/>
          </p:cNvSpPr>
          <p:nvPr>
            <p:ph type="title"/>
          </p:nvPr>
        </p:nvSpPr>
        <p:spPr>
          <a:xfrm>
            <a:off x="3009900" y="1063228"/>
            <a:ext cx="6172200" cy="871538"/>
          </a:xfrm>
        </p:spPr>
        <p:txBody>
          <a:bodyPr>
            <a:normAutofit fontScale="90000"/>
          </a:bodyPr>
          <a:lstStyle/>
          <a:p>
            <a:r>
              <a:rPr lang="en-US"/>
              <a:t>I hope you are now this excited about NIDILRR…</a:t>
            </a:r>
            <a:br>
              <a:rPr lang="en-US"/>
            </a:br>
            <a:endParaRPr lang="en-US"/>
          </a:p>
        </p:txBody>
      </p:sp>
      <p:pic>
        <p:nvPicPr>
          <p:cNvPr id="6" name="Content Placeholder 5" descr="A black dog with a green collar and ears flapping">
            <a:extLst>
              <a:ext uri="{FF2B5EF4-FFF2-40B4-BE49-F238E27FC236}">
                <a16:creationId xmlns:a16="http://schemas.microsoft.com/office/drawing/2014/main" id="{2D622588-54EB-4D31-8611-3163D3BC54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0095" y="2171700"/>
            <a:ext cx="3771810" cy="4372184"/>
          </a:xfrm>
        </p:spPr>
      </p:pic>
      <p:sp>
        <p:nvSpPr>
          <p:cNvPr id="4" name="Slide Number Placeholder 3">
            <a:extLst>
              <a:ext uri="{FF2B5EF4-FFF2-40B4-BE49-F238E27FC236}">
                <a16:creationId xmlns:a16="http://schemas.microsoft.com/office/drawing/2014/main" id="{5AB9CF9A-4AC5-4AD9-8328-5AE98AC34CE7}"/>
              </a:ext>
            </a:extLst>
          </p:cNvPr>
          <p:cNvSpPr>
            <a:spLocks noGrp="1"/>
          </p:cNvSpPr>
          <p:nvPr>
            <p:ph type="sldNum" sz="quarter" idx="12"/>
          </p:nvPr>
        </p:nvSpPr>
        <p:spPr/>
        <p:txBody>
          <a:bodyPr/>
          <a:lstStyle/>
          <a:p>
            <a:fld id="{7AA28999-D008-419E-9628-EE1C64F81F4C}" type="slidenum">
              <a:rPr lang="en-US" smtClean="0"/>
              <a:pPr/>
              <a:t>22</a:t>
            </a:fld>
            <a:endParaRPr lang="en-US"/>
          </a:p>
        </p:txBody>
      </p:sp>
    </p:spTree>
    <p:extLst>
      <p:ext uri="{BB962C8B-B14F-4D97-AF65-F5344CB8AC3E}">
        <p14:creationId xmlns:p14="http://schemas.microsoft.com/office/powerpoint/2010/main" val="144900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590800"/>
            <a:ext cx="8229600" cy="1143000"/>
          </a:xfrm>
        </p:spPr>
        <p:txBody>
          <a:bodyPr>
            <a:normAutofit fontScale="90000"/>
          </a:bodyPr>
          <a:lstStyle/>
          <a:p>
            <a:br>
              <a:rPr lang="en-US" dirty="0"/>
            </a:br>
            <a:br>
              <a:rPr lang="en-US" dirty="0"/>
            </a:br>
            <a:br>
              <a:rPr lang="en-US" dirty="0"/>
            </a:br>
            <a:r>
              <a:rPr lang="en-US" sz="2700" dirty="0"/>
              <a:t>Contact Information:</a:t>
            </a:r>
            <a:br>
              <a:rPr lang="en-US" sz="2700" dirty="0"/>
            </a:br>
            <a:r>
              <a:rPr lang="en-US" sz="2700" dirty="0"/>
              <a:t>Anjali J. Forber-Pratt, Ph.D. </a:t>
            </a:r>
            <a:br>
              <a:rPr lang="en-US" sz="2700" dirty="0"/>
            </a:br>
            <a:r>
              <a:rPr lang="en-US" sz="2700" dirty="0"/>
              <a:t>Director</a:t>
            </a:r>
            <a:br>
              <a:rPr lang="en-US" sz="2700" dirty="0"/>
            </a:br>
            <a:r>
              <a:rPr lang="en-US" sz="2700" dirty="0"/>
              <a:t>anjali.forber-pratt@acl.hhs.gov</a:t>
            </a:r>
            <a:br>
              <a:rPr lang="en-US" sz="2700" dirty="0"/>
            </a:br>
            <a:br>
              <a:rPr lang="en-US" sz="2700" dirty="0"/>
            </a:br>
            <a:r>
              <a:rPr lang="en-US" sz="2700" dirty="0"/>
              <a:t>Kristi Hill, Ph.D.</a:t>
            </a:r>
            <a:br>
              <a:rPr lang="en-US" sz="2700" dirty="0"/>
            </a:br>
            <a:r>
              <a:rPr lang="en-US" sz="2700" dirty="0"/>
              <a:t>Deputy Director</a:t>
            </a:r>
            <a:br>
              <a:rPr lang="en-US" sz="2700" dirty="0"/>
            </a:br>
            <a:r>
              <a:rPr lang="en-US" sz="2700" dirty="0"/>
              <a:t>kristi.hill@acl.hhs.gov</a:t>
            </a:r>
            <a:br>
              <a:rPr lang="en-US" sz="2700" dirty="0"/>
            </a:br>
            <a:br>
              <a:rPr lang="en-US" sz="2700" dirty="0"/>
            </a:br>
            <a:r>
              <a:rPr lang="en-US" sz="2700" dirty="0"/>
              <a:t>Phillip Beatty, Ph.D.</a:t>
            </a:r>
            <a:br>
              <a:rPr lang="en-US" sz="2700" dirty="0"/>
            </a:br>
            <a:r>
              <a:rPr lang="en-US" sz="2700" dirty="0"/>
              <a:t>Director of Research</a:t>
            </a:r>
            <a:br>
              <a:rPr lang="en-US" sz="2700" dirty="0"/>
            </a:br>
            <a:r>
              <a:rPr lang="en-US" sz="2700" dirty="0"/>
              <a:t>phillip.beatty@acl.hhs.gov</a:t>
            </a:r>
            <a:br>
              <a:rPr lang="en-US" sz="2700" dirty="0"/>
            </a:br>
            <a:br>
              <a:rPr lang="en-US" sz="2700" dirty="0"/>
            </a:br>
            <a:endParaRPr lang="en-US" sz="2700" dirty="0"/>
          </a:p>
        </p:txBody>
      </p:sp>
      <p:sp>
        <p:nvSpPr>
          <p:cNvPr id="3" name="Slide Number Placeholder 2"/>
          <p:cNvSpPr>
            <a:spLocks noGrp="1"/>
          </p:cNvSpPr>
          <p:nvPr>
            <p:ph type="sldNum" sz="quarter" idx="12"/>
          </p:nvPr>
        </p:nvSpPr>
        <p:spPr/>
        <p:txBody>
          <a:bodyPr/>
          <a:lstStyle/>
          <a:p>
            <a:fld id="{7AA28999-D008-419E-9628-EE1C64F81F4C}" type="slidenum">
              <a:rPr lang="en-US" smtClean="0">
                <a:solidFill>
                  <a:prstClr val="white">
                    <a:lumMod val="85000"/>
                  </a:prstClr>
                </a:solidFill>
              </a:rPr>
              <a:pPr/>
              <a:t>23</a:t>
            </a:fld>
            <a:endParaRPr lang="en-US" dirty="0">
              <a:solidFill>
                <a:prstClr val="white">
                  <a:lumMod val="85000"/>
                </a:prstClr>
              </a:solidFill>
            </a:endParaRPr>
          </a:p>
        </p:txBody>
      </p:sp>
      <p:pic>
        <p:nvPicPr>
          <p:cNvPr id="6" name="Picture 5" descr="Qr code to add contact information">
            <a:extLst>
              <a:ext uri="{FF2B5EF4-FFF2-40B4-BE49-F238E27FC236}">
                <a16:creationId xmlns:a16="http://schemas.microsoft.com/office/drawing/2014/main" id="{319CD2C4-8144-4538-99CE-CA6BB4A70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8300" y="2209800"/>
            <a:ext cx="2209800" cy="2209800"/>
          </a:xfrm>
          <a:prstGeom prst="rect">
            <a:avLst/>
          </a:prstGeom>
        </p:spPr>
      </p:pic>
    </p:spTree>
    <p:extLst>
      <p:ext uri="{BB962C8B-B14F-4D97-AF65-F5344CB8AC3E}">
        <p14:creationId xmlns:p14="http://schemas.microsoft.com/office/powerpoint/2010/main" val="213869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About ACL&#10;"/>
          <p:cNvSpPr>
            <a:spLocks noGrp="1"/>
          </p:cNvSpPr>
          <p:nvPr>
            <p:ph type="title" idx="4294967295"/>
          </p:nvPr>
        </p:nvSpPr>
        <p:spPr>
          <a:xfrm>
            <a:off x="2451325" y="344270"/>
            <a:ext cx="7289367"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spcBef>
                <a:spcPts val="0"/>
              </a:spcBef>
              <a:defRPr/>
            </a:pPr>
            <a:r>
              <a:rPr lang="en-US" sz="4000" b="1" dirty="0">
                <a:solidFill>
                  <a:srgbClr val="00529B"/>
                </a:solidFill>
              </a:rPr>
              <a:t>About the Administration for </a:t>
            </a:r>
            <a:br>
              <a:rPr lang="en-US" sz="4000" b="1" dirty="0">
                <a:solidFill>
                  <a:srgbClr val="00529B"/>
                </a:solidFill>
              </a:rPr>
            </a:br>
            <a:r>
              <a:rPr lang="en-US" sz="4000" b="1" dirty="0">
                <a:solidFill>
                  <a:srgbClr val="00529B"/>
                </a:solidFill>
              </a:rPr>
              <a:t>Community Living</a:t>
            </a:r>
          </a:p>
        </p:txBody>
      </p:sp>
      <p:sp>
        <p:nvSpPr>
          <p:cNvPr id="5" name="Rectangle 7" descr="The Administration for Community Living was created around the fundamental principle that older adults and people of all ages with disabilities should be able to live where they choose, with the people they choose, and with the ability to participate fully in their communities.&#10;&#10;By funding services and supports provided by networks of community-based organizations, and with investments in research, education, and innovation, ACL helps make this principle a reality for millions.&#10;"/>
          <p:cNvSpPr>
            <a:spLocks noChangeArrowheads="1"/>
          </p:cNvSpPr>
          <p:nvPr/>
        </p:nvSpPr>
        <p:spPr bwMode="auto">
          <a:xfrm>
            <a:off x="1981200" y="1649017"/>
            <a:ext cx="8229600" cy="3785652"/>
          </a:xfrm>
          <a:prstGeom prst="rect">
            <a:avLst/>
          </a:prstGeom>
          <a:noFill/>
          <a:ln w="9525">
            <a:noFill/>
            <a:miter lim="800000"/>
            <a:headEnd/>
            <a:tailEnd/>
          </a:ln>
        </p:spPr>
        <p:txBody>
          <a:bodyPr>
            <a:spAutoFit/>
          </a:bodyPr>
          <a:lstStyle/>
          <a:p>
            <a:pPr algn="ctr">
              <a:defRPr/>
            </a:pPr>
            <a:r>
              <a:rPr lang="en-US" sz="2400" dirty="0"/>
              <a:t>The Administration for Community Living was created around the fundamental principle that older adults and people of all ages with disabilities should be able to live where they choose, with the people they choose, and with the ability to participate fully in their communities.</a:t>
            </a:r>
          </a:p>
          <a:p>
            <a:pPr algn="ctr">
              <a:defRPr/>
            </a:pPr>
            <a:endParaRPr lang="en-US" sz="2400" dirty="0"/>
          </a:p>
          <a:p>
            <a:pPr algn="ctr">
              <a:defRPr/>
            </a:pPr>
            <a:r>
              <a:rPr lang="en-US" sz="2400" dirty="0"/>
              <a:t>By funding services and supports provided by networks of community-based organizations, and with investments in research, education, and innovation, ACL helps make this principle a reality for millions.</a:t>
            </a:r>
          </a:p>
        </p:txBody>
      </p:sp>
      <p:sp>
        <p:nvSpPr>
          <p:cNvPr id="4" name="Slide Number Placeholder 3"/>
          <p:cNvSpPr>
            <a:spLocks noGrp="1"/>
          </p:cNvSpPr>
          <p:nvPr>
            <p:ph type="sldNum" sz="quarter" idx="12"/>
          </p:nvPr>
        </p:nvSpPr>
        <p:spPr/>
        <p:txBody>
          <a:bodyPr/>
          <a:lstStyle/>
          <a:p>
            <a:fld id="{7AA28999-D008-419E-9628-EE1C64F81F4C}" type="slidenum">
              <a:rPr lang="en-US" smtClean="0"/>
              <a:pPr/>
              <a:t>3</a:t>
            </a:fld>
            <a:endParaRPr lang="en-US" dirty="0"/>
          </a:p>
        </p:txBody>
      </p:sp>
    </p:spTree>
    <p:extLst>
      <p:ext uri="{BB962C8B-B14F-4D97-AF65-F5344CB8AC3E}">
        <p14:creationId xmlns:p14="http://schemas.microsoft.com/office/powerpoint/2010/main" val="310699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51C87-5BDE-FC4F-C23E-F5AD532D016F}"/>
              </a:ext>
            </a:extLst>
          </p:cNvPr>
          <p:cNvSpPr>
            <a:spLocks noGrp="1"/>
          </p:cNvSpPr>
          <p:nvPr>
            <p:ph type="title"/>
          </p:nvPr>
        </p:nvSpPr>
        <p:spPr>
          <a:xfrm>
            <a:off x="228600" y="1524000"/>
            <a:ext cx="2667000" cy="2863397"/>
          </a:xfrm>
        </p:spPr>
        <p:txBody>
          <a:bodyPr/>
          <a:lstStyle/>
          <a:p>
            <a:r>
              <a:rPr lang="en-US" dirty="0">
                <a:solidFill>
                  <a:schemeClr val="bg1"/>
                </a:solidFill>
              </a:rPr>
              <a:t>Judy Heumann Quote</a:t>
            </a:r>
          </a:p>
        </p:txBody>
      </p:sp>
      <p:pic>
        <p:nvPicPr>
          <p:cNvPr id="5" name="Content Placeholder 4" descr="Judy Heumann with microphone and quote reads &quot;I wanna see feisty disabled people change the world&quot;">
            <a:extLst>
              <a:ext uri="{FF2B5EF4-FFF2-40B4-BE49-F238E27FC236}">
                <a16:creationId xmlns:a16="http://schemas.microsoft.com/office/drawing/2014/main" id="{BAC39C49-C489-5116-359E-159B729D83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0907" y="0"/>
            <a:ext cx="6010185" cy="5887756"/>
          </a:xfrm>
        </p:spPr>
      </p:pic>
    </p:spTree>
    <p:extLst>
      <p:ext uri="{BB962C8B-B14F-4D97-AF65-F5344CB8AC3E}">
        <p14:creationId xmlns:p14="http://schemas.microsoft.com/office/powerpoint/2010/main" val="354262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A108-69B8-4AF7-88E9-41E5DC5F2069}"/>
              </a:ext>
            </a:extLst>
          </p:cNvPr>
          <p:cNvSpPr>
            <a:spLocks noGrp="1"/>
          </p:cNvSpPr>
          <p:nvPr>
            <p:ph type="title"/>
          </p:nvPr>
        </p:nvSpPr>
        <p:spPr>
          <a:xfrm>
            <a:off x="-431800" y="152400"/>
            <a:ext cx="13055600" cy="762000"/>
          </a:xfrm>
        </p:spPr>
        <p:txBody>
          <a:bodyPr/>
          <a:lstStyle/>
          <a:p>
            <a:pPr algn="ctr"/>
            <a:r>
              <a:rPr lang="en-US" dirty="0"/>
              <a:t>Anjali’s Identities</a:t>
            </a:r>
          </a:p>
        </p:txBody>
      </p:sp>
      <p:pic>
        <p:nvPicPr>
          <p:cNvPr id="29697" name="Picture 4" descr="Word cloud of identities that represent Anjali: Scholar, Person of Color, Social-Justice-Oriented, She.Her.Hers, Adoptee, Sister, Athlete, Faculty, Woman, Indian, Inclusion-Advocate, Paralympian, Scholar, Researcher, Disabled">
            <a:extLst>
              <a:ext uri="{FF2B5EF4-FFF2-40B4-BE49-F238E27FC236}">
                <a16:creationId xmlns:a16="http://schemas.microsoft.com/office/drawing/2014/main" id="{BCDE17BD-A7C7-15DF-7CDB-677B2EEFCC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85" t="17421" r="25079" b="21627"/>
          <a:stretch/>
        </p:blipFill>
        <p:spPr bwMode="auto">
          <a:xfrm>
            <a:off x="660400" y="1435100"/>
            <a:ext cx="5435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njali in green sweater sitting in wheelchair with black service dog with paws on lap">
            <a:extLst>
              <a:ext uri="{FF2B5EF4-FFF2-40B4-BE49-F238E27FC236}">
                <a16:creationId xmlns:a16="http://schemas.microsoft.com/office/drawing/2014/main" id="{73623041-9255-8269-AB8F-8D2466CB2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957580"/>
            <a:ext cx="3530600" cy="49428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1"/>
            <a:ext cx="8153400" cy="1152325"/>
          </a:xfrm>
        </p:spPr>
        <p:txBody>
          <a:bodyPr>
            <a:normAutofit fontScale="90000"/>
          </a:bodyPr>
          <a:lstStyle/>
          <a:p>
            <a:r>
              <a:rPr lang="en-US" dirty="0"/>
              <a:t>What We Sponsor </a:t>
            </a:r>
            <a:br>
              <a:rPr lang="en-US" dirty="0"/>
            </a:br>
            <a:r>
              <a:rPr lang="en-US" dirty="0"/>
              <a:t>(Annual Budget of $119M)</a:t>
            </a:r>
          </a:p>
        </p:txBody>
      </p:sp>
      <p:graphicFrame>
        <p:nvGraphicFramePr>
          <p:cNvPr id="5" name="Content Placeholder 4" descr="research and development through interventions and products to improve long-term outcomes and community living, capacity building to training young investigators, knowledge translation to promote use of findings by people with disabilites" title="R&amp;D"/>
          <p:cNvGraphicFramePr>
            <a:graphicFrameLocks noGrp="1"/>
          </p:cNvGraphicFramePr>
          <p:nvPr>
            <p:ph idx="1"/>
          </p:nvPr>
        </p:nvGraphicFramePr>
        <p:xfrm>
          <a:off x="1905000" y="1304726"/>
          <a:ext cx="8610600" cy="471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5820053" y="6342464"/>
            <a:ext cx="409852" cy="365125"/>
          </a:xfrm>
          <a:prstGeom prst="rect">
            <a:avLst/>
          </a:prstGeom>
        </p:spPr>
        <p:txBody>
          <a:bodyPr/>
          <a:lstStyle/>
          <a:p>
            <a:pPr algn="r" defTabSz="457200">
              <a:defRPr/>
            </a:pPr>
            <a:fld id="{1B1A2709-829F-4FAF-9381-AA350E1F4C51}" type="slidenum">
              <a:rPr lang="en-US" sz="1200">
                <a:solidFill>
                  <a:prstClr val="black">
                    <a:tint val="75000"/>
                  </a:prstClr>
                </a:solidFill>
                <a:latin typeface="Calibri"/>
              </a:rPr>
              <a:pPr algn="r" defTabSz="457200">
                <a:defRPr/>
              </a:pPr>
              <a:t>6</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33573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3931"/>
            <a:ext cx="8229600" cy="1143000"/>
          </a:xfrm>
        </p:spPr>
        <p:txBody>
          <a:bodyPr>
            <a:normAutofit/>
          </a:bodyPr>
          <a:lstStyle/>
          <a:p>
            <a:r>
              <a:rPr lang="en-US" dirty="0"/>
              <a:t>Outcome Domains</a:t>
            </a:r>
          </a:p>
        </p:txBody>
      </p:sp>
      <p:graphicFrame>
        <p:nvGraphicFramePr>
          <p:cNvPr id="5" name="Content Placeholder 4" descr="health and function, employment, and community living and participation" title="3 outcome domains"/>
          <p:cNvGraphicFramePr>
            <a:graphicFrameLocks noGrp="1"/>
          </p:cNvGraphicFramePr>
          <p:nvPr>
            <p:ph idx="1"/>
            <p:extLst>
              <p:ext uri="{D42A27DB-BD31-4B8C-83A1-F6EECF244321}">
                <p14:modId xmlns:p14="http://schemas.microsoft.com/office/powerpoint/2010/main" val="2115003061"/>
              </p:ext>
            </p:extLst>
          </p:nvPr>
        </p:nvGraphicFramePr>
        <p:xfrm>
          <a:off x="1981200" y="1326931"/>
          <a:ext cx="8153400" cy="4136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5820053" y="6342464"/>
            <a:ext cx="409852" cy="365125"/>
          </a:xfrm>
          <a:prstGeom prst="rect">
            <a:avLst/>
          </a:prstGeom>
        </p:spPr>
        <p:txBody>
          <a:bodyPr/>
          <a:lstStyle/>
          <a:p>
            <a:pPr algn="r" defTabSz="457200">
              <a:defRPr/>
            </a:pPr>
            <a:fld id="{1B1A2709-829F-4FAF-9381-AA350E1F4C51}" type="slidenum">
              <a:rPr lang="en-US" sz="1200">
                <a:solidFill>
                  <a:prstClr val="black">
                    <a:tint val="75000"/>
                  </a:prstClr>
                </a:solidFill>
                <a:latin typeface="Calibri"/>
              </a:rPr>
              <a:pPr algn="r" defTabSz="457200">
                <a:defRPr/>
              </a:pPr>
              <a:t>7</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31797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15105" y="457200"/>
            <a:ext cx="8229600" cy="344488"/>
          </a:xfrm>
        </p:spPr>
        <p:txBody>
          <a:bodyPr>
            <a:noAutofit/>
          </a:bodyPr>
          <a:lstStyle/>
          <a:p>
            <a:r>
              <a:rPr lang="en-US" altLang="en-US" dirty="0"/>
              <a:t>Breadth of Responsibility</a:t>
            </a:r>
          </a:p>
        </p:txBody>
      </p:sp>
      <p:graphicFrame>
        <p:nvGraphicFramePr>
          <p:cNvPr id="2" name="Content Placeholder 1" descr="cross disability, across the life space, and a focus on multiple outcome domains." title="Breadth of responsiblities"/>
          <p:cNvGraphicFramePr>
            <a:graphicFrameLocks noGrp="1"/>
          </p:cNvGraphicFramePr>
          <p:nvPr>
            <p:ph idx="1"/>
            <p:extLst>
              <p:ext uri="{D42A27DB-BD31-4B8C-83A1-F6EECF244321}">
                <p14:modId xmlns:p14="http://schemas.microsoft.com/office/powerpoint/2010/main" val="147693191"/>
              </p:ext>
            </p:extLst>
          </p:nvPr>
        </p:nvGraphicFramePr>
        <p:xfrm>
          <a:off x="1960996" y="1267286"/>
          <a:ext cx="8127967"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5820053" y="6342464"/>
            <a:ext cx="409852" cy="365125"/>
          </a:xfrm>
          <a:prstGeom prst="rect">
            <a:avLst/>
          </a:prstGeom>
        </p:spPr>
        <p:txBody>
          <a:bodyPr/>
          <a:lstStyle/>
          <a:p>
            <a:pPr algn="r" defTabSz="457200">
              <a:defRPr/>
            </a:pPr>
            <a:fld id="{1B1A2709-829F-4FAF-9381-AA350E1F4C51}" type="slidenum">
              <a:rPr lang="en-US" sz="1200">
                <a:solidFill>
                  <a:prstClr val="black">
                    <a:tint val="75000"/>
                  </a:prstClr>
                </a:solidFill>
                <a:latin typeface="Calibri"/>
              </a:rPr>
              <a:pPr algn="r" defTabSz="457200">
                <a:defRPr/>
              </a:pPr>
              <a:t>8</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49572721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Director’s Focus</a:t>
            </a:r>
          </a:p>
        </p:txBody>
      </p:sp>
      <p:graphicFrame>
        <p:nvGraphicFramePr>
          <p:cNvPr id="5" name="Content Placeholder 4" descr="strengthening the network, supporting families and caregivers, expanding employment opportunities, connecting people to resources, protecting rights and preventing abuse" title="5 pillars"/>
          <p:cNvGraphicFramePr>
            <a:graphicFrameLocks noGrp="1"/>
          </p:cNvGraphicFramePr>
          <p:nvPr>
            <p:ph idx="1"/>
          </p:nvPr>
        </p:nvGraphicFramePr>
        <p:xfrm>
          <a:off x="1981200" y="16002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9</a:t>
            </a:fld>
            <a:endParaRPr lang="en-US" dirty="0"/>
          </a:p>
        </p:txBody>
      </p:sp>
    </p:spTree>
    <p:extLst>
      <p:ext uri="{BB962C8B-B14F-4D97-AF65-F5344CB8AC3E}">
        <p14:creationId xmlns:p14="http://schemas.microsoft.com/office/powerpoint/2010/main" val="338440027"/>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ACLPresentationTemplate_2014</Template>
  <TotalTime>15802</TotalTime>
  <Words>1346</Words>
  <Application>Microsoft Office PowerPoint</Application>
  <PresentationFormat>Widescreen</PresentationFormat>
  <Paragraphs>205</Paragraphs>
  <Slides>23</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ＭＳ Ｐゴシック</vt:lpstr>
      <vt:lpstr>Arial</vt:lpstr>
      <vt:lpstr>Calibri</vt:lpstr>
      <vt:lpstr>Courier New</vt:lpstr>
      <vt:lpstr>Wingdings</vt:lpstr>
      <vt:lpstr>ACLPresentationTemplate_2014</vt:lpstr>
      <vt:lpstr>Office Theme</vt:lpstr>
      <vt:lpstr>Disability Inclusivity &amp; Representation in SCI Research</vt:lpstr>
      <vt:lpstr>NIDILRR’s Mission</vt:lpstr>
      <vt:lpstr>About the Administration for  Community Living</vt:lpstr>
      <vt:lpstr>Judy Heumann Quote</vt:lpstr>
      <vt:lpstr>Anjali’s Identities</vt:lpstr>
      <vt:lpstr>What We Sponsor  (Annual Budget of $119M)</vt:lpstr>
      <vt:lpstr>Outcome Domains</vt:lpstr>
      <vt:lpstr>Breadth of Responsibility</vt:lpstr>
      <vt:lpstr>Director’s Focus</vt:lpstr>
      <vt:lpstr>Research Inclusivity &amp; Equity</vt:lpstr>
      <vt:lpstr>Data</vt:lpstr>
      <vt:lpstr>Research Enterprise</vt:lpstr>
      <vt:lpstr>Funding Priorities</vt:lpstr>
      <vt:lpstr>Grant Mechanisms</vt:lpstr>
      <vt:lpstr>Program Types Funded by NIH &amp; NIDILRR</vt:lpstr>
      <vt:lpstr>Activities and Accomplishments: Employment</vt:lpstr>
      <vt:lpstr>Activities and Accomplishments: Health and Function</vt:lpstr>
      <vt:lpstr>Activities and Accomplishments:  Community Living and Participation</vt:lpstr>
      <vt:lpstr>Engage with NIDILRR</vt:lpstr>
      <vt:lpstr>Engage with NIDILRR (cont.)</vt:lpstr>
      <vt:lpstr>NARIC</vt:lpstr>
      <vt:lpstr>I hope you are now this excited about NIDILRR… </vt:lpstr>
      <vt:lpstr>   Contact Information: Anjali J. Forber-Pratt, Ph.D.  Director anjali.forber-pratt@acl.hhs.gov  Kristi Hill, Ph.D. Deputy Director kristi.hill@acl.hhs.gov  Phillip Beatty, Ph.D. Director of Research phillip.beatty@acl.hhs.gov  </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Hyche, Stephanie</cp:lastModifiedBy>
  <cp:revision>141</cp:revision>
  <dcterms:created xsi:type="dcterms:W3CDTF">2017-03-22T19:20:04Z</dcterms:created>
  <dcterms:modified xsi:type="dcterms:W3CDTF">2024-04-15T21:36:07Z</dcterms:modified>
</cp:coreProperties>
</file>