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1" r:id="rId2"/>
  </p:sldMasterIdLst>
  <p:notesMasterIdLst>
    <p:notesMasterId r:id="rId60"/>
  </p:notesMasterIdLst>
  <p:handoutMasterIdLst>
    <p:handoutMasterId r:id="rId61"/>
  </p:handoutMasterIdLst>
  <p:sldIdLst>
    <p:sldId id="310" r:id="rId3"/>
    <p:sldId id="406" r:id="rId4"/>
    <p:sldId id="410" r:id="rId5"/>
    <p:sldId id="408" r:id="rId6"/>
    <p:sldId id="325" r:id="rId7"/>
    <p:sldId id="409" r:id="rId8"/>
    <p:sldId id="267" r:id="rId9"/>
    <p:sldId id="417" r:id="rId10"/>
    <p:sldId id="418" r:id="rId11"/>
    <p:sldId id="419" r:id="rId12"/>
    <p:sldId id="420" r:id="rId13"/>
    <p:sldId id="421" r:id="rId14"/>
    <p:sldId id="422" r:id="rId15"/>
    <p:sldId id="423" r:id="rId16"/>
    <p:sldId id="424" r:id="rId17"/>
    <p:sldId id="379" r:id="rId18"/>
    <p:sldId id="373" r:id="rId19"/>
    <p:sldId id="306" r:id="rId20"/>
    <p:sldId id="304" r:id="rId21"/>
    <p:sldId id="315" r:id="rId22"/>
    <p:sldId id="317" r:id="rId23"/>
    <p:sldId id="425" r:id="rId24"/>
    <p:sldId id="327" r:id="rId25"/>
    <p:sldId id="328" r:id="rId26"/>
    <p:sldId id="329" r:id="rId27"/>
    <p:sldId id="426" r:id="rId28"/>
    <p:sldId id="311" r:id="rId29"/>
    <p:sldId id="414" r:id="rId30"/>
    <p:sldId id="415" r:id="rId31"/>
    <p:sldId id="416" r:id="rId32"/>
    <p:sldId id="318" r:id="rId33"/>
    <p:sldId id="282" r:id="rId34"/>
    <p:sldId id="283" r:id="rId35"/>
    <p:sldId id="322" r:id="rId36"/>
    <p:sldId id="390" r:id="rId37"/>
    <p:sldId id="391" r:id="rId38"/>
    <p:sldId id="392" r:id="rId39"/>
    <p:sldId id="393" r:id="rId40"/>
    <p:sldId id="381" r:id="rId41"/>
    <p:sldId id="389" r:id="rId42"/>
    <p:sldId id="387" r:id="rId43"/>
    <p:sldId id="388" r:id="rId44"/>
    <p:sldId id="385" r:id="rId45"/>
    <p:sldId id="386" r:id="rId46"/>
    <p:sldId id="428" r:id="rId47"/>
    <p:sldId id="384" r:id="rId48"/>
    <p:sldId id="383" r:id="rId49"/>
    <p:sldId id="401" r:id="rId50"/>
    <p:sldId id="402" r:id="rId51"/>
    <p:sldId id="403" r:id="rId52"/>
    <p:sldId id="404" r:id="rId53"/>
    <p:sldId id="429" r:id="rId54"/>
    <p:sldId id="430" r:id="rId55"/>
    <p:sldId id="427" r:id="rId56"/>
    <p:sldId id="431" r:id="rId57"/>
    <p:sldId id="405" r:id="rId58"/>
    <p:sldId id="432" r:id="rId5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cker, Jonathan" initials="TJ" lastIdx="0" clrIdx="0">
    <p:extLst>
      <p:ext uri="{19B8F6BF-5375-455C-9EA6-DF929625EA0E}">
        <p15:presenceInfo xmlns:p15="http://schemas.microsoft.com/office/powerpoint/2012/main" userId="S-1-5-21-3754530577-3616342059-1945054183-53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80151" autoAdjust="0"/>
  </p:normalViewPr>
  <p:slideViewPr>
    <p:cSldViewPr snapToGrid="0" snapToObjects="1">
      <p:cViewPr varScale="1">
        <p:scale>
          <a:sx n="88" d="100"/>
          <a:sy n="88" d="100"/>
        </p:scale>
        <p:origin x="2310" y="96"/>
      </p:cViewPr>
      <p:guideLst>
        <p:guide orient="horz" pos="2160"/>
        <p:guide pos="2880"/>
      </p:guideLst>
    </p:cSldViewPr>
  </p:slideViewPr>
  <p:notesTextViewPr>
    <p:cViewPr>
      <p:scale>
        <a:sx n="3" d="2"/>
        <a:sy n="3" d="2"/>
      </p:scale>
      <p:origin x="0" y="0"/>
    </p:cViewPr>
  </p:notesTextViewPr>
  <p:notesViewPr>
    <p:cSldViewPr snapToGrid="0" snapToObjects="1">
      <p:cViewPr varScale="1">
        <p:scale>
          <a:sx n="81" d="100"/>
          <a:sy n="81"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dirty="0"/>
          </a:p>
        </p:txBody>
      </p:sp>
      <p:sp>
        <p:nvSpPr>
          <p:cNvPr id="3" name="Date Placeholder 2"/>
          <p:cNvSpPr>
            <a:spLocks noGrp="1"/>
          </p:cNvSpPr>
          <p:nvPr>
            <p:ph type="dt" sz="quarter" idx="1"/>
          </p:nvPr>
        </p:nvSpPr>
        <p:spPr>
          <a:xfrm>
            <a:off x="4143375" y="1"/>
            <a:ext cx="3170238" cy="481013"/>
          </a:xfrm>
          <a:prstGeom prst="rect">
            <a:avLst/>
          </a:prstGeom>
        </p:spPr>
        <p:txBody>
          <a:bodyPr vert="horz" lIns="91427" tIns="45714" rIns="91427" bIns="45714" rtlCol="0"/>
          <a:lstStyle>
            <a:lvl1pPr algn="r">
              <a:defRPr sz="1200"/>
            </a:lvl1pPr>
          </a:lstStyle>
          <a:p>
            <a:fld id="{09E9E4D4-AC0D-4309-8B2B-5BE0CE5B8B46}" type="datetimeFigureOut">
              <a:rPr lang="en-US" smtClean="0"/>
              <a:t>2/27/2024</a:t>
            </a:fld>
            <a:endParaRPr lang="en-US" dirty="0"/>
          </a:p>
        </p:txBody>
      </p:sp>
      <p:sp>
        <p:nvSpPr>
          <p:cNvPr id="4" name="Footer Placeholder 3"/>
          <p:cNvSpPr>
            <a:spLocks noGrp="1"/>
          </p:cNvSpPr>
          <p:nvPr>
            <p:ph type="ftr" sz="quarter" idx="2"/>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27" tIns="45714" rIns="91427" bIns="45714" rtlCol="0" anchor="b"/>
          <a:lstStyle>
            <a:lvl1pPr algn="r">
              <a:defRPr sz="1200"/>
            </a:lvl1pPr>
          </a:lstStyle>
          <a:p>
            <a:fld id="{0A8C1400-4A29-4944-848A-9B9CAD3FEED6}" type="slidenum">
              <a:rPr lang="en-US" smtClean="0"/>
              <a:t>‹#›</a:t>
            </a:fld>
            <a:endParaRPr lang="en-US" dirty="0"/>
          </a:p>
        </p:txBody>
      </p:sp>
    </p:spTree>
    <p:extLst>
      <p:ext uri="{BB962C8B-B14F-4D97-AF65-F5344CB8AC3E}">
        <p14:creationId xmlns:p14="http://schemas.microsoft.com/office/powerpoint/2010/main" val="4290489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2FABFBF3-7066-4401-B3A5-A8221CD210DD}" type="datetimeFigureOut">
              <a:rPr lang="en-US" smtClean="0"/>
              <a:t>2/27/2024</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92557709-C360-492E-AB37-F07C93A8A19C}" type="slidenum">
              <a:rPr lang="en-US" smtClean="0"/>
              <a:t>‹#›</a:t>
            </a:fld>
            <a:endParaRPr lang="en-US" dirty="0"/>
          </a:p>
        </p:txBody>
      </p:sp>
    </p:spTree>
    <p:extLst>
      <p:ext uri="{BB962C8B-B14F-4D97-AF65-F5344CB8AC3E}">
        <p14:creationId xmlns:p14="http://schemas.microsoft.com/office/powerpoint/2010/main" val="181567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and AM intro</a:t>
            </a:r>
          </a:p>
        </p:txBody>
      </p:sp>
      <p:sp>
        <p:nvSpPr>
          <p:cNvPr id="4" name="Slide Number Placeholder 3"/>
          <p:cNvSpPr>
            <a:spLocks noGrp="1"/>
          </p:cNvSpPr>
          <p:nvPr>
            <p:ph type="sldNum" sz="quarter" idx="10"/>
          </p:nvPr>
        </p:nvSpPr>
        <p:spPr/>
        <p:txBody>
          <a:bodyPr/>
          <a:lstStyle/>
          <a:p>
            <a:fld id="{92557709-C360-492E-AB37-F07C93A8A19C}" type="slidenum">
              <a:rPr lang="en-US" smtClean="0"/>
              <a:t>1</a:t>
            </a:fld>
            <a:endParaRPr lang="en-US" dirty="0"/>
          </a:p>
        </p:txBody>
      </p:sp>
    </p:spTree>
    <p:extLst>
      <p:ext uri="{BB962C8B-B14F-4D97-AF65-F5344CB8AC3E}">
        <p14:creationId xmlns:p14="http://schemas.microsoft.com/office/powerpoint/2010/main" val="802700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The most frequently talked about Banner Screen is like likely FRAGRNT. By searching with your grant number in the top left corner and selecting go, you will have a plethora of information at your disposal. On the main screen you will find the responsible fiscal unit, agency name and number, PI name, start and end date, current and cumulative award amounts, and pass-through indicators. Through the tabs on the top portion of the screen, you can flip through agency information and other details on the project. Using the related button in the top right corner, you can select FOATEXT and view current status related to the grant number. </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10</a:t>
            </a:fld>
            <a:endParaRPr lang="en-US" dirty="0"/>
          </a:p>
        </p:txBody>
      </p:sp>
    </p:spTree>
    <p:extLst>
      <p:ext uri="{BB962C8B-B14F-4D97-AF65-F5344CB8AC3E}">
        <p14:creationId xmlns:p14="http://schemas.microsoft.com/office/powerpoint/2010/main" val="210285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As a grant administrator, you might find yourself needing to review a JV that SPA initiated or approved. You can find these details in FGIOCR by searching the document number and selecting go. For long journal entries, you will need to use the arrows to view multiple pages.</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11</a:t>
            </a:fld>
            <a:endParaRPr lang="en-US" dirty="0"/>
          </a:p>
        </p:txBody>
      </p:sp>
    </p:spTree>
    <p:extLst>
      <p:ext uri="{BB962C8B-B14F-4D97-AF65-F5344CB8AC3E}">
        <p14:creationId xmlns:p14="http://schemas.microsoft.com/office/powerpoint/2010/main" val="93371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If you feel that a journal voucher may have bottle-necked in someone’s approval queue, you can search your document number in FOAAINP and select go. Here you will be able to view the queue levels and have confirmation of who you need to get in contact with. </a:t>
            </a:r>
          </a:p>
        </p:txBody>
      </p:sp>
      <p:sp>
        <p:nvSpPr>
          <p:cNvPr id="4" name="Slide Number Placeholder 3"/>
          <p:cNvSpPr>
            <a:spLocks noGrp="1"/>
          </p:cNvSpPr>
          <p:nvPr>
            <p:ph type="sldNum" sz="quarter" idx="5"/>
          </p:nvPr>
        </p:nvSpPr>
        <p:spPr/>
        <p:txBody>
          <a:bodyPr/>
          <a:lstStyle/>
          <a:p>
            <a:fld id="{92557709-C360-492E-AB37-F07C93A8A19C}" type="slidenum">
              <a:rPr lang="en-US" smtClean="0"/>
              <a:t>12</a:t>
            </a:fld>
            <a:endParaRPr lang="en-US" dirty="0"/>
          </a:p>
        </p:txBody>
      </p:sp>
    </p:spTree>
    <p:extLst>
      <p:ext uri="{BB962C8B-B14F-4D97-AF65-F5344CB8AC3E}">
        <p14:creationId xmlns:p14="http://schemas.microsoft.com/office/powerpoint/2010/main" val="166433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By using FGIBAVL, you can get a quick screenshot of the available balance of your fund.  You will enter your fund number and account code 400,000 to include the expense accounts. </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13</a:t>
            </a:fld>
            <a:endParaRPr lang="en-US" dirty="0"/>
          </a:p>
        </p:txBody>
      </p:sp>
    </p:spTree>
    <p:extLst>
      <p:ext uri="{BB962C8B-B14F-4D97-AF65-F5344CB8AC3E}">
        <p14:creationId xmlns:p14="http://schemas.microsoft.com/office/powerpoint/2010/main" val="224597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To check that your credits and debits are balanced within a fund, you can run FGITBSR. A trial balance summarizes the </a:t>
            </a:r>
            <a:r>
              <a:rPr lang="en-US" dirty="0" err="1"/>
              <a:t>transations</a:t>
            </a:r>
            <a:r>
              <a:rPr lang="en-US" dirty="0"/>
              <a:t> of a fund and proves the arithmetical accuracy of the books. </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14</a:t>
            </a:fld>
            <a:endParaRPr lang="en-US" dirty="0"/>
          </a:p>
        </p:txBody>
      </p:sp>
    </p:spTree>
    <p:extLst>
      <p:ext uri="{BB962C8B-B14F-4D97-AF65-F5344CB8AC3E}">
        <p14:creationId xmlns:p14="http://schemas.microsoft.com/office/powerpoint/2010/main" val="1840994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 (next slide is JT)</a:t>
            </a:r>
          </a:p>
          <a:p>
            <a:pPr defTabSz="874770">
              <a:defRPr/>
            </a:pPr>
            <a:r>
              <a:rPr lang="en-US" dirty="0"/>
              <a:t>Many of you find yourselves managing large awards. At times, it may be easier for you to sort your general ledger in an Excel file rather than using a PDF version. In this video demonstration, you will see the benefits of using FGITRND. You will search with your fund number but be sure to exclude the org and prog so you will capture all activity related to the fund. You will be able to query by account type seen here by filtering using the revenue prefix of 35 and the % sign as your wildcard. Hit F8 to search. You can see that only revenue-related entries populate. If you need to filter further, hit F7, delete your old filter, enter your new filter, and hit F8. By using YTD in your field box, you will only capture the debits and credits of your fund and not the budget entries. Using the tools button in the top right corner, you can choose to export the data to an Excel file for further data manipulation.</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15</a:t>
            </a:fld>
            <a:endParaRPr lang="en-US" dirty="0"/>
          </a:p>
        </p:txBody>
      </p:sp>
    </p:spTree>
    <p:extLst>
      <p:ext uri="{BB962C8B-B14F-4D97-AF65-F5344CB8AC3E}">
        <p14:creationId xmlns:p14="http://schemas.microsoft.com/office/powerpoint/2010/main" val="296941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3"/>
            <a:r>
              <a:rPr lang="en-US" baseline="0" dirty="0"/>
              <a:t>JT</a:t>
            </a:r>
          </a:p>
          <a:p>
            <a:pPr marL="181213" indent="-18121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153FD94-DEE3-484C-A7C0-56D4B1EF82CB}" type="slidenum">
              <a:rPr lang="en-US" smtClean="0"/>
              <a:t>16</a:t>
            </a:fld>
            <a:endParaRPr lang="en-US" dirty="0"/>
          </a:p>
        </p:txBody>
      </p:sp>
    </p:spTree>
    <p:extLst>
      <p:ext uri="{BB962C8B-B14F-4D97-AF65-F5344CB8AC3E}">
        <p14:creationId xmlns:p14="http://schemas.microsoft.com/office/powerpoint/2010/main" val="1475689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204" defTabSz="966470">
              <a:defRPr/>
            </a:pPr>
            <a:r>
              <a:rPr lang="en-US" baseline="0" dirty="0"/>
              <a:t>JT</a:t>
            </a:r>
          </a:p>
          <a:p>
            <a:endParaRPr lang="en-US" baseline="0" dirty="0"/>
          </a:p>
          <a:p>
            <a:pPr marL="181213" indent="-18121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153FD94-DEE3-484C-A7C0-56D4B1EF82CB}" type="slidenum">
              <a:rPr lang="en-US" smtClean="0"/>
              <a:t>17</a:t>
            </a:fld>
            <a:endParaRPr lang="en-US" dirty="0"/>
          </a:p>
        </p:txBody>
      </p:sp>
    </p:spTree>
    <p:extLst>
      <p:ext uri="{BB962C8B-B14F-4D97-AF65-F5344CB8AC3E}">
        <p14:creationId xmlns:p14="http://schemas.microsoft.com/office/powerpoint/2010/main" val="1828972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10"/>
          </p:nvPr>
        </p:nvSpPr>
        <p:spPr/>
        <p:txBody>
          <a:bodyPr/>
          <a:lstStyle/>
          <a:p>
            <a:fld id="{92557709-C360-492E-AB37-F07C93A8A19C}" type="slidenum">
              <a:rPr lang="en-US" smtClean="0"/>
              <a:t>18</a:t>
            </a:fld>
            <a:endParaRPr lang="en-US" dirty="0"/>
          </a:p>
        </p:txBody>
      </p:sp>
      <p:sp>
        <p:nvSpPr>
          <p:cNvPr id="5" name="TextBox 4"/>
          <p:cNvSpPr txBox="1"/>
          <p:nvPr/>
        </p:nvSpPr>
        <p:spPr>
          <a:xfrm>
            <a:off x="0" y="0"/>
            <a:ext cx="3810000" cy="378000"/>
          </a:xfrm>
          <a:prstGeom prst="rect">
            <a:avLst/>
          </a:prstGeom>
          <a:noFill/>
        </p:spPr>
        <p:txBody>
          <a:bodyPr vert="horz" lIns="91427" tIns="45714" rIns="91427" bIns="45714" rtlCol="0">
            <a:spAutoFit/>
          </a:bodyPr>
          <a:lstStyle/>
          <a:p>
            <a:endParaRPr lang="en-US" dirty="0"/>
          </a:p>
        </p:txBody>
      </p:sp>
    </p:spTree>
    <p:extLst>
      <p:ext uri="{BB962C8B-B14F-4D97-AF65-F5344CB8AC3E}">
        <p14:creationId xmlns:p14="http://schemas.microsoft.com/office/powerpoint/2010/main" val="441317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19</a:t>
            </a:fld>
            <a:endParaRPr lang="en-US" dirty="0"/>
          </a:p>
        </p:txBody>
      </p:sp>
    </p:spTree>
    <p:extLst>
      <p:ext uri="{BB962C8B-B14F-4D97-AF65-F5344CB8AC3E}">
        <p14:creationId xmlns:p14="http://schemas.microsoft.com/office/powerpoint/2010/main" val="133218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2</a:t>
            </a:fld>
            <a:endParaRPr lang="en-US" dirty="0"/>
          </a:p>
        </p:txBody>
      </p:sp>
    </p:spTree>
    <p:extLst>
      <p:ext uri="{BB962C8B-B14F-4D97-AF65-F5344CB8AC3E}">
        <p14:creationId xmlns:p14="http://schemas.microsoft.com/office/powerpoint/2010/main" val="2083053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(next slide is AM)</a:t>
            </a:r>
          </a:p>
        </p:txBody>
      </p:sp>
      <p:sp>
        <p:nvSpPr>
          <p:cNvPr id="4" name="Slide Number Placeholder 3"/>
          <p:cNvSpPr>
            <a:spLocks noGrp="1"/>
          </p:cNvSpPr>
          <p:nvPr>
            <p:ph type="sldNum" sz="quarter" idx="5"/>
          </p:nvPr>
        </p:nvSpPr>
        <p:spPr/>
        <p:txBody>
          <a:bodyPr/>
          <a:lstStyle/>
          <a:p>
            <a:fld id="{92557709-C360-492E-AB37-F07C93A8A19C}" type="slidenum">
              <a:rPr lang="en-US" smtClean="0"/>
              <a:t>20</a:t>
            </a:fld>
            <a:endParaRPr lang="en-US" dirty="0"/>
          </a:p>
        </p:txBody>
      </p:sp>
    </p:spTree>
    <p:extLst>
      <p:ext uri="{BB962C8B-B14F-4D97-AF65-F5344CB8AC3E}">
        <p14:creationId xmlns:p14="http://schemas.microsoft.com/office/powerpoint/2010/main" val="1048929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Xtender can be accessed from two different Banner screens depending on what information you are wanting to extract. Using FRAGRNT, you have access to award and subaward agreements and invoices. Using FGIOCR, you have access to journal vouchers and backup documentation. These documents can be exported in PDF format. </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21</a:t>
            </a:fld>
            <a:endParaRPr lang="en-US" dirty="0"/>
          </a:p>
        </p:txBody>
      </p:sp>
    </p:spTree>
    <p:extLst>
      <p:ext uri="{BB962C8B-B14F-4D97-AF65-F5344CB8AC3E}">
        <p14:creationId xmlns:p14="http://schemas.microsoft.com/office/powerpoint/2010/main" val="13285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In Banner, this video demo walks you through accessing Xtender through FRAGRNT. Enter your grant number in the top left corner and click the Xtender button just below. You can sort by document type by clicking on the top ribbon. If you are searching on a large award, you might want to use the breadcrumbs to further tease out the information you need. Using the dropdown box, select the document type you are researching and click search. This will further narrow down the documents you need.</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22</a:t>
            </a:fld>
            <a:endParaRPr lang="en-US" dirty="0"/>
          </a:p>
        </p:txBody>
      </p:sp>
    </p:spTree>
    <p:extLst>
      <p:ext uri="{BB962C8B-B14F-4D97-AF65-F5344CB8AC3E}">
        <p14:creationId xmlns:p14="http://schemas.microsoft.com/office/powerpoint/2010/main" val="2370665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Award agreements can be found under the grant contract document type. For G7176, that document is third from the bottom. By clicking the document icon, you can view the document within Xtender.</a:t>
            </a:r>
          </a:p>
        </p:txBody>
      </p:sp>
      <p:sp>
        <p:nvSpPr>
          <p:cNvPr id="4" name="Slide Number Placeholder 3"/>
          <p:cNvSpPr>
            <a:spLocks noGrp="1"/>
          </p:cNvSpPr>
          <p:nvPr>
            <p:ph type="sldNum" sz="quarter" idx="5"/>
          </p:nvPr>
        </p:nvSpPr>
        <p:spPr/>
        <p:txBody>
          <a:bodyPr/>
          <a:lstStyle/>
          <a:p>
            <a:fld id="{92557709-C360-492E-AB37-F07C93A8A19C}" type="slidenum">
              <a:rPr lang="en-US" smtClean="0"/>
              <a:t>23</a:t>
            </a:fld>
            <a:endParaRPr lang="en-US" dirty="0"/>
          </a:p>
        </p:txBody>
      </p:sp>
    </p:spTree>
    <p:extLst>
      <p:ext uri="{BB962C8B-B14F-4D97-AF65-F5344CB8AC3E}">
        <p14:creationId xmlns:p14="http://schemas.microsoft.com/office/powerpoint/2010/main" val="162398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To open the document in Adobe, click the export button on the top right corner. </a:t>
            </a:r>
          </a:p>
        </p:txBody>
      </p:sp>
      <p:sp>
        <p:nvSpPr>
          <p:cNvPr id="4" name="Slide Number Placeholder 3"/>
          <p:cNvSpPr>
            <a:spLocks noGrp="1"/>
          </p:cNvSpPr>
          <p:nvPr>
            <p:ph type="sldNum" sz="quarter" idx="5"/>
          </p:nvPr>
        </p:nvSpPr>
        <p:spPr/>
        <p:txBody>
          <a:bodyPr/>
          <a:lstStyle/>
          <a:p>
            <a:fld id="{92557709-C360-492E-AB37-F07C93A8A19C}" type="slidenum">
              <a:rPr lang="en-US" smtClean="0"/>
              <a:t>24</a:t>
            </a:fld>
            <a:endParaRPr lang="en-US" dirty="0"/>
          </a:p>
        </p:txBody>
      </p:sp>
    </p:spTree>
    <p:extLst>
      <p:ext uri="{BB962C8B-B14F-4D97-AF65-F5344CB8AC3E}">
        <p14:creationId xmlns:p14="http://schemas.microsoft.com/office/powerpoint/2010/main" val="1846250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Depending on how you are viewing the document, this setup may look a little different. You can use the bookmark functions to easily identify pertinent information that our seniors noted such as the budget narrative, equipment stipulations, and invoicing requirements. </a:t>
            </a:r>
          </a:p>
        </p:txBody>
      </p:sp>
      <p:sp>
        <p:nvSpPr>
          <p:cNvPr id="4" name="Slide Number Placeholder 3"/>
          <p:cNvSpPr>
            <a:spLocks noGrp="1"/>
          </p:cNvSpPr>
          <p:nvPr>
            <p:ph type="sldNum" sz="quarter" idx="5"/>
          </p:nvPr>
        </p:nvSpPr>
        <p:spPr/>
        <p:txBody>
          <a:bodyPr/>
          <a:lstStyle/>
          <a:p>
            <a:fld id="{92557709-C360-492E-AB37-F07C93A8A19C}" type="slidenum">
              <a:rPr lang="en-US" smtClean="0"/>
              <a:t>25</a:t>
            </a:fld>
            <a:endParaRPr lang="en-US" dirty="0"/>
          </a:p>
        </p:txBody>
      </p:sp>
    </p:spTree>
    <p:extLst>
      <p:ext uri="{BB962C8B-B14F-4D97-AF65-F5344CB8AC3E}">
        <p14:creationId xmlns:p14="http://schemas.microsoft.com/office/powerpoint/2010/main" val="2296275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 (next slide is JT)</a:t>
            </a:r>
          </a:p>
          <a:p>
            <a:pPr defTabSz="874770"/>
            <a:r>
              <a:rPr lang="en-US" dirty="0"/>
              <a:t>You can also access journal vouchers and supporting documentation through FOIDOCR. Search by document number and hit the Xtender button below in the left-hand screen. To open the document in Adobe, click the export button on the top right corner. Depending on how you are viewing the document, this setup may look a little different. You can use the bookmark functions to sort through supporting documents.</a:t>
            </a:r>
          </a:p>
        </p:txBody>
      </p:sp>
      <p:sp>
        <p:nvSpPr>
          <p:cNvPr id="4" name="Slide Number Placeholder 3"/>
          <p:cNvSpPr>
            <a:spLocks noGrp="1"/>
          </p:cNvSpPr>
          <p:nvPr>
            <p:ph type="sldNum" sz="quarter" idx="5"/>
          </p:nvPr>
        </p:nvSpPr>
        <p:spPr/>
        <p:txBody>
          <a:bodyPr/>
          <a:lstStyle/>
          <a:p>
            <a:fld id="{92557709-C360-492E-AB37-F07C93A8A19C}" type="slidenum">
              <a:rPr lang="en-US" smtClean="0"/>
              <a:t>26</a:t>
            </a:fld>
            <a:endParaRPr lang="en-US" dirty="0"/>
          </a:p>
        </p:txBody>
      </p:sp>
    </p:spTree>
    <p:extLst>
      <p:ext uri="{BB962C8B-B14F-4D97-AF65-F5344CB8AC3E}">
        <p14:creationId xmlns:p14="http://schemas.microsoft.com/office/powerpoint/2010/main" val="95834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27</a:t>
            </a:fld>
            <a:endParaRPr lang="en-US" dirty="0"/>
          </a:p>
        </p:txBody>
      </p:sp>
    </p:spTree>
    <p:extLst>
      <p:ext uri="{BB962C8B-B14F-4D97-AF65-F5344CB8AC3E}">
        <p14:creationId xmlns:p14="http://schemas.microsoft.com/office/powerpoint/2010/main" val="3954772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28</a:t>
            </a:fld>
            <a:endParaRPr lang="en-US" dirty="0"/>
          </a:p>
        </p:txBody>
      </p:sp>
    </p:spTree>
    <p:extLst>
      <p:ext uri="{BB962C8B-B14F-4D97-AF65-F5344CB8AC3E}">
        <p14:creationId xmlns:p14="http://schemas.microsoft.com/office/powerpoint/2010/main" val="1267369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(next slide is AM)</a:t>
            </a:r>
          </a:p>
        </p:txBody>
      </p:sp>
      <p:sp>
        <p:nvSpPr>
          <p:cNvPr id="4" name="Slide Number Placeholder 3"/>
          <p:cNvSpPr>
            <a:spLocks noGrp="1"/>
          </p:cNvSpPr>
          <p:nvPr>
            <p:ph type="sldNum" sz="quarter" idx="5"/>
          </p:nvPr>
        </p:nvSpPr>
        <p:spPr/>
        <p:txBody>
          <a:bodyPr/>
          <a:lstStyle/>
          <a:p>
            <a:fld id="{92557709-C360-492E-AB37-F07C93A8A19C}" type="slidenum">
              <a:rPr lang="en-US" smtClean="0"/>
              <a:t>29</a:t>
            </a:fld>
            <a:endParaRPr lang="en-US" dirty="0"/>
          </a:p>
        </p:txBody>
      </p:sp>
    </p:spTree>
    <p:extLst>
      <p:ext uri="{BB962C8B-B14F-4D97-AF65-F5344CB8AC3E}">
        <p14:creationId xmlns:p14="http://schemas.microsoft.com/office/powerpoint/2010/main" val="405815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3</a:t>
            </a:fld>
            <a:endParaRPr lang="en-US" dirty="0"/>
          </a:p>
        </p:txBody>
      </p:sp>
    </p:spTree>
    <p:extLst>
      <p:ext uri="{BB962C8B-B14F-4D97-AF65-F5344CB8AC3E}">
        <p14:creationId xmlns:p14="http://schemas.microsoft.com/office/powerpoint/2010/main" val="2072519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Many of you are familiar with our restricted fund budget revision form. The two most common errors we see are the increase and decrease columns are not balanced and the IC calculation being incorrect. </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30</a:t>
            </a:fld>
            <a:endParaRPr lang="en-US" dirty="0"/>
          </a:p>
        </p:txBody>
      </p:sp>
    </p:spTree>
    <p:extLst>
      <p:ext uri="{BB962C8B-B14F-4D97-AF65-F5344CB8AC3E}">
        <p14:creationId xmlns:p14="http://schemas.microsoft.com/office/powerpoint/2010/main" val="3677630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Uniform Guidance or 2 CFR section 200.56 is written to provide the framework on how grants should be managed financially. Indirect costs are costs that are incurred for a common or joint purpose benefitting more than one cost objective, and not readily assignable to the cost objectives specifically benefitted. You will hear this called IC, Indirect Costs, Facilities and Administration, and F&amp;A. All are interchangeable. The most common expenditures that are not subject to IC are Tuition, Equipment, Subcontract expenses above $25K, </a:t>
            </a:r>
          </a:p>
          <a:p>
            <a:pPr defTabSz="914266">
              <a:defRPr/>
            </a:pPr>
            <a:r>
              <a:rPr lang="en-US" dirty="0"/>
              <a:t>Lease, Utilities &amp; Maintenance – LUM, and Participant Costs.</a:t>
            </a:r>
          </a:p>
          <a:p>
            <a:pPr defTabSz="914266">
              <a:defRPr/>
            </a:pPr>
            <a:endParaRPr lang="en-US" dirty="0"/>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31</a:t>
            </a:fld>
            <a:endParaRPr lang="en-US" dirty="0"/>
          </a:p>
        </p:txBody>
      </p:sp>
    </p:spTree>
    <p:extLst>
      <p:ext uri="{BB962C8B-B14F-4D97-AF65-F5344CB8AC3E}">
        <p14:creationId xmlns:p14="http://schemas.microsoft.com/office/powerpoint/2010/main" val="2599602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AM </a:t>
            </a:r>
          </a:p>
          <a:p>
            <a:r>
              <a:rPr lang="en-US" baseline="0" dirty="0"/>
              <a:t>I mentioned two slides earlier that we commonly see IC calculation errors when we are doing a budget revision between one fund. Let’s look at an example. In this first example, we are moving $1000 from contractual to equipment. Are we increasing or decreasing IC? Decreasing, correct! To calculate how much IC will need to move is a two-step process. We will take our re-budgeting amount of $1000 and divide by 1. IC RATE to find our direct cost. We will take our re-budgeting amount of $1000 and subtract the direct cost to find our indirect cost. On the bottom of the screen, you have an example of what your entry would be on the </a:t>
            </a:r>
            <a:r>
              <a:rPr lang="en-US" dirty="0"/>
              <a:t>restricted fund budget revision form.</a:t>
            </a:r>
            <a:endParaRPr lang="en-US" baseline="0" dirty="0"/>
          </a:p>
          <a:p>
            <a:pPr marL="628558" lvl="1" indent="-171425">
              <a:buFont typeface="Arial" panose="020B0604020202020204" pitchFamily="34" charset="0"/>
              <a:buChar char="•"/>
            </a:pPr>
            <a:endParaRPr lang="en-US" baseline="0" dirty="0"/>
          </a:p>
          <a:p>
            <a:endParaRPr lang="en-US" baseline="0" dirty="0"/>
          </a:p>
          <a:p>
            <a:pPr marL="171425" indent="-1714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153FD94-DEE3-484C-A7C0-56D4B1EF82CB}" type="slidenum">
              <a:rPr lang="en-US" smtClean="0"/>
              <a:t>32</a:t>
            </a:fld>
            <a:endParaRPr lang="en-US" dirty="0"/>
          </a:p>
        </p:txBody>
      </p:sp>
    </p:spTree>
    <p:extLst>
      <p:ext uri="{BB962C8B-B14F-4D97-AF65-F5344CB8AC3E}">
        <p14:creationId xmlns:p14="http://schemas.microsoft.com/office/powerpoint/2010/main" val="926757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AM </a:t>
            </a:r>
          </a:p>
          <a:p>
            <a:r>
              <a:rPr lang="en-US" baseline="0" dirty="0"/>
              <a:t>In this second example, we are moving $1000 from equipment to commodities. Are we increasing or decreasing IC? Increasing, correct! To calculate how much IC will need to move is a two-step process. We will take our re-budgeting amount of $1000 and divide by 1. IC RATE to find our direct cost. We will take our re-budgeting amount of $1000 and subtract the direct cost to find our indirect cost. On the bottom of the screen, you have an example of what your entry would be on the restricted fund budget revision form.</a:t>
            </a:r>
          </a:p>
          <a:p>
            <a:endParaRPr lang="en-US" baseline="0" dirty="0"/>
          </a:p>
          <a:p>
            <a:pPr marL="171425" indent="-1714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153FD94-DEE3-484C-A7C0-56D4B1EF82CB}" type="slidenum">
              <a:rPr lang="en-US" smtClean="0"/>
              <a:t>33</a:t>
            </a:fld>
            <a:endParaRPr lang="en-US" dirty="0"/>
          </a:p>
        </p:txBody>
      </p:sp>
    </p:spTree>
    <p:extLst>
      <p:ext uri="{BB962C8B-B14F-4D97-AF65-F5344CB8AC3E}">
        <p14:creationId xmlns:p14="http://schemas.microsoft.com/office/powerpoint/2010/main" val="3478918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If you thought a few math problems were all the excitement you were going to experience today, do I have news for you. Let’s talk about everyone’s topic, POLICY!</a:t>
            </a:r>
          </a:p>
        </p:txBody>
      </p:sp>
      <p:sp>
        <p:nvSpPr>
          <p:cNvPr id="4" name="Slide Number Placeholder 3"/>
          <p:cNvSpPr>
            <a:spLocks noGrp="1"/>
          </p:cNvSpPr>
          <p:nvPr>
            <p:ph type="sldNum" sz="quarter" idx="5"/>
          </p:nvPr>
        </p:nvSpPr>
        <p:spPr/>
        <p:txBody>
          <a:bodyPr/>
          <a:lstStyle/>
          <a:p>
            <a:fld id="{92557709-C360-492E-AB37-F07C93A8A19C}" type="slidenum">
              <a:rPr lang="en-US" smtClean="0"/>
              <a:t>34</a:t>
            </a:fld>
            <a:endParaRPr lang="en-US" dirty="0"/>
          </a:p>
        </p:txBody>
      </p:sp>
    </p:spTree>
    <p:extLst>
      <p:ext uri="{BB962C8B-B14F-4D97-AF65-F5344CB8AC3E}">
        <p14:creationId xmlns:p14="http://schemas.microsoft.com/office/powerpoint/2010/main" val="3112143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When you hear fixed price, you should think predetermined payment amounts. These payment amounts are linked to a good or service that we are providing as stated in the award agreement. </a:t>
            </a:r>
          </a:p>
        </p:txBody>
      </p:sp>
      <p:sp>
        <p:nvSpPr>
          <p:cNvPr id="4" name="Slide Number Placeholder 3"/>
          <p:cNvSpPr>
            <a:spLocks noGrp="1"/>
          </p:cNvSpPr>
          <p:nvPr>
            <p:ph type="sldNum" sz="quarter" idx="5"/>
          </p:nvPr>
        </p:nvSpPr>
        <p:spPr/>
        <p:txBody>
          <a:bodyPr/>
          <a:lstStyle/>
          <a:p>
            <a:fld id="{92557709-C360-492E-AB37-F07C93A8A19C}" type="slidenum">
              <a:rPr lang="en-US" smtClean="0"/>
              <a:t>35</a:t>
            </a:fld>
            <a:endParaRPr lang="en-US" dirty="0"/>
          </a:p>
        </p:txBody>
      </p:sp>
    </p:spTree>
    <p:extLst>
      <p:ext uri="{BB962C8B-B14F-4D97-AF65-F5344CB8AC3E}">
        <p14:creationId xmlns:p14="http://schemas.microsoft.com/office/powerpoint/2010/main" val="3790808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Residual balances are the sum of funding remaining after all deliverables from the fixed price agreement have been met. If you are in that a residual balance, it is often best to work with OSP to request a no-cost extension.</a:t>
            </a:r>
          </a:p>
        </p:txBody>
      </p:sp>
      <p:sp>
        <p:nvSpPr>
          <p:cNvPr id="4" name="Slide Number Placeholder 3"/>
          <p:cNvSpPr>
            <a:spLocks noGrp="1"/>
          </p:cNvSpPr>
          <p:nvPr>
            <p:ph type="sldNum" sz="quarter" idx="5"/>
          </p:nvPr>
        </p:nvSpPr>
        <p:spPr/>
        <p:txBody>
          <a:bodyPr/>
          <a:lstStyle/>
          <a:p>
            <a:fld id="{92557709-C360-492E-AB37-F07C93A8A19C}" type="slidenum">
              <a:rPr lang="en-US" smtClean="0"/>
              <a:t>36</a:t>
            </a:fld>
            <a:endParaRPr lang="en-US" dirty="0"/>
          </a:p>
        </p:txBody>
      </p:sp>
    </p:spTree>
    <p:extLst>
      <p:ext uri="{BB962C8B-B14F-4D97-AF65-F5344CB8AC3E}">
        <p14:creationId xmlns:p14="http://schemas.microsoft.com/office/powerpoint/2010/main" val="751389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r>
              <a:rPr lang="en-US" dirty="0"/>
              <a:t>If you can’t get an NCE and are left with a residual balance, then SPA is going to recover 100% of the Facilities and Administrative (F&amp;A) costs up to the federally negotiated rate, based on the budgeted direct costs. If any funds should remain, we will contact the budget manager to complete a certification of expenditures. Please have this signed COE back to us within 90 days.</a:t>
            </a:r>
          </a:p>
        </p:txBody>
      </p:sp>
      <p:sp>
        <p:nvSpPr>
          <p:cNvPr id="4" name="Slide Number Placeholder 3"/>
          <p:cNvSpPr>
            <a:spLocks noGrp="1"/>
          </p:cNvSpPr>
          <p:nvPr>
            <p:ph type="sldNum" sz="quarter" idx="5"/>
          </p:nvPr>
        </p:nvSpPr>
        <p:spPr/>
        <p:txBody>
          <a:bodyPr/>
          <a:lstStyle/>
          <a:p>
            <a:fld id="{92557709-C360-492E-AB37-F07C93A8A19C}" type="slidenum">
              <a:rPr lang="en-US" smtClean="0"/>
              <a:t>37</a:t>
            </a:fld>
            <a:endParaRPr lang="en-US" dirty="0"/>
          </a:p>
        </p:txBody>
      </p:sp>
    </p:spTree>
    <p:extLst>
      <p:ext uri="{BB962C8B-B14F-4D97-AF65-F5344CB8AC3E}">
        <p14:creationId xmlns:p14="http://schemas.microsoft.com/office/powerpoint/2010/main" val="865491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 (NEXT SLIDE JT)</a:t>
            </a:r>
          </a:p>
        </p:txBody>
      </p:sp>
      <p:sp>
        <p:nvSpPr>
          <p:cNvPr id="4" name="Slide Number Placeholder 3"/>
          <p:cNvSpPr>
            <a:spLocks noGrp="1"/>
          </p:cNvSpPr>
          <p:nvPr>
            <p:ph type="sldNum" sz="quarter" idx="5"/>
          </p:nvPr>
        </p:nvSpPr>
        <p:spPr/>
        <p:txBody>
          <a:bodyPr/>
          <a:lstStyle/>
          <a:p>
            <a:fld id="{92557709-C360-492E-AB37-F07C93A8A19C}" type="slidenum">
              <a:rPr lang="en-US" smtClean="0"/>
              <a:t>38</a:t>
            </a:fld>
            <a:endParaRPr lang="en-US" dirty="0"/>
          </a:p>
        </p:txBody>
      </p:sp>
    </p:spTree>
    <p:extLst>
      <p:ext uri="{BB962C8B-B14F-4D97-AF65-F5344CB8AC3E}">
        <p14:creationId xmlns:p14="http://schemas.microsoft.com/office/powerpoint/2010/main" val="4284363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39</a:t>
            </a:fld>
            <a:endParaRPr lang="en-US" dirty="0"/>
          </a:p>
        </p:txBody>
      </p:sp>
    </p:spTree>
    <p:extLst>
      <p:ext uri="{BB962C8B-B14F-4D97-AF65-F5344CB8AC3E}">
        <p14:creationId xmlns:p14="http://schemas.microsoft.com/office/powerpoint/2010/main" val="205292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4</a:t>
            </a:fld>
            <a:endParaRPr lang="en-US" dirty="0"/>
          </a:p>
        </p:txBody>
      </p:sp>
    </p:spTree>
    <p:extLst>
      <p:ext uri="{BB962C8B-B14F-4D97-AF65-F5344CB8AC3E}">
        <p14:creationId xmlns:p14="http://schemas.microsoft.com/office/powerpoint/2010/main" val="3943637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40</a:t>
            </a:fld>
            <a:endParaRPr lang="en-US" dirty="0"/>
          </a:p>
        </p:txBody>
      </p:sp>
    </p:spTree>
    <p:extLst>
      <p:ext uri="{BB962C8B-B14F-4D97-AF65-F5344CB8AC3E}">
        <p14:creationId xmlns:p14="http://schemas.microsoft.com/office/powerpoint/2010/main" val="2915038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41</a:t>
            </a:fld>
            <a:endParaRPr lang="en-US" dirty="0"/>
          </a:p>
        </p:txBody>
      </p:sp>
    </p:spTree>
    <p:extLst>
      <p:ext uri="{BB962C8B-B14F-4D97-AF65-F5344CB8AC3E}">
        <p14:creationId xmlns:p14="http://schemas.microsoft.com/office/powerpoint/2010/main" val="599525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42</a:t>
            </a:fld>
            <a:endParaRPr lang="en-US" dirty="0"/>
          </a:p>
        </p:txBody>
      </p:sp>
    </p:spTree>
    <p:extLst>
      <p:ext uri="{BB962C8B-B14F-4D97-AF65-F5344CB8AC3E}">
        <p14:creationId xmlns:p14="http://schemas.microsoft.com/office/powerpoint/2010/main" val="3987378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43</a:t>
            </a:fld>
            <a:endParaRPr lang="en-US" dirty="0"/>
          </a:p>
        </p:txBody>
      </p:sp>
    </p:spTree>
    <p:extLst>
      <p:ext uri="{BB962C8B-B14F-4D97-AF65-F5344CB8AC3E}">
        <p14:creationId xmlns:p14="http://schemas.microsoft.com/office/powerpoint/2010/main" val="104174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(NEXT SLIDE IS AM)</a:t>
            </a:r>
          </a:p>
        </p:txBody>
      </p:sp>
      <p:sp>
        <p:nvSpPr>
          <p:cNvPr id="4" name="Slide Number Placeholder 3"/>
          <p:cNvSpPr>
            <a:spLocks noGrp="1"/>
          </p:cNvSpPr>
          <p:nvPr>
            <p:ph type="sldNum" sz="quarter" idx="5"/>
          </p:nvPr>
        </p:nvSpPr>
        <p:spPr/>
        <p:txBody>
          <a:bodyPr/>
          <a:lstStyle/>
          <a:p>
            <a:fld id="{92557709-C360-492E-AB37-F07C93A8A19C}" type="slidenum">
              <a:rPr lang="en-US" smtClean="0"/>
              <a:t>44</a:t>
            </a:fld>
            <a:endParaRPr lang="en-US" dirty="0"/>
          </a:p>
        </p:txBody>
      </p:sp>
    </p:spTree>
    <p:extLst>
      <p:ext uri="{BB962C8B-B14F-4D97-AF65-F5344CB8AC3E}">
        <p14:creationId xmlns:p14="http://schemas.microsoft.com/office/powerpoint/2010/main" val="600572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 (next slide is JT)</a:t>
            </a:r>
          </a:p>
          <a:p>
            <a:pPr defTabSz="914266">
              <a:defRPr/>
            </a:pPr>
            <a:r>
              <a:rPr lang="en-US" dirty="0"/>
              <a:t>Cost share refers to the resources contributed or allocated by MSU (including in-kind) to a sponsored project over and above the support provided by the sponsor of that project. Cost share funds are linked to their appropriate restricted fund by beginning with an 8 and sharing the same last 5 digits as the fund number. There is a common misconception that you just add expenses to the cost share fund, but you will need to transfer revenue into the cost share to cover the expenses. Cost share must be timely, proportional to the restricted fund as outlined in the award agreement, and covered by the fiscal year-end close. We do not want to see balances owed at the end of the year. </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45</a:t>
            </a:fld>
            <a:endParaRPr lang="en-US" dirty="0"/>
          </a:p>
        </p:txBody>
      </p:sp>
    </p:spTree>
    <p:extLst>
      <p:ext uri="{BB962C8B-B14F-4D97-AF65-F5344CB8AC3E}">
        <p14:creationId xmlns:p14="http://schemas.microsoft.com/office/powerpoint/2010/main" val="634001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46</a:t>
            </a:fld>
            <a:endParaRPr lang="en-US" dirty="0"/>
          </a:p>
        </p:txBody>
      </p:sp>
    </p:spTree>
    <p:extLst>
      <p:ext uri="{BB962C8B-B14F-4D97-AF65-F5344CB8AC3E}">
        <p14:creationId xmlns:p14="http://schemas.microsoft.com/office/powerpoint/2010/main" val="1196181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47</a:t>
            </a:fld>
            <a:endParaRPr lang="en-US" dirty="0"/>
          </a:p>
        </p:txBody>
      </p:sp>
    </p:spTree>
    <p:extLst>
      <p:ext uri="{BB962C8B-B14F-4D97-AF65-F5344CB8AC3E}">
        <p14:creationId xmlns:p14="http://schemas.microsoft.com/office/powerpoint/2010/main" val="1677336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48</a:t>
            </a:fld>
            <a:endParaRPr lang="en-US" dirty="0"/>
          </a:p>
        </p:txBody>
      </p:sp>
    </p:spTree>
    <p:extLst>
      <p:ext uri="{BB962C8B-B14F-4D97-AF65-F5344CB8AC3E}">
        <p14:creationId xmlns:p14="http://schemas.microsoft.com/office/powerpoint/2010/main" val="505405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49</a:t>
            </a:fld>
            <a:endParaRPr lang="en-US" dirty="0"/>
          </a:p>
        </p:txBody>
      </p:sp>
    </p:spTree>
    <p:extLst>
      <p:ext uri="{BB962C8B-B14F-4D97-AF65-F5344CB8AC3E}">
        <p14:creationId xmlns:p14="http://schemas.microsoft.com/office/powerpoint/2010/main" val="410811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5</a:t>
            </a:fld>
            <a:endParaRPr lang="en-US" dirty="0"/>
          </a:p>
        </p:txBody>
      </p:sp>
    </p:spTree>
    <p:extLst>
      <p:ext uri="{BB962C8B-B14F-4D97-AF65-F5344CB8AC3E}">
        <p14:creationId xmlns:p14="http://schemas.microsoft.com/office/powerpoint/2010/main" val="3294785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50</a:t>
            </a:fld>
            <a:endParaRPr lang="en-US" dirty="0"/>
          </a:p>
        </p:txBody>
      </p:sp>
    </p:spTree>
    <p:extLst>
      <p:ext uri="{BB962C8B-B14F-4D97-AF65-F5344CB8AC3E}">
        <p14:creationId xmlns:p14="http://schemas.microsoft.com/office/powerpoint/2010/main" val="4092095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51</a:t>
            </a:fld>
            <a:endParaRPr lang="en-US" dirty="0"/>
          </a:p>
        </p:txBody>
      </p:sp>
    </p:spTree>
    <p:extLst>
      <p:ext uri="{BB962C8B-B14F-4D97-AF65-F5344CB8AC3E}">
        <p14:creationId xmlns:p14="http://schemas.microsoft.com/office/powerpoint/2010/main" val="273422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52</a:t>
            </a:fld>
            <a:endParaRPr lang="en-US" dirty="0"/>
          </a:p>
        </p:txBody>
      </p:sp>
    </p:spTree>
    <p:extLst>
      <p:ext uri="{BB962C8B-B14F-4D97-AF65-F5344CB8AC3E}">
        <p14:creationId xmlns:p14="http://schemas.microsoft.com/office/powerpoint/2010/main" val="3914273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53</a:t>
            </a:fld>
            <a:endParaRPr lang="en-US" dirty="0"/>
          </a:p>
        </p:txBody>
      </p:sp>
    </p:spTree>
    <p:extLst>
      <p:ext uri="{BB962C8B-B14F-4D97-AF65-F5344CB8AC3E}">
        <p14:creationId xmlns:p14="http://schemas.microsoft.com/office/powerpoint/2010/main" val="2345019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a:t>
            </a:r>
          </a:p>
          <a:p>
            <a:r>
              <a:rPr lang="en-US" dirty="0"/>
              <a:t>Please explain why the requested redistribution is a necessary and appropriate charge to the sponsored project being adjusted.</a:t>
            </a:r>
          </a:p>
        </p:txBody>
      </p:sp>
      <p:sp>
        <p:nvSpPr>
          <p:cNvPr id="4" name="Slide Number Placeholder 3"/>
          <p:cNvSpPr>
            <a:spLocks noGrp="1"/>
          </p:cNvSpPr>
          <p:nvPr>
            <p:ph type="sldNum" sz="quarter" idx="5"/>
          </p:nvPr>
        </p:nvSpPr>
        <p:spPr/>
        <p:txBody>
          <a:bodyPr/>
          <a:lstStyle/>
          <a:p>
            <a:fld id="{92557709-C360-492E-AB37-F07C93A8A19C}" type="slidenum">
              <a:rPr lang="en-US" smtClean="0"/>
              <a:t>54</a:t>
            </a:fld>
            <a:endParaRPr lang="en-US" dirty="0"/>
          </a:p>
        </p:txBody>
      </p:sp>
    </p:spTree>
    <p:extLst>
      <p:ext uri="{BB962C8B-B14F-4D97-AF65-F5344CB8AC3E}">
        <p14:creationId xmlns:p14="http://schemas.microsoft.com/office/powerpoint/2010/main" val="2512700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a:t>
            </a:r>
          </a:p>
          <a:p>
            <a:r>
              <a:rPr lang="en-US" dirty="0"/>
              <a:t>1) WHY WAS THE JLR SUBMITTED 90 AFTER ORIGINAL CHARGE AND WHAT HAVE YOU IMPLEMENTED TO PREVENT THIS FROMREOCCURRING</a:t>
            </a:r>
          </a:p>
          <a:p>
            <a:r>
              <a:rPr lang="en-US" dirty="0"/>
              <a:t>2) HOW ARE THE CHANGES REASONABLE AND ALLOWABLE TO THE SPONSORED FUND</a:t>
            </a:r>
          </a:p>
          <a:p>
            <a:r>
              <a:rPr lang="en-US" dirty="0"/>
              <a:t>3) IF THE ORIGINAL EFFORT HAS BEEN CERTIFIED, PROVIDE A JUSTIFICATION FOR REVISING THE EFFORT </a:t>
            </a:r>
          </a:p>
          <a:p>
            <a:r>
              <a:rPr lang="en-US" dirty="0"/>
              <a:t>4) DEAN AND VP ACKNOWLEDGMENT</a:t>
            </a:r>
          </a:p>
          <a:p>
            <a:endParaRPr lang="en-US" dirty="0"/>
          </a:p>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55</a:t>
            </a:fld>
            <a:endParaRPr lang="en-US" dirty="0"/>
          </a:p>
        </p:txBody>
      </p:sp>
    </p:spTree>
    <p:extLst>
      <p:ext uri="{BB962C8B-B14F-4D97-AF65-F5344CB8AC3E}">
        <p14:creationId xmlns:p14="http://schemas.microsoft.com/office/powerpoint/2010/main" val="13383421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56</a:t>
            </a:fld>
            <a:endParaRPr lang="en-US" dirty="0"/>
          </a:p>
        </p:txBody>
      </p:sp>
    </p:spTree>
    <p:extLst>
      <p:ext uri="{BB962C8B-B14F-4D97-AF65-F5344CB8AC3E}">
        <p14:creationId xmlns:p14="http://schemas.microsoft.com/office/powerpoint/2010/main" val="4016459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557709-C360-492E-AB37-F07C93A8A19C}" type="slidenum">
              <a:rPr lang="en-US" smtClean="0"/>
              <a:t>57</a:t>
            </a:fld>
            <a:endParaRPr lang="en-US" dirty="0"/>
          </a:p>
        </p:txBody>
      </p:sp>
    </p:spTree>
    <p:extLst>
      <p:ext uri="{BB962C8B-B14F-4D97-AF65-F5344CB8AC3E}">
        <p14:creationId xmlns:p14="http://schemas.microsoft.com/office/powerpoint/2010/main" val="259593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a:t>
            </a:r>
          </a:p>
        </p:txBody>
      </p:sp>
      <p:sp>
        <p:nvSpPr>
          <p:cNvPr id="4" name="Slide Number Placeholder 3"/>
          <p:cNvSpPr>
            <a:spLocks noGrp="1"/>
          </p:cNvSpPr>
          <p:nvPr>
            <p:ph type="sldNum" sz="quarter" idx="5"/>
          </p:nvPr>
        </p:nvSpPr>
        <p:spPr/>
        <p:txBody>
          <a:bodyPr/>
          <a:lstStyle/>
          <a:p>
            <a:fld id="{92557709-C360-492E-AB37-F07C93A8A19C}" type="slidenum">
              <a:rPr lang="en-US" smtClean="0"/>
              <a:t>6</a:t>
            </a:fld>
            <a:endParaRPr lang="en-US" dirty="0"/>
          </a:p>
        </p:txBody>
      </p:sp>
    </p:spTree>
    <p:extLst>
      <p:ext uri="{BB962C8B-B14F-4D97-AF65-F5344CB8AC3E}">
        <p14:creationId xmlns:p14="http://schemas.microsoft.com/office/powerpoint/2010/main" val="210006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a:t>
            </a:r>
          </a:p>
        </p:txBody>
      </p:sp>
      <p:sp>
        <p:nvSpPr>
          <p:cNvPr id="4" name="Slide Number Placeholder 3"/>
          <p:cNvSpPr>
            <a:spLocks noGrp="1"/>
          </p:cNvSpPr>
          <p:nvPr>
            <p:ph type="sldNum" sz="quarter" idx="5"/>
          </p:nvPr>
        </p:nvSpPr>
        <p:spPr/>
        <p:txBody>
          <a:bodyPr/>
          <a:lstStyle/>
          <a:p>
            <a:fld id="{92557709-C360-492E-AB37-F07C93A8A19C}" type="slidenum">
              <a:rPr lang="en-US" smtClean="0"/>
              <a:t>7</a:t>
            </a:fld>
            <a:endParaRPr lang="en-US" dirty="0"/>
          </a:p>
        </p:txBody>
      </p:sp>
    </p:spTree>
    <p:extLst>
      <p:ext uri="{BB962C8B-B14F-4D97-AF65-F5344CB8AC3E}">
        <p14:creationId xmlns:p14="http://schemas.microsoft.com/office/powerpoint/2010/main" val="297229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JT (NEXT SLIDE AM)</a:t>
            </a:r>
          </a:p>
        </p:txBody>
      </p:sp>
      <p:sp>
        <p:nvSpPr>
          <p:cNvPr id="4" name="Slide Number Placeholder 3"/>
          <p:cNvSpPr>
            <a:spLocks noGrp="1"/>
          </p:cNvSpPr>
          <p:nvPr>
            <p:ph type="sldNum" sz="quarter" idx="5"/>
          </p:nvPr>
        </p:nvSpPr>
        <p:spPr/>
        <p:txBody>
          <a:bodyPr/>
          <a:lstStyle/>
          <a:p>
            <a:fld id="{92557709-C360-492E-AB37-F07C93A8A19C}" type="slidenum">
              <a:rPr lang="en-US" smtClean="0"/>
              <a:t>8</a:t>
            </a:fld>
            <a:endParaRPr lang="en-US" dirty="0"/>
          </a:p>
        </p:txBody>
      </p:sp>
    </p:spTree>
    <p:extLst>
      <p:ext uri="{BB962C8B-B14F-4D97-AF65-F5344CB8AC3E}">
        <p14:creationId xmlns:p14="http://schemas.microsoft.com/office/powerpoint/2010/main" val="345996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
            </a:r>
          </a:p>
          <a:p>
            <a:pPr defTabSz="914266">
              <a:defRPr/>
            </a:pPr>
            <a:r>
              <a:rPr lang="en-US" dirty="0"/>
              <a:t>To kick off our training session, let’s talk about common banner screens and job submissions to help you provide your department with top-notch grant administration service. </a:t>
            </a:r>
          </a:p>
          <a:p>
            <a:endParaRPr lang="en-US" dirty="0"/>
          </a:p>
        </p:txBody>
      </p:sp>
      <p:sp>
        <p:nvSpPr>
          <p:cNvPr id="4" name="Slide Number Placeholder 3"/>
          <p:cNvSpPr>
            <a:spLocks noGrp="1"/>
          </p:cNvSpPr>
          <p:nvPr>
            <p:ph type="sldNum" sz="quarter" idx="10"/>
          </p:nvPr>
        </p:nvSpPr>
        <p:spPr/>
        <p:txBody>
          <a:bodyPr/>
          <a:lstStyle/>
          <a:p>
            <a:fld id="{92557709-C360-492E-AB37-F07C93A8A19C}" type="slidenum">
              <a:rPr lang="en-US" smtClean="0"/>
              <a:t>9</a:t>
            </a:fld>
            <a:endParaRPr lang="en-US" dirty="0"/>
          </a:p>
        </p:txBody>
      </p:sp>
      <p:sp>
        <p:nvSpPr>
          <p:cNvPr id="5" name="TextBox 4"/>
          <p:cNvSpPr txBox="1"/>
          <p:nvPr/>
        </p:nvSpPr>
        <p:spPr>
          <a:xfrm>
            <a:off x="1" y="0"/>
            <a:ext cx="3651250" cy="374682"/>
          </a:xfrm>
          <a:prstGeom prst="rect">
            <a:avLst/>
          </a:prstGeom>
          <a:noFill/>
        </p:spPr>
        <p:txBody>
          <a:bodyPr vert="horz" lIns="88126" tIns="44063" rIns="88126" bIns="44063" rtlCol="0">
            <a:spAutoFit/>
          </a:bodyPr>
          <a:lstStyle/>
          <a:p>
            <a:endParaRPr lang="en-US" dirty="0"/>
          </a:p>
        </p:txBody>
      </p:sp>
    </p:spTree>
    <p:extLst>
      <p:ext uri="{BB962C8B-B14F-4D97-AF65-F5344CB8AC3E}">
        <p14:creationId xmlns:p14="http://schemas.microsoft.com/office/powerpoint/2010/main" val="44131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1782" y="569311"/>
            <a:ext cx="5655018"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031782" y="2890346"/>
            <a:ext cx="5655017"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2"/>
          <p:cNvSpPr>
            <a:spLocks noGrp="1"/>
          </p:cNvSpPr>
          <p:nvPr>
            <p:ph type="pic" idx="14"/>
          </p:nvPr>
        </p:nvSpPr>
        <p:spPr>
          <a:xfrm>
            <a:off x="0" y="0"/>
            <a:ext cx="2758966"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22242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321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401086" y="430146"/>
            <a:ext cx="8397229"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7116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E8DCC17-AF41-43BF-B6A3-6F0396A070EE}" type="datetimeFigureOut">
              <a:rPr lang="en-US" smtClean="0"/>
              <a:t>2/27/2024</a:t>
            </a:fld>
            <a:endParaRPr lang="en-US" dirty="0"/>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300DD88B-2446-4779-BE3D-D906145E6CB2}" type="slidenum">
              <a:rPr lang="en-US" smtClean="0"/>
              <a:t>‹#›</a:t>
            </a:fld>
            <a:endParaRPr lang="en-US" dirty="0"/>
          </a:p>
        </p:txBody>
      </p:sp>
    </p:spTree>
    <p:extLst>
      <p:ext uri="{BB962C8B-B14F-4D97-AF65-F5344CB8AC3E}">
        <p14:creationId xmlns:p14="http://schemas.microsoft.com/office/powerpoint/2010/main" val="426878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29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48400" y="6208778"/>
            <a:ext cx="2133600" cy="365125"/>
          </a:xfrm>
          <a:prstGeom prst="rect">
            <a:avLst/>
          </a:prstGeom>
        </p:spPr>
        <p:txBody>
          <a:bodyPr/>
          <a:lstStyle/>
          <a:p>
            <a:fld id="{3E8DCC17-AF41-43BF-B6A3-6F0396A070EE}" type="datetimeFigureOut">
              <a:rPr lang="en-US" smtClean="0"/>
              <a:t>2/27/2024</a:t>
            </a:fld>
            <a:endParaRPr lang="en-US" dirty="0"/>
          </a:p>
        </p:txBody>
      </p:sp>
      <p:sp>
        <p:nvSpPr>
          <p:cNvPr id="4" name="Footer Placeholder 3"/>
          <p:cNvSpPr>
            <a:spLocks noGrp="1"/>
          </p:cNvSpPr>
          <p:nvPr>
            <p:ph type="ftr" sz="quarter" idx="11"/>
          </p:nvPr>
        </p:nvSpPr>
        <p:spPr>
          <a:xfrm>
            <a:off x="761999" y="6208778"/>
            <a:ext cx="487386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620000" y="5687570"/>
            <a:ext cx="762000" cy="365125"/>
          </a:xfrm>
          <a:prstGeom prst="rect">
            <a:avLst/>
          </a:prstGeom>
        </p:spPr>
        <p:txBody>
          <a:bodyPr/>
          <a:lstStyle/>
          <a:p>
            <a:fld id="{300DD88B-2446-4779-BE3D-D906145E6CB2}" type="slidenum">
              <a:rPr lang="en-US" smtClean="0"/>
              <a:t>‹#›</a:t>
            </a:fld>
            <a:endParaRPr lang="en-US" dirty="0"/>
          </a:p>
        </p:txBody>
      </p:sp>
    </p:spTree>
    <p:extLst>
      <p:ext uri="{BB962C8B-B14F-4D97-AF65-F5344CB8AC3E}">
        <p14:creationId xmlns:p14="http://schemas.microsoft.com/office/powerpoint/2010/main" val="224732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1782" y="569311"/>
            <a:ext cx="5655018"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031782" y="2890346"/>
            <a:ext cx="5655017"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Picture Placeholder 2"/>
          <p:cNvSpPr>
            <a:spLocks noGrp="1"/>
          </p:cNvSpPr>
          <p:nvPr>
            <p:ph type="pic" idx="14"/>
          </p:nvPr>
        </p:nvSpPr>
        <p:spPr>
          <a:xfrm>
            <a:off x="0" y="0"/>
            <a:ext cx="2758966"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38934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38" y="274639"/>
            <a:ext cx="8123462" cy="1143000"/>
          </a:xfrm>
        </p:spPr>
        <p:txBody>
          <a:bodyPr/>
          <a:lstStyle/>
          <a:p>
            <a:r>
              <a:rPr lang="en-US"/>
              <a:t>Click to edit Master title style</a:t>
            </a:r>
          </a:p>
        </p:txBody>
      </p:sp>
      <p:sp>
        <p:nvSpPr>
          <p:cNvPr id="3" name="Content Placeholder 2"/>
          <p:cNvSpPr>
            <a:spLocks noGrp="1"/>
          </p:cNvSpPr>
          <p:nvPr>
            <p:ph idx="1"/>
          </p:nvPr>
        </p:nvSpPr>
        <p:spPr>
          <a:xfrm>
            <a:off x="563338" y="1600201"/>
            <a:ext cx="8123462"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6234386" y="1600201"/>
            <a:ext cx="2452414"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531405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402" y="4501931"/>
            <a:ext cx="7675313" cy="1267044"/>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9402" y="3011380"/>
            <a:ext cx="7675314"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Picture Placeholder 2"/>
          <p:cNvSpPr>
            <a:spLocks noGrp="1"/>
          </p:cNvSpPr>
          <p:nvPr>
            <p:ph type="pic" idx="13"/>
          </p:nvPr>
        </p:nvSpPr>
        <p:spPr>
          <a:xfrm>
            <a:off x="819401" y="378937"/>
            <a:ext cx="7675313"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628836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9458" y="274639"/>
            <a:ext cx="8287342" cy="1143000"/>
          </a:xfrm>
        </p:spPr>
        <p:txBody>
          <a:bodyPr/>
          <a:lstStyle/>
          <a:p>
            <a:r>
              <a:rPr lang="en-US" dirty="0"/>
              <a:t>Click to edit Master title style</a:t>
            </a:r>
          </a:p>
        </p:txBody>
      </p:sp>
      <p:sp>
        <p:nvSpPr>
          <p:cNvPr id="3" name="Content Placeholder 2"/>
          <p:cNvSpPr>
            <a:spLocks noGrp="1"/>
          </p:cNvSpPr>
          <p:nvPr>
            <p:ph sz="half" idx="1"/>
          </p:nvPr>
        </p:nvSpPr>
        <p:spPr>
          <a:xfrm>
            <a:off x="399458" y="1600201"/>
            <a:ext cx="409700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32039" y="1600201"/>
            <a:ext cx="395476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1845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8966" y="274637"/>
            <a:ext cx="5927834"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2758966" y="1215232"/>
            <a:ext cx="299544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58966" y="1854994"/>
            <a:ext cx="2995448"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9586" y="1215232"/>
            <a:ext cx="27572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9586" y="1854994"/>
            <a:ext cx="2757214"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155267" y="274637"/>
            <a:ext cx="2452414"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Picture Placeholder 2"/>
          <p:cNvSpPr>
            <a:spLocks noGrp="1"/>
          </p:cNvSpPr>
          <p:nvPr>
            <p:ph type="pic" idx="14"/>
          </p:nvPr>
        </p:nvSpPr>
        <p:spPr>
          <a:xfrm>
            <a:off x="155267" y="3116479"/>
            <a:ext cx="2452414"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70314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38" y="274639"/>
            <a:ext cx="8123462" cy="1143000"/>
          </a:xfrm>
        </p:spPr>
        <p:txBody>
          <a:bodyPr/>
          <a:lstStyle/>
          <a:p>
            <a:r>
              <a:rPr lang="en-US" dirty="0"/>
              <a:t>Click to edit Master title style</a:t>
            </a:r>
          </a:p>
        </p:txBody>
      </p:sp>
      <p:sp>
        <p:nvSpPr>
          <p:cNvPr id="3" name="Content Placeholder 2"/>
          <p:cNvSpPr>
            <a:spLocks noGrp="1"/>
          </p:cNvSpPr>
          <p:nvPr>
            <p:ph idx="1"/>
          </p:nvPr>
        </p:nvSpPr>
        <p:spPr>
          <a:xfrm>
            <a:off x="563338" y="1600201"/>
            <a:ext cx="8123462"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6234386" y="1600201"/>
            <a:ext cx="2452414"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313228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234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16723" y="348214"/>
            <a:ext cx="3890524"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Content Placeholder 2"/>
          <p:cNvSpPr>
            <a:spLocks noGrp="1"/>
          </p:cNvSpPr>
          <p:nvPr>
            <p:ph idx="1"/>
          </p:nvPr>
        </p:nvSpPr>
        <p:spPr>
          <a:xfrm>
            <a:off x="4363309" y="348214"/>
            <a:ext cx="4435005"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9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901" y="273049"/>
            <a:ext cx="5050305"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5964622" y="273052"/>
            <a:ext cx="2722179"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0901" y="1435102"/>
            <a:ext cx="5050305"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04949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703" y="4800601"/>
            <a:ext cx="7939097"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747703" y="402898"/>
            <a:ext cx="7939097"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747703" y="5367338"/>
            <a:ext cx="7939097"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073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6047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401086" y="430146"/>
            <a:ext cx="8397229"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191369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3E8DCC17-AF41-43BF-B6A3-6F0396A070EE}" type="datetimeFigureOut">
              <a:rPr lang="en-US" smtClean="0"/>
              <a:t>2/27/2024</a:t>
            </a:fld>
            <a:endParaRPr lang="en-US" dirty="0"/>
          </a:p>
        </p:txBody>
      </p:sp>
      <p:sp>
        <p:nvSpPr>
          <p:cNvPr id="5" name="Footer Placeholder 4"/>
          <p:cNvSpPr>
            <a:spLocks noGrp="1"/>
          </p:cNvSpPr>
          <p:nvPr>
            <p:ph type="ftr" sz="quarter" idx="11"/>
          </p:nvPr>
        </p:nvSpPr>
        <p:spPr>
          <a:xfrm>
            <a:off x="761999" y="6208776"/>
            <a:ext cx="487386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300DD88B-2446-4779-BE3D-D906145E6CB2}" type="slidenum">
              <a:rPr lang="en-US" smtClean="0"/>
              <a:t>‹#›</a:t>
            </a:fld>
            <a:endParaRPr lang="en-US" dirty="0"/>
          </a:p>
        </p:txBody>
      </p:sp>
    </p:spTree>
    <p:extLst>
      <p:ext uri="{BB962C8B-B14F-4D97-AF65-F5344CB8AC3E}">
        <p14:creationId xmlns:p14="http://schemas.microsoft.com/office/powerpoint/2010/main" val="210605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48400" y="6208776"/>
            <a:ext cx="2133600" cy="365125"/>
          </a:xfrm>
          <a:prstGeom prst="rect">
            <a:avLst/>
          </a:prstGeom>
        </p:spPr>
        <p:txBody>
          <a:bodyPr/>
          <a:lstStyle/>
          <a:p>
            <a:fld id="{3E8DCC17-AF41-43BF-B6A3-6F0396A070EE}" type="datetimeFigureOut">
              <a:rPr lang="en-US" smtClean="0"/>
              <a:t>2/27/2024</a:t>
            </a:fld>
            <a:endParaRPr lang="en-US" dirty="0"/>
          </a:p>
        </p:txBody>
      </p:sp>
      <p:sp>
        <p:nvSpPr>
          <p:cNvPr id="4" name="Footer Placeholder 3"/>
          <p:cNvSpPr>
            <a:spLocks noGrp="1"/>
          </p:cNvSpPr>
          <p:nvPr>
            <p:ph type="ftr" sz="quarter" idx="11"/>
          </p:nvPr>
        </p:nvSpPr>
        <p:spPr>
          <a:xfrm>
            <a:off x="761999" y="6208776"/>
            <a:ext cx="487386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620000" y="5687568"/>
            <a:ext cx="762000" cy="365125"/>
          </a:xfrm>
          <a:prstGeom prst="rect">
            <a:avLst/>
          </a:prstGeom>
        </p:spPr>
        <p:txBody>
          <a:bodyPr/>
          <a:lstStyle/>
          <a:p>
            <a:fld id="{300DD88B-2446-4779-BE3D-D906145E6CB2}" type="slidenum">
              <a:rPr lang="en-US" smtClean="0"/>
              <a:t>‹#›</a:t>
            </a:fld>
            <a:endParaRPr lang="en-US" dirty="0"/>
          </a:p>
        </p:txBody>
      </p:sp>
    </p:spTree>
    <p:extLst>
      <p:ext uri="{BB962C8B-B14F-4D97-AF65-F5344CB8AC3E}">
        <p14:creationId xmlns:p14="http://schemas.microsoft.com/office/powerpoint/2010/main" val="1661775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0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402" y="4501931"/>
            <a:ext cx="7675313" cy="1267044"/>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819402" y="3011380"/>
            <a:ext cx="7675314"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Picture Placeholder 2"/>
          <p:cNvSpPr>
            <a:spLocks noGrp="1"/>
          </p:cNvSpPr>
          <p:nvPr>
            <p:ph type="pic" idx="13"/>
          </p:nvPr>
        </p:nvSpPr>
        <p:spPr>
          <a:xfrm>
            <a:off x="819401" y="378937"/>
            <a:ext cx="7675313"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11427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9458" y="274639"/>
            <a:ext cx="8287342" cy="1143000"/>
          </a:xfrm>
        </p:spPr>
        <p:txBody>
          <a:bodyPr/>
          <a:lstStyle/>
          <a:p>
            <a:r>
              <a:rPr lang="en-US" dirty="0"/>
              <a:t>Click to edit Master title style</a:t>
            </a:r>
          </a:p>
        </p:txBody>
      </p:sp>
      <p:sp>
        <p:nvSpPr>
          <p:cNvPr id="3" name="Content Placeholder 2"/>
          <p:cNvSpPr>
            <a:spLocks noGrp="1"/>
          </p:cNvSpPr>
          <p:nvPr>
            <p:ph sz="half" idx="1"/>
          </p:nvPr>
        </p:nvSpPr>
        <p:spPr>
          <a:xfrm>
            <a:off x="399458" y="1600201"/>
            <a:ext cx="409700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32039" y="1600201"/>
            <a:ext cx="395476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625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8966" y="274637"/>
            <a:ext cx="5927834"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2758966" y="1215232"/>
            <a:ext cx="299544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58966" y="1854994"/>
            <a:ext cx="2995448"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29586" y="1215232"/>
            <a:ext cx="27572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9586" y="1854994"/>
            <a:ext cx="2757214"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155267" y="274637"/>
            <a:ext cx="2452414"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Picture Placeholder 2"/>
          <p:cNvSpPr>
            <a:spLocks noGrp="1"/>
          </p:cNvSpPr>
          <p:nvPr>
            <p:ph type="pic" idx="14"/>
          </p:nvPr>
        </p:nvSpPr>
        <p:spPr>
          <a:xfrm>
            <a:off x="155267" y="3116479"/>
            <a:ext cx="2452414"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1364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16723" y="348214"/>
            <a:ext cx="3890524"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Content Placeholder 2"/>
          <p:cNvSpPr>
            <a:spLocks noGrp="1"/>
          </p:cNvSpPr>
          <p:nvPr>
            <p:ph idx="1"/>
          </p:nvPr>
        </p:nvSpPr>
        <p:spPr>
          <a:xfrm>
            <a:off x="4363309" y="348214"/>
            <a:ext cx="4435005"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901" y="273049"/>
            <a:ext cx="5050305"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5964622" y="273052"/>
            <a:ext cx="2722179"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0901" y="1435102"/>
            <a:ext cx="5050305"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385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703" y="4800601"/>
            <a:ext cx="7939097"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747703" y="402898"/>
            <a:ext cx="7939097"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747703" y="5367338"/>
            <a:ext cx="7939097"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434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emf"/><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6"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Placeholder 1"/>
          <p:cNvSpPr>
            <a:spLocks noGrp="1"/>
          </p:cNvSpPr>
          <p:nvPr>
            <p:ph type="title"/>
          </p:nvPr>
        </p:nvSpPr>
        <p:spPr>
          <a:xfrm>
            <a:off x="686248" y="274639"/>
            <a:ext cx="800055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6248" y="1600201"/>
            <a:ext cx="8000552" cy="3950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2" y="5940101"/>
            <a:ext cx="9143998"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endParaRPr lang="en-US" sz="2000" dirty="0"/>
          </a:p>
        </p:txBody>
      </p:sp>
      <p:pic>
        <p:nvPicPr>
          <p:cNvPr id="11" name="Picture 10"/>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283640" y="6126164"/>
            <a:ext cx="3342209" cy="567851"/>
          </a:xfrm>
          <a:prstGeom prst="rect">
            <a:avLst/>
          </a:prstGeom>
        </p:spPr>
      </p:pic>
    </p:spTree>
    <p:extLst>
      <p:ext uri="{BB962C8B-B14F-4D97-AF65-F5344CB8AC3E}">
        <p14:creationId xmlns:p14="http://schemas.microsoft.com/office/powerpoint/2010/main" val="3071752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 id="2147483686" r:id="rId10"/>
    <p:sldLayoutId id="2147483673" r:id="rId11"/>
    <p:sldLayoutId id="2147483688" r:id="rId12"/>
    <p:sldLayoutId id="2147483690" r:id="rId13"/>
    <p:sldLayoutId id="2147483706" r:id="rId14"/>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6"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Placeholder 1"/>
          <p:cNvSpPr>
            <a:spLocks noGrp="1"/>
          </p:cNvSpPr>
          <p:nvPr>
            <p:ph type="title"/>
          </p:nvPr>
        </p:nvSpPr>
        <p:spPr>
          <a:xfrm>
            <a:off x="686248" y="274639"/>
            <a:ext cx="800055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6248" y="1600201"/>
            <a:ext cx="8000552" cy="3950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2" y="5940101"/>
            <a:ext cx="9143998"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283640" y="6126164"/>
            <a:ext cx="3342209" cy="567851"/>
          </a:xfrm>
          <a:prstGeom prst="rect">
            <a:avLst/>
          </a:prstGeom>
        </p:spPr>
      </p:pic>
    </p:spTree>
    <p:extLst>
      <p:ext uri="{BB962C8B-B14F-4D97-AF65-F5344CB8AC3E}">
        <p14:creationId xmlns:p14="http://schemas.microsoft.com/office/powerpoint/2010/main" val="19831273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mailto:spaccounting@controller.misstate.edu"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mailto:spaccounting@controller.misstate.edu"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930020"/>
          </a:xfrm>
        </p:spPr>
        <p:txBody>
          <a:bodyPr>
            <a:normAutofit/>
          </a:bodyPr>
          <a:lstStyle/>
          <a:p>
            <a:pPr marL="0" indent="0" algn="ctr">
              <a:buNone/>
            </a:pPr>
            <a:endParaRPr lang="en-US" sz="6000" dirty="0">
              <a:solidFill>
                <a:schemeClr val="tx2"/>
              </a:solidFill>
              <a:latin typeface="Palatino Linotype (Body)"/>
            </a:endParaRPr>
          </a:p>
          <a:p>
            <a:pPr marL="0" indent="0" algn="ctr">
              <a:buNone/>
            </a:pPr>
            <a:r>
              <a:rPr lang="en-US" sz="3400" b="1" dirty="0">
                <a:solidFill>
                  <a:schemeClr val="tx2"/>
                </a:solidFill>
                <a:latin typeface="Palatino Linotype (Body)"/>
              </a:rPr>
              <a:t>SPONSORED PROGRAMS ACCOUNTING</a:t>
            </a:r>
          </a:p>
          <a:p>
            <a:pPr marL="0" indent="0" algn="ctr">
              <a:buNone/>
            </a:pPr>
            <a:r>
              <a:rPr lang="en-US" sz="3400" b="1" dirty="0">
                <a:solidFill>
                  <a:schemeClr val="tx2"/>
                </a:solidFill>
                <a:latin typeface="Palatino Linotype (Body)"/>
              </a:rPr>
              <a:t>(SPA)</a:t>
            </a:r>
          </a:p>
          <a:p>
            <a:pPr marL="0" indent="0" algn="ctr">
              <a:buNone/>
            </a:pPr>
            <a:r>
              <a:rPr lang="en-US" sz="3400" b="1" dirty="0">
                <a:solidFill>
                  <a:schemeClr val="tx2"/>
                </a:solidFill>
                <a:latin typeface="Palatino Linotype (Body)"/>
              </a:rPr>
              <a:t>POST AWARD OVERVIEW</a:t>
            </a:r>
          </a:p>
          <a:p>
            <a:pPr marL="0" indent="0" algn="ctr">
              <a:buNone/>
            </a:pPr>
            <a:endParaRPr lang="en-US" dirty="0">
              <a:solidFill>
                <a:schemeClr val="tx2"/>
              </a:solidFill>
              <a:latin typeface="Palatino Linotype (Body)"/>
            </a:endParaRPr>
          </a:p>
          <a:p>
            <a:pPr marL="0" indent="0" algn="ctr">
              <a:buNone/>
            </a:pPr>
            <a:r>
              <a:rPr lang="en-US" dirty="0">
                <a:latin typeface="Palatino Linotype (Body)"/>
              </a:rPr>
              <a:t>Jonathan Tucker</a:t>
            </a:r>
          </a:p>
          <a:p>
            <a:pPr marL="0" indent="0" algn="ctr">
              <a:buNone/>
            </a:pPr>
            <a:r>
              <a:rPr lang="en-US" dirty="0">
                <a:latin typeface="Palatino Linotype (Body)"/>
              </a:rPr>
              <a:t>Anna-Marie Nickels</a:t>
            </a:r>
          </a:p>
          <a:p>
            <a:pPr marL="0" indent="0" algn="ctr">
              <a:buNone/>
            </a:pPr>
            <a:endParaRPr lang="en-US" sz="6000" b="1" dirty="0">
              <a:solidFill>
                <a:schemeClr val="tx2"/>
              </a:solidFill>
            </a:endParaRPr>
          </a:p>
        </p:txBody>
      </p:sp>
    </p:spTree>
    <p:extLst>
      <p:ext uri="{BB962C8B-B14F-4D97-AF65-F5344CB8AC3E}">
        <p14:creationId xmlns:p14="http://schemas.microsoft.com/office/powerpoint/2010/main" val="61180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B0CB-F2B3-7D87-446B-0E4989C0A832}"/>
              </a:ext>
            </a:extLst>
          </p:cNvPr>
          <p:cNvSpPr>
            <a:spLocks noGrp="1"/>
          </p:cNvSpPr>
          <p:nvPr>
            <p:ph type="title"/>
          </p:nvPr>
        </p:nvSpPr>
        <p:spPr>
          <a:xfrm>
            <a:off x="108432" y="92440"/>
            <a:ext cx="8804635" cy="1143000"/>
          </a:xfrm>
        </p:spPr>
        <p:txBody>
          <a:bodyPr>
            <a:normAutofit/>
          </a:bodyPr>
          <a:lstStyle/>
          <a:p>
            <a:r>
              <a:rPr lang="en-US" sz="3300" dirty="0">
                <a:latin typeface="Palatino Linotype (Body)"/>
              </a:rPr>
              <a:t>FRAGRNT - Grant Maintenance</a:t>
            </a:r>
          </a:p>
        </p:txBody>
      </p:sp>
      <p:pic>
        <p:nvPicPr>
          <p:cNvPr id="11" name="Content Placeholder 10">
            <a:extLst>
              <a:ext uri="{FF2B5EF4-FFF2-40B4-BE49-F238E27FC236}">
                <a16:creationId xmlns:a16="http://schemas.microsoft.com/office/drawing/2014/main" id="{7D51BABC-ABEB-A26C-EE99-4AE6CC4F3CEF}"/>
              </a:ext>
            </a:extLst>
          </p:cNvPr>
          <p:cNvPicPr>
            <a:picLocks noGrp="1" noChangeAspect="1"/>
          </p:cNvPicPr>
          <p:nvPr>
            <p:ph idx="1"/>
          </p:nvPr>
        </p:nvPicPr>
        <p:blipFill>
          <a:blip r:embed="rId3"/>
          <a:stretch>
            <a:fillRect/>
          </a:stretch>
        </p:blipFill>
        <p:spPr>
          <a:xfrm>
            <a:off x="571500" y="1073172"/>
            <a:ext cx="8001000" cy="1159207"/>
          </a:xfrm>
        </p:spPr>
      </p:pic>
      <p:pic>
        <p:nvPicPr>
          <p:cNvPr id="13" name="Picture 12">
            <a:extLst>
              <a:ext uri="{FF2B5EF4-FFF2-40B4-BE49-F238E27FC236}">
                <a16:creationId xmlns:a16="http://schemas.microsoft.com/office/drawing/2014/main" id="{BBEF471A-CAE1-344D-11E1-DE4BAA98A6A5}"/>
              </a:ext>
            </a:extLst>
          </p:cNvPr>
          <p:cNvPicPr>
            <a:picLocks noChangeAspect="1"/>
          </p:cNvPicPr>
          <p:nvPr/>
        </p:nvPicPr>
        <p:blipFill>
          <a:blip r:embed="rId4"/>
          <a:stretch>
            <a:fillRect/>
          </a:stretch>
        </p:blipFill>
        <p:spPr>
          <a:xfrm>
            <a:off x="169682" y="1882464"/>
            <a:ext cx="8804635" cy="2978278"/>
          </a:xfrm>
          <a:prstGeom prst="rect">
            <a:avLst/>
          </a:prstGeom>
        </p:spPr>
      </p:pic>
    </p:spTree>
    <p:extLst>
      <p:ext uri="{BB962C8B-B14F-4D97-AF65-F5344CB8AC3E}">
        <p14:creationId xmlns:p14="http://schemas.microsoft.com/office/powerpoint/2010/main" val="2454973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B0CB-F2B3-7D87-446B-0E4989C0A832}"/>
              </a:ext>
            </a:extLst>
          </p:cNvPr>
          <p:cNvSpPr>
            <a:spLocks noGrp="1"/>
          </p:cNvSpPr>
          <p:nvPr>
            <p:ph type="title"/>
          </p:nvPr>
        </p:nvSpPr>
        <p:spPr>
          <a:xfrm>
            <a:off x="108432" y="92440"/>
            <a:ext cx="8804635" cy="1143000"/>
          </a:xfrm>
        </p:spPr>
        <p:txBody>
          <a:bodyPr>
            <a:normAutofit/>
          </a:bodyPr>
          <a:lstStyle/>
          <a:p>
            <a:r>
              <a:rPr lang="en-US" sz="3300" dirty="0">
                <a:latin typeface="Palatino Linotype (Body)"/>
              </a:rPr>
              <a:t>FGIDOCR - Document Retrieval Inquiry</a:t>
            </a:r>
          </a:p>
        </p:txBody>
      </p:sp>
      <p:pic>
        <p:nvPicPr>
          <p:cNvPr id="8" name="Content Placeholder 7">
            <a:extLst>
              <a:ext uri="{FF2B5EF4-FFF2-40B4-BE49-F238E27FC236}">
                <a16:creationId xmlns:a16="http://schemas.microsoft.com/office/drawing/2014/main" id="{A9475AFC-3C93-8E2E-0A00-32513D9C852E}"/>
              </a:ext>
            </a:extLst>
          </p:cNvPr>
          <p:cNvPicPr>
            <a:picLocks noGrp="1" noChangeAspect="1"/>
          </p:cNvPicPr>
          <p:nvPr>
            <p:ph idx="1"/>
          </p:nvPr>
        </p:nvPicPr>
        <p:blipFill>
          <a:blip r:embed="rId3"/>
          <a:stretch>
            <a:fillRect/>
          </a:stretch>
        </p:blipFill>
        <p:spPr>
          <a:xfrm>
            <a:off x="510249" y="1176522"/>
            <a:ext cx="8001000" cy="863772"/>
          </a:xfrm>
        </p:spPr>
      </p:pic>
      <p:pic>
        <p:nvPicPr>
          <p:cNvPr id="10" name="Picture 9">
            <a:extLst>
              <a:ext uri="{FF2B5EF4-FFF2-40B4-BE49-F238E27FC236}">
                <a16:creationId xmlns:a16="http://schemas.microsoft.com/office/drawing/2014/main" id="{69F1BF56-3512-9605-6E6C-9EBB2F6D4DA9}"/>
              </a:ext>
            </a:extLst>
          </p:cNvPr>
          <p:cNvPicPr>
            <a:picLocks noChangeAspect="1"/>
          </p:cNvPicPr>
          <p:nvPr/>
        </p:nvPicPr>
        <p:blipFill>
          <a:blip r:embed="rId4"/>
          <a:stretch>
            <a:fillRect/>
          </a:stretch>
        </p:blipFill>
        <p:spPr>
          <a:xfrm>
            <a:off x="169682" y="1903510"/>
            <a:ext cx="8804635" cy="2618035"/>
          </a:xfrm>
          <a:prstGeom prst="rect">
            <a:avLst/>
          </a:prstGeom>
        </p:spPr>
      </p:pic>
    </p:spTree>
    <p:extLst>
      <p:ext uri="{BB962C8B-B14F-4D97-AF65-F5344CB8AC3E}">
        <p14:creationId xmlns:p14="http://schemas.microsoft.com/office/powerpoint/2010/main" val="47659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B0CB-F2B3-7D87-446B-0E4989C0A832}"/>
              </a:ext>
            </a:extLst>
          </p:cNvPr>
          <p:cNvSpPr>
            <a:spLocks noGrp="1"/>
          </p:cNvSpPr>
          <p:nvPr>
            <p:ph type="title"/>
          </p:nvPr>
        </p:nvSpPr>
        <p:spPr>
          <a:xfrm>
            <a:off x="108432" y="92440"/>
            <a:ext cx="8804635" cy="1143000"/>
          </a:xfrm>
        </p:spPr>
        <p:txBody>
          <a:bodyPr>
            <a:normAutofit/>
          </a:bodyPr>
          <a:lstStyle/>
          <a:p>
            <a:r>
              <a:rPr lang="en-US" sz="3300" dirty="0">
                <a:latin typeface="Palatino Linotype (Body)"/>
              </a:rPr>
              <a:t>FOAAINP – Document Approval</a:t>
            </a:r>
          </a:p>
        </p:txBody>
      </p:sp>
      <p:pic>
        <p:nvPicPr>
          <p:cNvPr id="5" name="Content Placeholder 4">
            <a:extLst>
              <a:ext uri="{FF2B5EF4-FFF2-40B4-BE49-F238E27FC236}">
                <a16:creationId xmlns:a16="http://schemas.microsoft.com/office/drawing/2014/main" id="{FCA398C6-338C-9FF9-5006-D9B0DF3DAE74}"/>
              </a:ext>
            </a:extLst>
          </p:cNvPr>
          <p:cNvPicPr>
            <a:picLocks noGrp="1" noChangeAspect="1"/>
          </p:cNvPicPr>
          <p:nvPr>
            <p:ph idx="1"/>
          </p:nvPr>
        </p:nvPicPr>
        <p:blipFill>
          <a:blip r:embed="rId3"/>
          <a:stretch>
            <a:fillRect/>
          </a:stretch>
        </p:blipFill>
        <p:spPr>
          <a:xfrm>
            <a:off x="510249" y="999770"/>
            <a:ext cx="8001000" cy="1675086"/>
          </a:xfrm>
        </p:spPr>
      </p:pic>
      <p:pic>
        <p:nvPicPr>
          <p:cNvPr id="7" name="Picture 6">
            <a:extLst>
              <a:ext uri="{FF2B5EF4-FFF2-40B4-BE49-F238E27FC236}">
                <a16:creationId xmlns:a16="http://schemas.microsoft.com/office/drawing/2014/main" id="{EFC8343C-2DC9-B5EC-76B2-BDED5F535BF9}"/>
              </a:ext>
            </a:extLst>
          </p:cNvPr>
          <p:cNvPicPr>
            <a:picLocks noChangeAspect="1"/>
          </p:cNvPicPr>
          <p:nvPr/>
        </p:nvPicPr>
        <p:blipFill>
          <a:blip r:embed="rId4"/>
          <a:stretch>
            <a:fillRect/>
          </a:stretch>
        </p:blipFill>
        <p:spPr>
          <a:xfrm>
            <a:off x="130945" y="1989694"/>
            <a:ext cx="8882109" cy="3562694"/>
          </a:xfrm>
          <a:prstGeom prst="rect">
            <a:avLst/>
          </a:prstGeom>
        </p:spPr>
      </p:pic>
    </p:spTree>
    <p:extLst>
      <p:ext uri="{BB962C8B-B14F-4D97-AF65-F5344CB8AC3E}">
        <p14:creationId xmlns:p14="http://schemas.microsoft.com/office/powerpoint/2010/main" val="375957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B0CB-F2B3-7D87-446B-0E4989C0A832}"/>
              </a:ext>
            </a:extLst>
          </p:cNvPr>
          <p:cNvSpPr>
            <a:spLocks noGrp="1"/>
          </p:cNvSpPr>
          <p:nvPr>
            <p:ph type="title"/>
          </p:nvPr>
        </p:nvSpPr>
        <p:spPr>
          <a:xfrm>
            <a:off x="108432" y="92440"/>
            <a:ext cx="8804635" cy="1143000"/>
          </a:xfrm>
        </p:spPr>
        <p:txBody>
          <a:bodyPr>
            <a:normAutofit/>
          </a:bodyPr>
          <a:lstStyle/>
          <a:p>
            <a:r>
              <a:rPr lang="en-US" sz="3300" dirty="0">
                <a:latin typeface="Palatino Linotype (Body)"/>
              </a:rPr>
              <a:t>FGIBAVL – Budget Availability Status</a:t>
            </a:r>
          </a:p>
        </p:txBody>
      </p:sp>
      <p:pic>
        <p:nvPicPr>
          <p:cNvPr id="14" name="Content Placeholder 13">
            <a:extLst>
              <a:ext uri="{FF2B5EF4-FFF2-40B4-BE49-F238E27FC236}">
                <a16:creationId xmlns:a16="http://schemas.microsoft.com/office/drawing/2014/main" id="{40847E57-8742-3B4F-935D-D2D6C14BE37C}"/>
              </a:ext>
            </a:extLst>
          </p:cNvPr>
          <p:cNvPicPr>
            <a:picLocks noGrp="1" noChangeAspect="1"/>
          </p:cNvPicPr>
          <p:nvPr>
            <p:ph idx="1"/>
          </p:nvPr>
        </p:nvPicPr>
        <p:blipFill>
          <a:blip r:embed="rId3"/>
          <a:stretch>
            <a:fillRect/>
          </a:stretch>
        </p:blipFill>
        <p:spPr>
          <a:xfrm>
            <a:off x="571500" y="1235440"/>
            <a:ext cx="8001000" cy="1501422"/>
          </a:xfrm>
        </p:spPr>
      </p:pic>
      <p:pic>
        <p:nvPicPr>
          <p:cNvPr id="16" name="Picture 15">
            <a:extLst>
              <a:ext uri="{FF2B5EF4-FFF2-40B4-BE49-F238E27FC236}">
                <a16:creationId xmlns:a16="http://schemas.microsoft.com/office/drawing/2014/main" id="{2ABB813D-934D-E8FE-EE83-5FD7D4837CE8}"/>
              </a:ext>
            </a:extLst>
          </p:cNvPr>
          <p:cNvPicPr>
            <a:picLocks noChangeAspect="1"/>
          </p:cNvPicPr>
          <p:nvPr/>
        </p:nvPicPr>
        <p:blipFill>
          <a:blip r:embed="rId4"/>
          <a:stretch>
            <a:fillRect/>
          </a:stretch>
        </p:blipFill>
        <p:spPr>
          <a:xfrm>
            <a:off x="115466" y="2348601"/>
            <a:ext cx="8913067" cy="2106227"/>
          </a:xfrm>
          <a:prstGeom prst="rect">
            <a:avLst/>
          </a:prstGeom>
        </p:spPr>
      </p:pic>
    </p:spTree>
    <p:extLst>
      <p:ext uri="{BB962C8B-B14F-4D97-AF65-F5344CB8AC3E}">
        <p14:creationId xmlns:p14="http://schemas.microsoft.com/office/powerpoint/2010/main" val="272627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B0CB-F2B3-7D87-446B-0E4989C0A832}"/>
              </a:ext>
            </a:extLst>
          </p:cNvPr>
          <p:cNvSpPr>
            <a:spLocks noGrp="1"/>
          </p:cNvSpPr>
          <p:nvPr>
            <p:ph type="title"/>
          </p:nvPr>
        </p:nvSpPr>
        <p:spPr>
          <a:xfrm>
            <a:off x="108432" y="92440"/>
            <a:ext cx="8804635" cy="1143000"/>
          </a:xfrm>
        </p:spPr>
        <p:txBody>
          <a:bodyPr>
            <a:normAutofit/>
          </a:bodyPr>
          <a:lstStyle/>
          <a:p>
            <a:r>
              <a:rPr lang="en-US" sz="3300" dirty="0">
                <a:latin typeface="Palatino Linotype (Body)"/>
              </a:rPr>
              <a:t>FGITBSR - Trial Balance Summary</a:t>
            </a:r>
          </a:p>
        </p:txBody>
      </p:sp>
      <p:pic>
        <p:nvPicPr>
          <p:cNvPr id="13" name="Content Placeholder 12">
            <a:extLst>
              <a:ext uri="{FF2B5EF4-FFF2-40B4-BE49-F238E27FC236}">
                <a16:creationId xmlns:a16="http://schemas.microsoft.com/office/drawing/2014/main" id="{80F5D57E-E3E1-5189-1D36-99F36AAE3E0E}"/>
              </a:ext>
            </a:extLst>
          </p:cNvPr>
          <p:cNvPicPr>
            <a:picLocks noGrp="1" noChangeAspect="1"/>
          </p:cNvPicPr>
          <p:nvPr>
            <p:ph idx="1"/>
          </p:nvPr>
        </p:nvPicPr>
        <p:blipFill>
          <a:blip r:embed="rId3"/>
          <a:stretch>
            <a:fillRect/>
          </a:stretch>
        </p:blipFill>
        <p:spPr>
          <a:xfrm>
            <a:off x="571500" y="1195376"/>
            <a:ext cx="8001000" cy="1285875"/>
          </a:xfrm>
        </p:spPr>
      </p:pic>
      <p:pic>
        <p:nvPicPr>
          <p:cNvPr id="15" name="Picture 14">
            <a:extLst>
              <a:ext uri="{FF2B5EF4-FFF2-40B4-BE49-F238E27FC236}">
                <a16:creationId xmlns:a16="http://schemas.microsoft.com/office/drawing/2014/main" id="{93BD51CC-CB16-861F-D0E9-3789123A4B79}"/>
              </a:ext>
            </a:extLst>
          </p:cNvPr>
          <p:cNvPicPr>
            <a:picLocks noChangeAspect="1"/>
          </p:cNvPicPr>
          <p:nvPr/>
        </p:nvPicPr>
        <p:blipFill>
          <a:blip r:embed="rId4"/>
          <a:stretch>
            <a:fillRect/>
          </a:stretch>
        </p:blipFill>
        <p:spPr>
          <a:xfrm>
            <a:off x="240383" y="2286035"/>
            <a:ext cx="8663233" cy="2596304"/>
          </a:xfrm>
          <a:prstGeom prst="rect">
            <a:avLst/>
          </a:prstGeom>
        </p:spPr>
      </p:pic>
    </p:spTree>
    <p:extLst>
      <p:ext uri="{BB962C8B-B14F-4D97-AF65-F5344CB8AC3E}">
        <p14:creationId xmlns:p14="http://schemas.microsoft.com/office/powerpoint/2010/main" val="2268567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B0CB-F2B3-7D87-446B-0E4989C0A832}"/>
              </a:ext>
            </a:extLst>
          </p:cNvPr>
          <p:cNvSpPr>
            <a:spLocks noGrp="1"/>
          </p:cNvSpPr>
          <p:nvPr>
            <p:ph type="title"/>
          </p:nvPr>
        </p:nvSpPr>
        <p:spPr>
          <a:xfrm>
            <a:off x="108432" y="92440"/>
            <a:ext cx="8804635" cy="1143000"/>
          </a:xfrm>
        </p:spPr>
        <p:txBody>
          <a:bodyPr>
            <a:normAutofit/>
          </a:bodyPr>
          <a:lstStyle/>
          <a:p>
            <a:r>
              <a:rPr lang="en-US" sz="3300" dirty="0">
                <a:latin typeface="Palatino Linotype (Body)"/>
              </a:rPr>
              <a:t>FGITRND - Detail Transaction Activity</a:t>
            </a:r>
          </a:p>
        </p:txBody>
      </p:sp>
      <p:pic>
        <p:nvPicPr>
          <p:cNvPr id="6" name="FGITRND">
            <a:hlinkClick r:id="" action="ppaction://media"/>
            <a:extLst>
              <a:ext uri="{FF2B5EF4-FFF2-40B4-BE49-F238E27FC236}">
                <a16:creationId xmlns:a16="http://schemas.microsoft.com/office/drawing/2014/main" id="{212F5666-6F40-34DB-B74D-B329BD2198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11287" y="1235440"/>
            <a:ext cx="6321425" cy="3951288"/>
          </a:xfrm>
        </p:spPr>
      </p:pic>
    </p:spTree>
    <p:extLst>
      <p:ext uri="{BB962C8B-B14F-4D97-AF65-F5344CB8AC3E}">
        <p14:creationId xmlns:p14="http://schemas.microsoft.com/office/powerpoint/2010/main" val="41744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100" y="269066"/>
            <a:ext cx="8305800" cy="1938992"/>
          </a:xfrm>
          <a:prstGeom prst="rect">
            <a:avLst/>
          </a:prstGeom>
          <a:noFill/>
        </p:spPr>
        <p:txBody>
          <a:bodyPr wrap="square" rtlCol="0">
            <a:spAutoFit/>
          </a:bodyPr>
          <a:lstStyle/>
          <a:p>
            <a:pPr algn="ctr"/>
            <a:r>
              <a:rPr lang="en-US" sz="2400" b="1" dirty="0">
                <a:solidFill>
                  <a:schemeClr val="accent1"/>
                </a:solidFill>
                <a:latin typeface="Palatino Linotype (Body)"/>
              </a:rPr>
              <a:t>Job Submission</a:t>
            </a:r>
            <a:r>
              <a:rPr lang="en-US" sz="2400" b="1" dirty="0"/>
              <a:t> </a:t>
            </a:r>
            <a:r>
              <a:rPr lang="en-US" sz="2400" b="1" dirty="0">
                <a:solidFill>
                  <a:schemeClr val="accent1"/>
                </a:solidFill>
              </a:rPr>
              <a:t>FWREXSA – Sponsor Budget Available</a:t>
            </a:r>
          </a:p>
          <a:p>
            <a:pPr algn="ctr"/>
            <a:r>
              <a:rPr lang="en-US" b="1" dirty="0">
                <a:solidFill>
                  <a:schemeClr val="accent1"/>
                </a:solidFill>
              </a:rPr>
              <a:t>Use to quickly view available cumulative expense </a:t>
            </a:r>
          </a:p>
          <a:p>
            <a:pPr algn="ctr"/>
            <a:r>
              <a:rPr lang="en-US" b="1" dirty="0">
                <a:solidFill>
                  <a:schemeClr val="accent1"/>
                </a:solidFill>
              </a:rPr>
              <a:t>&amp; available balances on all restricted funds within your org</a:t>
            </a:r>
          </a:p>
          <a:p>
            <a:pPr marL="457200" indent="-457200">
              <a:buFont typeface="Arial" panose="020B0604020202020204" pitchFamily="34" charset="0"/>
              <a:buChar char="•"/>
            </a:pPr>
            <a:endParaRPr lang="en-US" sz="2400" b="1"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4863C05-A2DF-4447-8178-F9DBD858C83D}"/>
              </a:ext>
            </a:extLst>
          </p:cNvPr>
          <p:cNvPicPr>
            <a:picLocks noChangeAspect="1"/>
          </p:cNvPicPr>
          <p:nvPr/>
        </p:nvPicPr>
        <p:blipFill>
          <a:blip r:embed="rId3"/>
          <a:stretch>
            <a:fillRect/>
          </a:stretch>
        </p:blipFill>
        <p:spPr>
          <a:xfrm>
            <a:off x="419100" y="1369606"/>
            <a:ext cx="8305800" cy="4118788"/>
          </a:xfrm>
          <a:prstGeom prst="rect">
            <a:avLst/>
          </a:prstGeom>
        </p:spPr>
      </p:pic>
    </p:spTree>
    <p:extLst>
      <p:ext uri="{BB962C8B-B14F-4D97-AF65-F5344CB8AC3E}">
        <p14:creationId xmlns:p14="http://schemas.microsoft.com/office/powerpoint/2010/main" val="68734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100" y="257777"/>
            <a:ext cx="8305800" cy="1938992"/>
          </a:xfrm>
          <a:prstGeom prst="rect">
            <a:avLst/>
          </a:prstGeom>
          <a:noFill/>
        </p:spPr>
        <p:txBody>
          <a:bodyPr wrap="square" rtlCol="0">
            <a:spAutoFit/>
          </a:bodyPr>
          <a:lstStyle/>
          <a:p>
            <a:pPr algn="ctr"/>
            <a:r>
              <a:rPr lang="en-US" sz="2400" b="1" dirty="0">
                <a:solidFill>
                  <a:schemeClr val="accent1"/>
                </a:solidFill>
                <a:latin typeface="Palatino Linotype (Body)"/>
              </a:rPr>
              <a:t>Job Submission FWREXCS – Cost Share Fund Report</a:t>
            </a:r>
          </a:p>
          <a:p>
            <a:pPr algn="ctr"/>
            <a:r>
              <a:rPr lang="en-US" b="1" dirty="0">
                <a:solidFill>
                  <a:schemeClr val="accent1"/>
                </a:solidFill>
              </a:rPr>
              <a:t>Use to quickly view available cumulative expense </a:t>
            </a:r>
          </a:p>
          <a:p>
            <a:pPr algn="ctr"/>
            <a:r>
              <a:rPr lang="en-US" b="1" dirty="0">
                <a:solidFill>
                  <a:schemeClr val="accent1"/>
                </a:solidFill>
              </a:rPr>
              <a:t>&amp; available balances on all cost share funds within your org</a:t>
            </a:r>
          </a:p>
          <a:p>
            <a:pPr marL="457200" indent="-457200">
              <a:buFont typeface="Arial" panose="020B0604020202020204" pitchFamily="34" charset="0"/>
              <a:buChar char="•"/>
            </a:pPr>
            <a:endParaRPr lang="en-US" sz="2400" b="1"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F30B6B2C-B6B7-ADAE-2C02-63A141FD36FC}"/>
              </a:ext>
            </a:extLst>
          </p:cNvPr>
          <p:cNvPicPr>
            <a:picLocks noChangeAspect="1"/>
          </p:cNvPicPr>
          <p:nvPr/>
        </p:nvPicPr>
        <p:blipFill>
          <a:blip r:embed="rId3"/>
          <a:stretch>
            <a:fillRect/>
          </a:stretch>
        </p:blipFill>
        <p:spPr>
          <a:xfrm>
            <a:off x="281345" y="1351222"/>
            <a:ext cx="8581309" cy="4155556"/>
          </a:xfrm>
          <a:prstGeom prst="rect">
            <a:avLst/>
          </a:prstGeom>
        </p:spPr>
      </p:pic>
    </p:spTree>
    <p:extLst>
      <p:ext uri="{BB962C8B-B14F-4D97-AF65-F5344CB8AC3E}">
        <p14:creationId xmlns:p14="http://schemas.microsoft.com/office/powerpoint/2010/main" val="207862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480" y="1355426"/>
            <a:ext cx="5087040" cy="600164"/>
          </a:xfrm>
          <a:prstGeom prst="rect">
            <a:avLst/>
          </a:prstGeom>
          <a:noFill/>
        </p:spPr>
        <p:txBody>
          <a:bodyPr wrap="square" rtlCol="0">
            <a:spAutoFit/>
          </a:bodyPr>
          <a:lstStyle/>
          <a:p>
            <a:pPr algn="ctr"/>
            <a:r>
              <a:rPr lang="en-US" sz="3300" b="1" dirty="0">
                <a:solidFill>
                  <a:schemeClr val="tx2"/>
                </a:solidFill>
              </a:rPr>
              <a:t>WHAT IS XTENDER?</a:t>
            </a:r>
          </a:p>
        </p:txBody>
      </p:sp>
      <p:sp>
        <p:nvSpPr>
          <p:cNvPr id="3" name="TextBox 2"/>
          <p:cNvSpPr txBox="1"/>
          <p:nvPr/>
        </p:nvSpPr>
        <p:spPr>
          <a:xfrm>
            <a:off x="2028480" y="2309610"/>
            <a:ext cx="5087040" cy="1200329"/>
          </a:xfrm>
          <a:prstGeom prst="rect">
            <a:avLst/>
          </a:prstGeom>
          <a:noFill/>
        </p:spPr>
        <p:txBody>
          <a:bodyPr wrap="square" rtlCol="0">
            <a:spAutoFit/>
          </a:bodyPr>
          <a:lstStyle/>
          <a:p>
            <a:r>
              <a:rPr lang="en-US" sz="3600" dirty="0">
                <a:solidFill>
                  <a:schemeClr val="tx2"/>
                </a:solidFill>
              </a:rPr>
              <a:t>Xtender</a:t>
            </a:r>
            <a:r>
              <a:rPr lang="en-US" sz="3600" dirty="0"/>
              <a:t> is an electronic document filing system.</a:t>
            </a:r>
          </a:p>
        </p:txBody>
      </p:sp>
    </p:spTree>
    <p:extLst>
      <p:ext uri="{BB962C8B-B14F-4D97-AF65-F5344CB8AC3E}">
        <p14:creationId xmlns:p14="http://schemas.microsoft.com/office/powerpoint/2010/main" val="2021853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4776" y="1062990"/>
            <a:ext cx="7848832" cy="4377690"/>
          </a:xfrm>
          <a:prstGeom prst="rect">
            <a:avLst/>
          </a:prstGeom>
        </p:spPr>
      </p:pic>
      <p:sp>
        <p:nvSpPr>
          <p:cNvPr id="4" name="TextBox 3"/>
          <p:cNvSpPr txBox="1"/>
          <p:nvPr/>
        </p:nvSpPr>
        <p:spPr>
          <a:xfrm>
            <a:off x="713232" y="516063"/>
            <a:ext cx="7717536" cy="523220"/>
          </a:xfrm>
          <a:prstGeom prst="rect">
            <a:avLst/>
          </a:prstGeom>
          <a:noFill/>
        </p:spPr>
        <p:txBody>
          <a:bodyPr wrap="square" rtlCol="0">
            <a:spAutoFit/>
          </a:bodyPr>
          <a:lstStyle/>
          <a:p>
            <a:pPr algn="ctr"/>
            <a:r>
              <a:rPr lang="en-US" sz="2800" dirty="0">
                <a:solidFill>
                  <a:schemeClr val="tx2"/>
                </a:solidFill>
              </a:rPr>
              <a:t>Xtender has helped our office transfer this….</a:t>
            </a:r>
          </a:p>
        </p:txBody>
      </p:sp>
    </p:spTree>
    <p:extLst>
      <p:ext uri="{BB962C8B-B14F-4D97-AF65-F5344CB8AC3E}">
        <p14:creationId xmlns:p14="http://schemas.microsoft.com/office/powerpoint/2010/main" val="28703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0448-3178-D55A-9488-D616E6852C56}"/>
              </a:ext>
            </a:extLst>
          </p:cNvPr>
          <p:cNvSpPr>
            <a:spLocks noGrp="1"/>
          </p:cNvSpPr>
          <p:nvPr>
            <p:ph type="title"/>
          </p:nvPr>
        </p:nvSpPr>
        <p:spPr/>
        <p:txBody>
          <a:bodyPr/>
          <a:lstStyle/>
          <a:p>
            <a:r>
              <a:rPr lang="en-US" b="1" dirty="0">
                <a:latin typeface="Palatino Linotype (Body)"/>
              </a:rPr>
              <a:t>Topics Covered</a:t>
            </a:r>
          </a:p>
        </p:txBody>
      </p:sp>
      <p:sp>
        <p:nvSpPr>
          <p:cNvPr id="3" name="Content Placeholder 2">
            <a:extLst>
              <a:ext uri="{FF2B5EF4-FFF2-40B4-BE49-F238E27FC236}">
                <a16:creationId xmlns:a16="http://schemas.microsoft.com/office/drawing/2014/main" id="{8B90DA8D-F1A5-7DF2-0B43-126CC7468EC9}"/>
              </a:ext>
            </a:extLst>
          </p:cNvPr>
          <p:cNvSpPr>
            <a:spLocks noGrp="1"/>
          </p:cNvSpPr>
          <p:nvPr>
            <p:ph sz="half" idx="1"/>
          </p:nvPr>
        </p:nvSpPr>
        <p:spPr>
          <a:xfrm>
            <a:off x="934155" y="1600201"/>
            <a:ext cx="7275689" cy="4083861"/>
          </a:xfrm>
        </p:spPr>
        <p:txBody>
          <a:bodyPr/>
          <a:lstStyle/>
          <a:p>
            <a:r>
              <a:rPr lang="en-US" dirty="0"/>
              <a:t>SPA Team and Responsibilities</a:t>
            </a:r>
          </a:p>
          <a:p>
            <a:r>
              <a:rPr lang="en-US" dirty="0"/>
              <a:t>Helpful Banner Screens and Job Submissions for Research Administration</a:t>
            </a:r>
          </a:p>
          <a:p>
            <a:r>
              <a:rPr lang="en-US" dirty="0" err="1"/>
              <a:t>Xtender</a:t>
            </a:r>
            <a:r>
              <a:rPr lang="en-US" dirty="0"/>
              <a:t> Demo</a:t>
            </a:r>
          </a:p>
          <a:p>
            <a:r>
              <a:rPr lang="en-US" dirty="0"/>
              <a:t>SPA Forms and Common Mistakes</a:t>
            </a:r>
          </a:p>
          <a:p>
            <a:r>
              <a:rPr lang="en-US" dirty="0"/>
              <a:t>Policies Related to Restricted Funds</a:t>
            </a:r>
          </a:p>
          <a:p>
            <a:r>
              <a:rPr lang="en-US" dirty="0"/>
              <a:t>Question and Answer Session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1013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793" y="1063229"/>
            <a:ext cx="6000414" cy="589808"/>
          </a:xfrm>
        </p:spPr>
        <p:txBody>
          <a:bodyPr>
            <a:normAutofit/>
          </a:bodyPr>
          <a:lstStyle/>
          <a:p>
            <a:r>
              <a:rPr lang="en-US" sz="3000" dirty="0"/>
              <a:t>To this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219" y="1653037"/>
            <a:ext cx="5133563" cy="3230385"/>
          </a:xfrm>
          <a:prstGeom prst="rect">
            <a:avLst/>
          </a:prstGeom>
        </p:spPr>
      </p:pic>
    </p:spTree>
    <p:extLst>
      <p:ext uri="{BB962C8B-B14F-4D97-AF65-F5344CB8AC3E}">
        <p14:creationId xmlns:p14="http://schemas.microsoft.com/office/powerpoint/2010/main" val="149969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793" y="459725"/>
            <a:ext cx="6000414" cy="857250"/>
          </a:xfrm>
        </p:spPr>
        <p:txBody>
          <a:bodyPr>
            <a:normAutofit/>
          </a:bodyPr>
          <a:lstStyle/>
          <a:p>
            <a:r>
              <a:rPr lang="en-US" sz="3200" dirty="0">
                <a:latin typeface="Palatino Linotype (Body)"/>
              </a:rPr>
              <a:t>How to access Xtender?</a:t>
            </a:r>
          </a:p>
        </p:txBody>
      </p:sp>
      <p:sp>
        <p:nvSpPr>
          <p:cNvPr id="3" name="TextBox 2"/>
          <p:cNvSpPr txBox="1"/>
          <p:nvPr/>
        </p:nvSpPr>
        <p:spPr>
          <a:xfrm>
            <a:off x="901030" y="1691640"/>
            <a:ext cx="7341941" cy="3785652"/>
          </a:xfrm>
          <a:prstGeom prst="rect">
            <a:avLst/>
          </a:prstGeom>
          <a:noFill/>
        </p:spPr>
        <p:txBody>
          <a:bodyPr wrap="square" rtlCol="0">
            <a:spAutoFit/>
          </a:bodyPr>
          <a:lstStyle/>
          <a:p>
            <a:r>
              <a:rPr lang="en-US" sz="2000" b="1" dirty="0">
                <a:solidFill>
                  <a:schemeClr val="accent1"/>
                </a:solidFill>
              </a:rPr>
              <a:t>BANNER FORMS</a:t>
            </a:r>
          </a:p>
          <a:p>
            <a:endParaRPr lang="en-US" sz="2000" b="1" dirty="0"/>
          </a:p>
          <a:p>
            <a:pPr marL="342900" lvl="1"/>
            <a:r>
              <a:rPr lang="en-US" sz="2000" b="1" dirty="0">
                <a:solidFill>
                  <a:schemeClr val="accent1"/>
                </a:solidFill>
              </a:rPr>
              <a:t>FRAGRNT</a:t>
            </a:r>
            <a:r>
              <a:rPr lang="en-US" sz="2000" b="1" dirty="0"/>
              <a:t> </a:t>
            </a:r>
          </a:p>
          <a:p>
            <a:pPr marL="900113" lvl="2" indent="-214313">
              <a:buFont typeface="Arial" panose="020B0604020202020204" pitchFamily="34" charset="0"/>
              <a:buChar char="•"/>
            </a:pPr>
            <a:r>
              <a:rPr lang="en-US" sz="2000" dirty="0"/>
              <a:t>Award agreements </a:t>
            </a:r>
          </a:p>
          <a:p>
            <a:pPr marL="900113" lvl="2" indent="-214313">
              <a:buFont typeface="Arial" panose="020B0604020202020204" pitchFamily="34" charset="0"/>
              <a:buChar char="•"/>
            </a:pPr>
            <a:r>
              <a:rPr lang="en-US" sz="2000" dirty="0"/>
              <a:t>Subcontract agreements</a:t>
            </a:r>
          </a:p>
          <a:p>
            <a:pPr marL="900113" lvl="2" indent="-214313">
              <a:buFont typeface="Arial" panose="020B0604020202020204" pitchFamily="34" charset="0"/>
              <a:buChar char="•"/>
            </a:pPr>
            <a:r>
              <a:rPr lang="en-US" sz="2000" dirty="0"/>
              <a:t>Invoices submitted to our sponsors</a:t>
            </a:r>
          </a:p>
          <a:p>
            <a:pPr marL="900113" lvl="2" indent="-214313">
              <a:buFont typeface="Arial" panose="020B0604020202020204" pitchFamily="34" charset="0"/>
              <a:buChar char="•"/>
            </a:pPr>
            <a:r>
              <a:rPr lang="en-US" sz="2000" dirty="0"/>
              <a:t>Subcontract invoices received from our subrecipients</a:t>
            </a:r>
          </a:p>
          <a:p>
            <a:pPr marL="900113" lvl="2" indent="-214313">
              <a:buFont typeface="Arial" panose="020B0604020202020204" pitchFamily="34" charset="0"/>
              <a:buChar char="•"/>
            </a:pPr>
            <a:endParaRPr lang="en-US" sz="2000" b="1" dirty="0">
              <a:solidFill>
                <a:schemeClr val="accent1"/>
              </a:solidFill>
            </a:endParaRPr>
          </a:p>
          <a:p>
            <a:pPr marL="342900" lvl="1"/>
            <a:r>
              <a:rPr lang="en-US" sz="2000" b="1" dirty="0">
                <a:solidFill>
                  <a:schemeClr val="accent1"/>
                </a:solidFill>
              </a:rPr>
              <a:t>FGIDOCR </a:t>
            </a:r>
          </a:p>
          <a:p>
            <a:pPr marL="900113" lvl="2" indent="-214313">
              <a:buFont typeface="Arial" panose="020B0604020202020204" pitchFamily="34" charset="0"/>
              <a:buChar char="•"/>
            </a:pPr>
            <a:r>
              <a:rPr lang="en-US" sz="2000" dirty="0"/>
              <a:t>Journal Vouchers w/ backup documentation</a:t>
            </a:r>
          </a:p>
          <a:p>
            <a:pPr marL="900113" lvl="2" indent="-214313">
              <a:buFont typeface="Arial" panose="020B0604020202020204" pitchFamily="34" charset="0"/>
              <a:buChar char="•"/>
            </a:pPr>
            <a:endParaRPr lang="en-US" sz="2000" dirty="0"/>
          </a:p>
          <a:p>
            <a:pPr marL="228600" lvl="1"/>
            <a:r>
              <a:rPr lang="en-US" sz="2000" b="1" u="sng" dirty="0">
                <a:solidFill>
                  <a:schemeClr val="accent1"/>
                </a:solidFill>
              </a:rPr>
              <a:t>**All SPA documents can be exported in pdf format**</a:t>
            </a:r>
          </a:p>
        </p:txBody>
      </p:sp>
    </p:spTree>
    <p:extLst>
      <p:ext uri="{BB962C8B-B14F-4D97-AF65-F5344CB8AC3E}">
        <p14:creationId xmlns:p14="http://schemas.microsoft.com/office/powerpoint/2010/main" val="24682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4424" y="201914"/>
            <a:ext cx="7498080" cy="584775"/>
          </a:xfrm>
          <a:prstGeom prst="rect">
            <a:avLst/>
          </a:prstGeom>
          <a:noFill/>
        </p:spPr>
        <p:txBody>
          <a:bodyPr wrap="square" rtlCol="0">
            <a:spAutoFit/>
          </a:bodyPr>
          <a:lstStyle/>
          <a:p>
            <a:pPr algn="ctr"/>
            <a:r>
              <a:rPr lang="en-US" sz="3200" dirty="0">
                <a:solidFill>
                  <a:schemeClr val="accent1"/>
                </a:solidFill>
              </a:rPr>
              <a:t>Xtender via FRAGRNT</a:t>
            </a:r>
          </a:p>
        </p:txBody>
      </p:sp>
      <p:pic>
        <p:nvPicPr>
          <p:cNvPr id="6" name="Xtender via FRAGRNT">
            <a:hlinkClick r:id="" action="ppaction://media"/>
            <a:extLst>
              <a:ext uri="{FF2B5EF4-FFF2-40B4-BE49-F238E27FC236}">
                <a16:creationId xmlns:a16="http://schemas.microsoft.com/office/drawing/2014/main" id="{337CCD0C-5D3E-526C-D04F-986505A1E8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699" y="786689"/>
            <a:ext cx="7388602" cy="4617876"/>
          </a:xfrm>
          <a:prstGeom prst="rect">
            <a:avLst/>
          </a:prstGeom>
        </p:spPr>
      </p:pic>
    </p:spTree>
    <p:extLst>
      <p:ext uri="{BB962C8B-B14F-4D97-AF65-F5344CB8AC3E}">
        <p14:creationId xmlns:p14="http://schemas.microsoft.com/office/powerpoint/2010/main" val="31579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 y="145196"/>
            <a:ext cx="7498080" cy="584775"/>
          </a:xfrm>
          <a:prstGeom prst="rect">
            <a:avLst/>
          </a:prstGeom>
          <a:noFill/>
        </p:spPr>
        <p:txBody>
          <a:bodyPr wrap="square" rtlCol="0">
            <a:spAutoFit/>
          </a:bodyPr>
          <a:lstStyle/>
          <a:p>
            <a:pPr algn="ctr"/>
            <a:r>
              <a:rPr lang="en-US" sz="3200" dirty="0">
                <a:solidFill>
                  <a:schemeClr val="accent1"/>
                </a:solidFill>
              </a:rPr>
              <a:t>XTENDER – AWARD ACCESS</a:t>
            </a:r>
          </a:p>
        </p:txBody>
      </p:sp>
      <p:pic>
        <p:nvPicPr>
          <p:cNvPr id="7" name="Picture 6">
            <a:extLst>
              <a:ext uri="{FF2B5EF4-FFF2-40B4-BE49-F238E27FC236}">
                <a16:creationId xmlns:a16="http://schemas.microsoft.com/office/drawing/2014/main" id="{FF596CAF-3499-072F-9FF1-FFF919E61BD5}"/>
              </a:ext>
            </a:extLst>
          </p:cNvPr>
          <p:cNvPicPr>
            <a:picLocks noChangeAspect="1"/>
          </p:cNvPicPr>
          <p:nvPr/>
        </p:nvPicPr>
        <p:blipFill>
          <a:blip r:embed="rId3"/>
          <a:stretch>
            <a:fillRect/>
          </a:stretch>
        </p:blipFill>
        <p:spPr>
          <a:xfrm>
            <a:off x="168184" y="1069847"/>
            <a:ext cx="8807632" cy="4373257"/>
          </a:xfrm>
          <a:prstGeom prst="rect">
            <a:avLst/>
          </a:prstGeom>
        </p:spPr>
      </p:pic>
    </p:spTree>
    <p:extLst>
      <p:ext uri="{BB962C8B-B14F-4D97-AF65-F5344CB8AC3E}">
        <p14:creationId xmlns:p14="http://schemas.microsoft.com/office/powerpoint/2010/main" val="154254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 y="145196"/>
            <a:ext cx="7498080" cy="584775"/>
          </a:xfrm>
          <a:prstGeom prst="rect">
            <a:avLst/>
          </a:prstGeom>
          <a:noFill/>
        </p:spPr>
        <p:txBody>
          <a:bodyPr wrap="square" rtlCol="0">
            <a:spAutoFit/>
          </a:bodyPr>
          <a:lstStyle/>
          <a:p>
            <a:pPr algn="ctr"/>
            <a:r>
              <a:rPr lang="en-US" sz="3200" dirty="0">
                <a:solidFill>
                  <a:schemeClr val="accent1"/>
                </a:solidFill>
              </a:rPr>
              <a:t>XTENDER – AWARD ACCESS</a:t>
            </a:r>
          </a:p>
        </p:txBody>
      </p:sp>
      <p:pic>
        <p:nvPicPr>
          <p:cNvPr id="13" name="Picture 12">
            <a:extLst>
              <a:ext uri="{FF2B5EF4-FFF2-40B4-BE49-F238E27FC236}">
                <a16:creationId xmlns:a16="http://schemas.microsoft.com/office/drawing/2014/main" id="{2AD7C882-0F3C-825C-335E-18B3CC325086}"/>
              </a:ext>
            </a:extLst>
          </p:cNvPr>
          <p:cNvPicPr>
            <a:picLocks noChangeAspect="1"/>
          </p:cNvPicPr>
          <p:nvPr/>
        </p:nvPicPr>
        <p:blipFill>
          <a:blip r:embed="rId3"/>
          <a:stretch>
            <a:fillRect/>
          </a:stretch>
        </p:blipFill>
        <p:spPr>
          <a:xfrm>
            <a:off x="155448" y="739533"/>
            <a:ext cx="8833104" cy="5012043"/>
          </a:xfrm>
          <a:prstGeom prst="rect">
            <a:avLst/>
          </a:prstGeom>
        </p:spPr>
      </p:pic>
    </p:spTree>
    <p:extLst>
      <p:ext uri="{BB962C8B-B14F-4D97-AF65-F5344CB8AC3E}">
        <p14:creationId xmlns:p14="http://schemas.microsoft.com/office/powerpoint/2010/main" val="2734520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 y="145196"/>
            <a:ext cx="7498080" cy="584775"/>
          </a:xfrm>
          <a:prstGeom prst="rect">
            <a:avLst/>
          </a:prstGeom>
          <a:noFill/>
        </p:spPr>
        <p:txBody>
          <a:bodyPr wrap="square" rtlCol="0">
            <a:spAutoFit/>
          </a:bodyPr>
          <a:lstStyle/>
          <a:p>
            <a:pPr algn="ctr"/>
            <a:r>
              <a:rPr lang="en-US" sz="3200" dirty="0">
                <a:solidFill>
                  <a:schemeClr val="accent1"/>
                </a:solidFill>
              </a:rPr>
              <a:t>XTENDER – AWARD ACCESS</a:t>
            </a:r>
          </a:p>
        </p:txBody>
      </p:sp>
      <p:pic>
        <p:nvPicPr>
          <p:cNvPr id="3" name="Picture 2">
            <a:extLst>
              <a:ext uri="{FF2B5EF4-FFF2-40B4-BE49-F238E27FC236}">
                <a16:creationId xmlns:a16="http://schemas.microsoft.com/office/drawing/2014/main" id="{47BAB779-12CD-0EAB-5431-67C29051D081}"/>
              </a:ext>
            </a:extLst>
          </p:cNvPr>
          <p:cNvPicPr>
            <a:picLocks noChangeAspect="1"/>
          </p:cNvPicPr>
          <p:nvPr/>
        </p:nvPicPr>
        <p:blipFill>
          <a:blip r:embed="rId3"/>
          <a:stretch>
            <a:fillRect/>
          </a:stretch>
        </p:blipFill>
        <p:spPr>
          <a:xfrm>
            <a:off x="160020" y="729971"/>
            <a:ext cx="8823960" cy="5111496"/>
          </a:xfrm>
          <a:prstGeom prst="rect">
            <a:avLst/>
          </a:prstGeom>
        </p:spPr>
      </p:pic>
    </p:spTree>
    <p:extLst>
      <p:ext uri="{BB962C8B-B14F-4D97-AF65-F5344CB8AC3E}">
        <p14:creationId xmlns:p14="http://schemas.microsoft.com/office/powerpoint/2010/main" val="6418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4424" y="201914"/>
            <a:ext cx="7498080" cy="584775"/>
          </a:xfrm>
          <a:prstGeom prst="rect">
            <a:avLst/>
          </a:prstGeom>
          <a:noFill/>
        </p:spPr>
        <p:txBody>
          <a:bodyPr wrap="square" rtlCol="0">
            <a:spAutoFit/>
          </a:bodyPr>
          <a:lstStyle/>
          <a:p>
            <a:pPr algn="ctr"/>
            <a:r>
              <a:rPr lang="en-US" sz="3200" dirty="0">
                <a:solidFill>
                  <a:schemeClr val="accent1"/>
                </a:solidFill>
              </a:rPr>
              <a:t>Xtender via FOIDOCR</a:t>
            </a:r>
          </a:p>
        </p:txBody>
      </p:sp>
      <p:pic>
        <p:nvPicPr>
          <p:cNvPr id="5" name="Xtender via FGIDOCR">
            <a:hlinkClick r:id="" action="ppaction://media"/>
            <a:extLst>
              <a:ext uri="{FF2B5EF4-FFF2-40B4-BE49-F238E27FC236}">
                <a16:creationId xmlns:a16="http://schemas.microsoft.com/office/drawing/2014/main" id="{2C23B587-F6A7-7EF2-C238-0E03B87B92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0811" y="786690"/>
            <a:ext cx="7382378" cy="4613986"/>
          </a:xfrm>
          <a:prstGeom prst="rect">
            <a:avLst/>
          </a:prstGeom>
        </p:spPr>
      </p:pic>
    </p:spTree>
    <p:extLst>
      <p:ext uri="{BB962C8B-B14F-4D97-AF65-F5344CB8AC3E}">
        <p14:creationId xmlns:p14="http://schemas.microsoft.com/office/powerpoint/2010/main" val="43801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67400"/>
          </a:xfrm>
        </p:spPr>
        <p:txBody>
          <a:bodyPr/>
          <a:lstStyle/>
          <a:p>
            <a:pPr marL="0" indent="0" algn="ctr">
              <a:buNone/>
            </a:pPr>
            <a:r>
              <a:rPr lang="en-US" dirty="0"/>
              <a:t>	</a:t>
            </a:r>
          </a:p>
        </p:txBody>
      </p:sp>
      <p:sp>
        <p:nvSpPr>
          <p:cNvPr id="7" name="TextBox 6"/>
          <p:cNvSpPr txBox="1"/>
          <p:nvPr/>
        </p:nvSpPr>
        <p:spPr>
          <a:xfrm>
            <a:off x="800100" y="191220"/>
            <a:ext cx="7543800" cy="800219"/>
          </a:xfrm>
          <a:prstGeom prst="rect">
            <a:avLst/>
          </a:prstGeom>
          <a:noFill/>
        </p:spPr>
        <p:txBody>
          <a:bodyPr wrap="square" rtlCol="0" anchor="ctr">
            <a:spAutoFit/>
          </a:bodyPr>
          <a:lstStyle/>
          <a:p>
            <a:pPr algn="ctr"/>
            <a:r>
              <a:rPr lang="en-US" sz="2800" b="1" dirty="0"/>
              <a:t>MOST COMMONLY USED SPA FORMS</a:t>
            </a:r>
          </a:p>
          <a:p>
            <a:pPr algn="ctr"/>
            <a:endParaRPr lang="en-US" dirty="0"/>
          </a:p>
        </p:txBody>
      </p:sp>
      <p:sp>
        <p:nvSpPr>
          <p:cNvPr id="4" name="TextBox 3"/>
          <p:cNvSpPr txBox="1"/>
          <p:nvPr/>
        </p:nvSpPr>
        <p:spPr>
          <a:xfrm>
            <a:off x="849163" y="2032045"/>
            <a:ext cx="7445675" cy="3693319"/>
          </a:xfrm>
          <a:prstGeom prst="rect">
            <a:avLst/>
          </a:prstGeom>
          <a:noFill/>
        </p:spPr>
        <p:txBody>
          <a:bodyPr wrap="square" rtlCol="0">
            <a:spAutoFit/>
          </a:bodyPr>
          <a:lstStyle/>
          <a:p>
            <a:r>
              <a:rPr lang="en-US" b="1" dirty="0"/>
              <a:t>INTERDEPARTMENTAL JOURNAL VOUCHER </a:t>
            </a:r>
            <a:r>
              <a:rPr lang="en-US" dirty="0"/>
              <a:t>– Used for interdepartmental transactions, to correct ORG and/or Program errors, or to reclassify account codes</a:t>
            </a:r>
          </a:p>
          <a:p>
            <a:endParaRPr lang="en-US" dirty="0"/>
          </a:p>
          <a:p>
            <a:r>
              <a:rPr lang="en-US" b="1" dirty="0"/>
              <a:t>COST TRANSFER FORMS </a:t>
            </a:r>
            <a:r>
              <a:rPr lang="en-US" dirty="0"/>
              <a:t>– Used to transfer an expense from one fund to another (i.e., 2 or more fund must be involved with this entry)</a:t>
            </a:r>
          </a:p>
          <a:p>
            <a:endParaRPr lang="en-US" dirty="0"/>
          </a:p>
          <a:p>
            <a:r>
              <a:rPr lang="en-US" b="1" dirty="0"/>
              <a:t>BUDGET TRANSFER REQUEST </a:t>
            </a:r>
            <a:r>
              <a:rPr lang="en-US" dirty="0"/>
              <a:t>– Used to transfer budget and/or revenue from one fund to another (Cost Share, Tuition, overruns, etc.)</a:t>
            </a:r>
          </a:p>
          <a:p>
            <a:endParaRPr lang="en-US" dirty="0"/>
          </a:p>
          <a:p>
            <a:r>
              <a:rPr lang="en-US" b="1" dirty="0"/>
              <a:t>RESTRICTED FUND BUDGET REVISION </a:t>
            </a:r>
            <a:r>
              <a:rPr lang="en-US" dirty="0"/>
              <a:t>– Used to revise restricted budgets; to reallocate funds between budget line items (Sponsor Approval May Be Required)</a:t>
            </a:r>
          </a:p>
        </p:txBody>
      </p:sp>
      <p:sp>
        <p:nvSpPr>
          <p:cNvPr id="5" name="TextBox 4"/>
          <p:cNvSpPr txBox="1"/>
          <p:nvPr/>
        </p:nvSpPr>
        <p:spPr>
          <a:xfrm>
            <a:off x="999586" y="991439"/>
            <a:ext cx="7144828" cy="1107996"/>
          </a:xfrm>
          <a:prstGeom prst="rect">
            <a:avLst/>
          </a:prstGeom>
          <a:noFill/>
        </p:spPr>
        <p:txBody>
          <a:bodyPr wrap="square" rtlCol="0">
            <a:spAutoFit/>
          </a:bodyPr>
          <a:lstStyle/>
          <a:p>
            <a:pPr algn="ctr"/>
            <a:r>
              <a:rPr lang="en-US" sz="2400" b="1" dirty="0">
                <a:solidFill>
                  <a:schemeClr val="tx2"/>
                </a:solidFill>
              </a:rPr>
              <a:t>THE TYPE OF ENTRY BEING COMPLETED DETERMINES WHICH FORM TO USE</a:t>
            </a:r>
          </a:p>
          <a:p>
            <a:endParaRPr lang="en-US" dirty="0"/>
          </a:p>
        </p:txBody>
      </p:sp>
    </p:spTree>
    <p:extLst>
      <p:ext uri="{BB962C8B-B14F-4D97-AF65-F5344CB8AC3E}">
        <p14:creationId xmlns:p14="http://schemas.microsoft.com/office/powerpoint/2010/main" val="16109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67400"/>
          </a:xfrm>
        </p:spPr>
        <p:txBody>
          <a:bodyPr/>
          <a:lstStyle/>
          <a:p>
            <a:pPr marL="0" indent="0" algn="ctr">
              <a:buNone/>
            </a:pPr>
            <a:r>
              <a:rPr lang="en-US" dirty="0"/>
              <a:t>	</a:t>
            </a:r>
          </a:p>
        </p:txBody>
      </p:sp>
      <p:sp>
        <p:nvSpPr>
          <p:cNvPr id="7" name="TextBox 6"/>
          <p:cNvSpPr txBox="1"/>
          <p:nvPr/>
        </p:nvSpPr>
        <p:spPr>
          <a:xfrm>
            <a:off x="800100" y="191220"/>
            <a:ext cx="7543800" cy="800219"/>
          </a:xfrm>
          <a:prstGeom prst="rect">
            <a:avLst/>
          </a:prstGeom>
          <a:noFill/>
        </p:spPr>
        <p:txBody>
          <a:bodyPr wrap="square" rtlCol="0" anchor="ctr">
            <a:spAutoFit/>
          </a:bodyPr>
          <a:lstStyle/>
          <a:p>
            <a:pPr algn="ctr"/>
            <a:r>
              <a:rPr lang="en-US" sz="2800" b="1" dirty="0"/>
              <a:t>MOST COMMONLY USED SPA FORMS</a:t>
            </a:r>
          </a:p>
          <a:p>
            <a:pPr algn="ctr"/>
            <a:endParaRPr lang="en-US" dirty="0"/>
          </a:p>
        </p:txBody>
      </p:sp>
      <p:sp>
        <p:nvSpPr>
          <p:cNvPr id="4" name="TextBox 3"/>
          <p:cNvSpPr txBox="1"/>
          <p:nvPr/>
        </p:nvSpPr>
        <p:spPr>
          <a:xfrm>
            <a:off x="0" y="1147465"/>
            <a:ext cx="9143999" cy="3970318"/>
          </a:xfrm>
          <a:prstGeom prst="rect">
            <a:avLst/>
          </a:prstGeom>
          <a:noFill/>
        </p:spPr>
        <p:txBody>
          <a:bodyPr wrap="square" rtlCol="0">
            <a:spAutoFit/>
          </a:bodyPr>
          <a:lstStyle/>
          <a:p>
            <a:r>
              <a:rPr lang="en-US" b="1" dirty="0"/>
              <a:t>INTERDEPARTMENTAL JOURNAL VOUCHER</a:t>
            </a:r>
          </a:p>
          <a:p>
            <a:pPr marL="800100" lvl="1" indent="-342900">
              <a:buFont typeface="Arial" panose="020B0604020202020204" pitchFamily="34" charset="0"/>
              <a:buChar char="•"/>
            </a:pPr>
            <a:r>
              <a:rPr lang="en-US" dirty="0"/>
              <a:t>Lack of supporting backup</a:t>
            </a:r>
          </a:p>
          <a:p>
            <a:pPr marL="800100" lvl="1" indent="-342900">
              <a:buFont typeface="Arial" panose="020B0604020202020204" pitchFamily="34" charset="0"/>
              <a:buChar char="•"/>
            </a:pPr>
            <a:r>
              <a:rPr lang="en-US" dirty="0"/>
              <a:t>Debits / Credits backwards</a:t>
            </a:r>
          </a:p>
          <a:p>
            <a:endParaRPr lang="en-US" b="1" dirty="0"/>
          </a:p>
          <a:p>
            <a:r>
              <a:rPr lang="en-US" b="1" dirty="0"/>
              <a:t>BUDGET TRANSFER REQUEST </a:t>
            </a:r>
            <a:endParaRPr lang="en-US" dirty="0"/>
          </a:p>
          <a:p>
            <a:pPr marL="742950" lvl="1" indent="-285750">
              <a:buFont typeface="Arial" panose="020B0604020202020204" pitchFamily="34" charset="0"/>
              <a:buChar char="•"/>
            </a:pPr>
            <a:r>
              <a:rPr lang="en-US" dirty="0"/>
              <a:t>Incorrect transfer codes</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5" name="TextBox 4"/>
          <p:cNvSpPr txBox="1"/>
          <p:nvPr/>
        </p:nvSpPr>
        <p:spPr>
          <a:xfrm>
            <a:off x="999586" y="685800"/>
            <a:ext cx="7144828" cy="461665"/>
          </a:xfrm>
          <a:prstGeom prst="rect">
            <a:avLst/>
          </a:prstGeom>
          <a:noFill/>
        </p:spPr>
        <p:txBody>
          <a:bodyPr wrap="square" rtlCol="0">
            <a:spAutoFit/>
          </a:bodyPr>
          <a:lstStyle/>
          <a:p>
            <a:pPr algn="ctr"/>
            <a:r>
              <a:rPr lang="en-US" sz="2400" b="1" dirty="0">
                <a:solidFill>
                  <a:schemeClr val="tx2"/>
                </a:solidFill>
              </a:rPr>
              <a:t>COMMON MISTAKES</a:t>
            </a:r>
          </a:p>
        </p:txBody>
      </p:sp>
      <p:pic>
        <p:nvPicPr>
          <p:cNvPr id="8" name="Picture 7">
            <a:extLst>
              <a:ext uri="{FF2B5EF4-FFF2-40B4-BE49-F238E27FC236}">
                <a16:creationId xmlns:a16="http://schemas.microsoft.com/office/drawing/2014/main" id="{21163CFE-8ECC-179C-2176-EFE8C0DD04E9}"/>
              </a:ext>
            </a:extLst>
          </p:cNvPr>
          <p:cNvPicPr>
            <a:picLocks noChangeAspect="1"/>
          </p:cNvPicPr>
          <p:nvPr/>
        </p:nvPicPr>
        <p:blipFill>
          <a:blip r:embed="rId3"/>
          <a:stretch>
            <a:fillRect/>
          </a:stretch>
        </p:blipFill>
        <p:spPr>
          <a:xfrm>
            <a:off x="140727" y="2882932"/>
            <a:ext cx="4786307" cy="2827603"/>
          </a:xfrm>
          <a:prstGeom prst="rect">
            <a:avLst/>
          </a:prstGeom>
        </p:spPr>
      </p:pic>
      <p:sp>
        <p:nvSpPr>
          <p:cNvPr id="9" name="TextBox 8">
            <a:extLst>
              <a:ext uri="{FF2B5EF4-FFF2-40B4-BE49-F238E27FC236}">
                <a16:creationId xmlns:a16="http://schemas.microsoft.com/office/drawing/2014/main" id="{0E8A114A-CCB4-FE5C-FD8B-684CFD532C70}"/>
              </a:ext>
            </a:extLst>
          </p:cNvPr>
          <p:cNvSpPr txBox="1"/>
          <p:nvPr/>
        </p:nvSpPr>
        <p:spPr>
          <a:xfrm>
            <a:off x="5044728" y="3773092"/>
            <a:ext cx="3981576" cy="1200329"/>
          </a:xfrm>
          <a:prstGeom prst="rect">
            <a:avLst/>
          </a:prstGeom>
          <a:noFill/>
        </p:spPr>
        <p:txBody>
          <a:bodyPr wrap="square" rtlCol="0">
            <a:spAutoFit/>
          </a:bodyPr>
          <a:lstStyle/>
          <a:p>
            <a:pPr marL="342900" indent="-342900">
              <a:buAutoNum type="arabicParenR"/>
            </a:pPr>
            <a:r>
              <a:rPr lang="en-US" b="1" dirty="0"/>
              <a:t>Is the entry related to cost share?</a:t>
            </a:r>
          </a:p>
          <a:p>
            <a:pPr marL="342900" indent="-342900">
              <a:buAutoNum type="arabicParenR"/>
            </a:pPr>
            <a:endParaRPr lang="en-US" b="1" dirty="0"/>
          </a:p>
          <a:p>
            <a:pPr marL="342900" indent="-342900">
              <a:buAutoNum type="arabicParenR"/>
            </a:pPr>
            <a:r>
              <a:rPr lang="en-US" b="1" dirty="0"/>
              <a:t>Is the entry between fund types or within fund types?</a:t>
            </a:r>
          </a:p>
        </p:txBody>
      </p:sp>
    </p:spTree>
    <p:extLst>
      <p:ext uri="{BB962C8B-B14F-4D97-AF65-F5344CB8AC3E}">
        <p14:creationId xmlns:p14="http://schemas.microsoft.com/office/powerpoint/2010/main" val="268334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67400"/>
          </a:xfrm>
        </p:spPr>
        <p:txBody>
          <a:bodyPr/>
          <a:lstStyle/>
          <a:p>
            <a:pPr marL="0" indent="0" algn="ctr">
              <a:buNone/>
            </a:pPr>
            <a:r>
              <a:rPr lang="en-US" dirty="0"/>
              <a:t>	</a:t>
            </a:r>
          </a:p>
        </p:txBody>
      </p:sp>
      <p:sp>
        <p:nvSpPr>
          <p:cNvPr id="7" name="TextBox 6"/>
          <p:cNvSpPr txBox="1"/>
          <p:nvPr/>
        </p:nvSpPr>
        <p:spPr>
          <a:xfrm>
            <a:off x="800100" y="191220"/>
            <a:ext cx="7543800" cy="800219"/>
          </a:xfrm>
          <a:prstGeom prst="rect">
            <a:avLst/>
          </a:prstGeom>
          <a:noFill/>
        </p:spPr>
        <p:txBody>
          <a:bodyPr wrap="square" rtlCol="0" anchor="ctr">
            <a:spAutoFit/>
          </a:bodyPr>
          <a:lstStyle/>
          <a:p>
            <a:pPr algn="ctr"/>
            <a:r>
              <a:rPr lang="en-US" sz="2800" b="1" dirty="0"/>
              <a:t>MOST COMMONLY USED SPA FORMS</a:t>
            </a:r>
          </a:p>
          <a:p>
            <a:pPr algn="ctr"/>
            <a:endParaRPr lang="en-US" dirty="0"/>
          </a:p>
        </p:txBody>
      </p:sp>
      <p:sp>
        <p:nvSpPr>
          <p:cNvPr id="4" name="TextBox 3"/>
          <p:cNvSpPr txBox="1"/>
          <p:nvPr/>
        </p:nvSpPr>
        <p:spPr>
          <a:xfrm>
            <a:off x="1" y="1147465"/>
            <a:ext cx="9143999" cy="1200329"/>
          </a:xfrm>
          <a:prstGeom prst="rect">
            <a:avLst/>
          </a:prstGeom>
          <a:noFill/>
        </p:spPr>
        <p:txBody>
          <a:bodyPr wrap="square" rtlCol="0">
            <a:spAutoFit/>
          </a:bodyPr>
          <a:lstStyle/>
          <a:p>
            <a:r>
              <a:rPr lang="en-US" b="1" dirty="0"/>
              <a:t>JUSTIFICATION FOR SPONSORED PROJECT COST TRANSFER</a:t>
            </a:r>
          </a:p>
          <a:p>
            <a:pPr marL="742950" lvl="1" indent="-285750">
              <a:buFont typeface="Arial" panose="020B0604020202020204" pitchFamily="34" charset="0"/>
              <a:buChar char="•"/>
            </a:pPr>
            <a:r>
              <a:rPr lang="en-US" b="1" dirty="0"/>
              <a:t>Incorrect description format</a:t>
            </a:r>
          </a:p>
          <a:p>
            <a:pPr marL="742950" lvl="1" indent="-285750">
              <a:buFont typeface="Arial" panose="020B0604020202020204" pitchFamily="34" charset="0"/>
              <a:buChar char="•"/>
            </a:pPr>
            <a:r>
              <a:rPr lang="en-US" b="1" dirty="0"/>
              <a:t>Lack of required supporting documentation</a:t>
            </a:r>
          </a:p>
          <a:p>
            <a:pPr marL="742950" lvl="1" indent="-285750">
              <a:buFont typeface="Arial" panose="020B0604020202020204" pitchFamily="34" charset="0"/>
              <a:buChar char="•"/>
            </a:pPr>
            <a:r>
              <a:rPr lang="en-US" b="1" dirty="0"/>
              <a:t>Insufficient answers to questions</a:t>
            </a:r>
            <a:endParaRPr lang="en-US" dirty="0"/>
          </a:p>
        </p:txBody>
      </p:sp>
      <p:sp>
        <p:nvSpPr>
          <p:cNvPr id="5" name="TextBox 4"/>
          <p:cNvSpPr txBox="1"/>
          <p:nvPr/>
        </p:nvSpPr>
        <p:spPr>
          <a:xfrm>
            <a:off x="999586" y="685800"/>
            <a:ext cx="7144828" cy="461665"/>
          </a:xfrm>
          <a:prstGeom prst="rect">
            <a:avLst/>
          </a:prstGeom>
          <a:noFill/>
        </p:spPr>
        <p:txBody>
          <a:bodyPr wrap="square" rtlCol="0">
            <a:spAutoFit/>
          </a:bodyPr>
          <a:lstStyle/>
          <a:p>
            <a:pPr algn="ctr"/>
            <a:r>
              <a:rPr lang="en-US" sz="2400" b="1" dirty="0">
                <a:solidFill>
                  <a:schemeClr val="tx2"/>
                </a:solidFill>
              </a:rPr>
              <a:t>COMMON MISTAKES</a:t>
            </a:r>
          </a:p>
        </p:txBody>
      </p:sp>
      <p:pic>
        <p:nvPicPr>
          <p:cNvPr id="10" name="Picture 9">
            <a:extLst>
              <a:ext uri="{FF2B5EF4-FFF2-40B4-BE49-F238E27FC236}">
                <a16:creationId xmlns:a16="http://schemas.microsoft.com/office/drawing/2014/main" id="{36DBFAE3-AAC5-B08F-C3E8-A7F528CDFE3D}"/>
              </a:ext>
            </a:extLst>
          </p:cNvPr>
          <p:cNvPicPr>
            <a:picLocks noChangeAspect="1"/>
          </p:cNvPicPr>
          <p:nvPr/>
        </p:nvPicPr>
        <p:blipFill>
          <a:blip r:embed="rId3"/>
          <a:stretch>
            <a:fillRect/>
          </a:stretch>
        </p:blipFill>
        <p:spPr>
          <a:xfrm>
            <a:off x="1" y="2420615"/>
            <a:ext cx="9144000" cy="3483429"/>
          </a:xfrm>
          <a:prstGeom prst="rect">
            <a:avLst/>
          </a:prstGeom>
        </p:spPr>
      </p:pic>
    </p:spTree>
    <p:extLst>
      <p:ext uri="{BB962C8B-B14F-4D97-AF65-F5344CB8AC3E}">
        <p14:creationId xmlns:p14="http://schemas.microsoft.com/office/powerpoint/2010/main" val="148977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E9177D-9A83-D908-6AEF-D2FB5668A042}"/>
              </a:ext>
            </a:extLst>
          </p:cNvPr>
          <p:cNvSpPr txBox="1"/>
          <p:nvPr/>
        </p:nvSpPr>
        <p:spPr>
          <a:xfrm>
            <a:off x="-1" y="1064962"/>
            <a:ext cx="4282289" cy="3666325"/>
          </a:xfrm>
          <a:prstGeom prst="rect">
            <a:avLst/>
          </a:prstGeom>
          <a:noFill/>
        </p:spPr>
        <p:txBody>
          <a:bodyPr wrap="square" rtlCol="0">
            <a:spAutoFit/>
          </a:bodyPr>
          <a:lstStyle/>
          <a:p>
            <a:pPr algn="ctr"/>
            <a:r>
              <a:rPr lang="en-US" sz="3200" b="1" dirty="0">
                <a:solidFill>
                  <a:schemeClr val="accent6">
                    <a:lumMod val="75000"/>
                  </a:schemeClr>
                </a:solidFill>
              </a:rPr>
              <a:t>SPA</a:t>
            </a:r>
          </a:p>
          <a:p>
            <a:pPr algn="ctr"/>
            <a:endParaRPr lang="en-US" sz="2000" b="1" dirty="0">
              <a:solidFill>
                <a:schemeClr val="accent6">
                  <a:lumMod val="75000"/>
                </a:schemeClr>
              </a:solidFill>
            </a:endParaRPr>
          </a:p>
          <a:p>
            <a:pPr marL="285750" indent="-285750">
              <a:lnSpc>
                <a:spcPts val="1800"/>
              </a:lnSpc>
              <a:buFont typeface="Arial" panose="020B0604020202020204" pitchFamily="34" charset="0"/>
              <a:buChar char="•"/>
            </a:pPr>
            <a:r>
              <a:rPr lang="en-US" dirty="0"/>
              <a:t>Post Award Research Administration</a:t>
            </a:r>
          </a:p>
          <a:p>
            <a:pPr>
              <a:lnSpc>
                <a:spcPts val="1800"/>
              </a:lnSpc>
            </a:pPr>
            <a:r>
              <a:rPr lang="en-US" dirty="0"/>
              <a:t> </a:t>
            </a:r>
          </a:p>
          <a:p>
            <a:pPr marL="285750" indent="-285750">
              <a:lnSpc>
                <a:spcPts val="1800"/>
              </a:lnSpc>
              <a:buFont typeface="Arial" panose="020B0604020202020204" pitchFamily="34" charset="0"/>
              <a:buChar char="•"/>
            </a:pPr>
            <a:r>
              <a:rPr lang="en-US" dirty="0"/>
              <a:t>Division of Finance - Office of the Controller &amp; Treasurer </a:t>
            </a:r>
          </a:p>
          <a:p>
            <a:pPr>
              <a:lnSpc>
                <a:spcPts val="1800"/>
              </a:lnSpc>
            </a:pPr>
            <a:r>
              <a:rPr lang="en-US" dirty="0"/>
              <a:t>   </a:t>
            </a:r>
          </a:p>
          <a:p>
            <a:pPr marL="285750" indent="-285750">
              <a:lnSpc>
                <a:spcPts val="1800"/>
              </a:lnSpc>
              <a:buFont typeface="Arial" panose="020B0604020202020204" pitchFamily="34" charset="0"/>
              <a:buChar char="•"/>
            </a:pPr>
            <a:r>
              <a:rPr lang="en-US" dirty="0"/>
              <a:t>McArthur Hall </a:t>
            </a:r>
          </a:p>
          <a:p>
            <a:pPr>
              <a:lnSpc>
                <a:spcPts val="1800"/>
              </a:lnSpc>
            </a:pPr>
            <a:r>
              <a:rPr lang="en-US" dirty="0"/>
              <a:t>     245 Barr Avenue, 4</a:t>
            </a:r>
            <a:r>
              <a:rPr lang="en-US" baseline="30000" dirty="0"/>
              <a:t>th</a:t>
            </a:r>
            <a:r>
              <a:rPr lang="en-US" dirty="0"/>
              <a:t> Floor</a:t>
            </a:r>
          </a:p>
          <a:p>
            <a:pPr marL="285750" indent="-285750">
              <a:lnSpc>
                <a:spcPts val="1800"/>
              </a:lnSpc>
              <a:buFont typeface="Arial" panose="020B0604020202020204" pitchFamily="34" charset="0"/>
              <a:buChar char="•"/>
            </a:pPr>
            <a:endParaRPr lang="en-US" dirty="0"/>
          </a:p>
          <a:p>
            <a:pPr marL="285750" indent="-285750">
              <a:lnSpc>
                <a:spcPts val="1800"/>
              </a:lnSpc>
              <a:buFont typeface="Arial" panose="020B0604020202020204" pitchFamily="34" charset="0"/>
              <a:buChar char="•"/>
            </a:pPr>
            <a:r>
              <a:rPr lang="en-US" dirty="0"/>
              <a:t>325-1937</a:t>
            </a:r>
          </a:p>
          <a:p>
            <a:pPr>
              <a:lnSpc>
                <a:spcPts val="1800"/>
              </a:lnSpc>
            </a:pPr>
            <a:endParaRPr lang="en-US" dirty="0"/>
          </a:p>
          <a:p>
            <a:pPr marL="285750" indent="-285750">
              <a:lnSpc>
                <a:spcPts val="1800"/>
              </a:lnSpc>
              <a:buFont typeface="Arial" panose="020B0604020202020204" pitchFamily="34" charset="0"/>
              <a:buChar char="•"/>
            </a:pPr>
            <a:r>
              <a:rPr lang="en-US" dirty="0"/>
              <a:t>spaccounting@controller.msstate.edu</a:t>
            </a:r>
          </a:p>
          <a:p>
            <a:pPr marL="285750" indent="-285750">
              <a:lnSpc>
                <a:spcPts val="1800"/>
              </a:lnSpc>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E51C067C-C959-36E1-C178-441B8DEBB2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64830" y="677024"/>
            <a:ext cx="4813457" cy="4515928"/>
          </a:xfrm>
          <a:prstGeom prst="rect">
            <a:avLst/>
          </a:prstGeom>
        </p:spPr>
      </p:pic>
    </p:spTree>
    <p:extLst>
      <p:ext uri="{BB962C8B-B14F-4D97-AF65-F5344CB8AC3E}">
        <p14:creationId xmlns:p14="http://schemas.microsoft.com/office/powerpoint/2010/main" val="245733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67400"/>
          </a:xfrm>
        </p:spPr>
        <p:txBody>
          <a:bodyPr/>
          <a:lstStyle/>
          <a:p>
            <a:pPr marL="0" indent="0" algn="ctr">
              <a:buNone/>
            </a:pPr>
            <a:r>
              <a:rPr lang="en-US" dirty="0"/>
              <a:t>	</a:t>
            </a:r>
          </a:p>
        </p:txBody>
      </p:sp>
      <p:sp>
        <p:nvSpPr>
          <p:cNvPr id="7" name="TextBox 6"/>
          <p:cNvSpPr txBox="1"/>
          <p:nvPr/>
        </p:nvSpPr>
        <p:spPr>
          <a:xfrm>
            <a:off x="800100" y="191220"/>
            <a:ext cx="7543800" cy="800219"/>
          </a:xfrm>
          <a:prstGeom prst="rect">
            <a:avLst/>
          </a:prstGeom>
          <a:noFill/>
        </p:spPr>
        <p:txBody>
          <a:bodyPr wrap="square" rtlCol="0" anchor="ctr">
            <a:spAutoFit/>
          </a:bodyPr>
          <a:lstStyle/>
          <a:p>
            <a:pPr algn="ctr"/>
            <a:r>
              <a:rPr lang="en-US" sz="2800" b="1" dirty="0"/>
              <a:t>MOST COMMONLY USED SPA FORMS</a:t>
            </a:r>
          </a:p>
          <a:p>
            <a:pPr algn="ctr"/>
            <a:endParaRPr lang="en-US" dirty="0"/>
          </a:p>
        </p:txBody>
      </p:sp>
      <p:sp>
        <p:nvSpPr>
          <p:cNvPr id="4" name="TextBox 3"/>
          <p:cNvSpPr txBox="1"/>
          <p:nvPr/>
        </p:nvSpPr>
        <p:spPr>
          <a:xfrm>
            <a:off x="1" y="1147465"/>
            <a:ext cx="9143999" cy="1200329"/>
          </a:xfrm>
          <a:prstGeom prst="rect">
            <a:avLst/>
          </a:prstGeom>
          <a:noFill/>
        </p:spPr>
        <p:txBody>
          <a:bodyPr wrap="square" rtlCol="0">
            <a:spAutoFit/>
          </a:bodyPr>
          <a:lstStyle/>
          <a:p>
            <a:endParaRPr lang="en-US" b="1" dirty="0"/>
          </a:p>
          <a:p>
            <a:r>
              <a:rPr lang="en-US" b="1" dirty="0"/>
              <a:t>RESTRICTED FUND BUDGET REVISION</a:t>
            </a:r>
          </a:p>
          <a:p>
            <a:pPr marL="742950" lvl="1" indent="-285750">
              <a:buFont typeface="Arial" panose="020B0604020202020204" pitchFamily="34" charset="0"/>
              <a:buChar char="•"/>
            </a:pPr>
            <a:r>
              <a:rPr lang="en-US" dirty="0"/>
              <a:t>Increase / Decrease columns must balance (Net Total must equal $0)</a:t>
            </a:r>
          </a:p>
          <a:p>
            <a:pPr marL="742950" lvl="1" indent="-285750">
              <a:buFont typeface="Arial" panose="020B0604020202020204" pitchFamily="34" charset="0"/>
              <a:buChar char="•"/>
            </a:pPr>
            <a:r>
              <a:rPr lang="en-US" dirty="0"/>
              <a:t>Incorrect IC </a:t>
            </a:r>
          </a:p>
        </p:txBody>
      </p:sp>
      <p:sp>
        <p:nvSpPr>
          <p:cNvPr id="5" name="TextBox 4"/>
          <p:cNvSpPr txBox="1"/>
          <p:nvPr/>
        </p:nvSpPr>
        <p:spPr>
          <a:xfrm>
            <a:off x="999586" y="685800"/>
            <a:ext cx="7144828" cy="461665"/>
          </a:xfrm>
          <a:prstGeom prst="rect">
            <a:avLst/>
          </a:prstGeom>
          <a:noFill/>
        </p:spPr>
        <p:txBody>
          <a:bodyPr wrap="square" rtlCol="0">
            <a:spAutoFit/>
          </a:bodyPr>
          <a:lstStyle/>
          <a:p>
            <a:pPr algn="ctr"/>
            <a:r>
              <a:rPr lang="en-US" sz="2400" b="1" dirty="0">
                <a:solidFill>
                  <a:schemeClr val="tx2"/>
                </a:solidFill>
              </a:rPr>
              <a:t>COMMON MISTAKES</a:t>
            </a:r>
          </a:p>
        </p:txBody>
      </p:sp>
      <p:pic>
        <p:nvPicPr>
          <p:cNvPr id="6" name="Picture 5">
            <a:extLst>
              <a:ext uri="{FF2B5EF4-FFF2-40B4-BE49-F238E27FC236}">
                <a16:creationId xmlns:a16="http://schemas.microsoft.com/office/drawing/2014/main" id="{58913841-FC11-F29B-232F-7CFF84D758CB}"/>
              </a:ext>
            </a:extLst>
          </p:cNvPr>
          <p:cNvPicPr>
            <a:picLocks noChangeAspect="1"/>
          </p:cNvPicPr>
          <p:nvPr/>
        </p:nvPicPr>
        <p:blipFill>
          <a:blip r:embed="rId3"/>
          <a:stretch>
            <a:fillRect/>
          </a:stretch>
        </p:blipFill>
        <p:spPr>
          <a:xfrm>
            <a:off x="1754411" y="2347794"/>
            <a:ext cx="5635179" cy="3505470"/>
          </a:xfrm>
          <a:prstGeom prst="rect">
            <a:avLst/>
          </a:prstGeom>
        </p:spPr>
      </p:pic>
    </p:spTree>
    <p:extLst>
      <p:ext uri="{BB962C8B-B14F-4D97-AF65-F5344CB8AC3E}">
        <p14:creationId xmlns:p14="http://schemas.microsoft.com/office/powerpoint/2010/main" val="1299622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623" y="181155"/>
            <a:ext cx="8410754" cy="672685"/>
          </a:xfrm>
          <a:prstGeom prst="rect">
            <a:avLst/>
          </a:prstGeom>
          <a:noFill/>
        </p:spPr>
        <p:txBody>
          <a:bodyPr wrap="square" rtlCol="0">
            <a:spAutoFit/>
          </a:bodyPr>
          <a:lstStyle/>
          <a:p>
            <a:pPr algn="ctr">
              <a:lnSpc>
                <a:spcPct val="150000"/>
              </a:lnSpc>
            </a:pPr>
            <a:r>
              <a:rPr lang="en-US" sz="2800" b="1" dirty="0"/>
              <a:t>Indirect (Facilities &amp; Administrative (F&amp;A)) Costs </a:t>
            </a:r>
          </a:p>
        </p:txBody>
      </p:sp>
      <p:sp>
        <p:nvSpPr>
          <p:cNvPr id="5" name="TextBox 4"/>
          <p:cNvSpPr txBox="1"/>
          <p:nvPr/>
        </p:nvSpPr>
        <p:spPr>
          <a:xfrm>
            <a:off x="759125" y="1052422"/>
            <a:ext cx="7625751" cy="2492990"/>
          </a:xfrm>
          <a:prstGeom prst="rect">
            <a:avLst/>
          </a:prstGeom>
          <a:noFill/>
        </p:spPr>
        <p:txBody>
          <a:bodyPr wrap="square" rtlCol="0">
            <a:spAutoFit/>
          </a:bodyPr>
          <a:lstStyle/>
          <a:p>
            <a:r>
              <a:rPr lang="en-US" sz="2400" b="1" dirty="0"/>
              <a:t>§200.56  </a:t>
            </a:r>
            <a:r>
              <a:rPr lang="en-US" sz="2600" dirty="0"/>
              <a:t>Indirect (F&amp;A) costs means those costs incurred for a common or joint purpose benefitting more than one cost objective, and not readily assignable to the cost objectives specifically benefitted, without effort disproportionate to the results achieved.</a:t>
            </a:r>
          </a:p>
        </p:txBody>
      </p:sp>
      <p:sp>
        <p:nvSpPr>
          <p:cNvPr id="6" name="TextBox 5"/>
          <p:cNvSpPr txBox="1"/>
          <p:nvPr/>
        </p:nvSpPr>
        <p:spPr>
          <a:xfrm>
            <a:off x="728932" y="3584079"/>
            <a:ext cx="7686136" cy="2308324"/>
          </a:xfrm>
          <a:prstGeom prst="rect">
            <a:avLst/>
          </a:prstGeom>
          <a:noFill/>
        </p:spPr>
        <p:txBody>
          <a:bodyPr wrap="square" rtlCol="0">
            <a:spAutoFit/>
          </a:bodyPr>
          <a:lstStyle/>
          <a:p>
            <a:r>
              <a:rPr lang="en-US" sz="2400" dirty="0"/>
              <a:t>Expenditure types not subject to F&amp;A</a:t>
            </a:r>
          </a:p>
          <a:p>
            <a:pPr marL="285750" indent="-285750">
              <a:buFont typeface="Arial" panose="020B0604020202020204" pitchFamily="34" charset="0"/>
              <a:buChar char="•"/>
            </a:pPr>
            <a:r>
              <a:rPr lang="en-US" sz="2400" dirty="0"/>
              <a:t>Tuition</a:t>
            </a:r>
          </a:p>
          <a:p>
            <a:pPr marL="285750" indent="-285750">
              <a:buFont typeface="Arial" panose="020B0604020202020204" pitchFamily="34" charset="0"/>
              <a:buChar char="•"/>
            </a:pPr>
            <a:r>
              <a:rPr lang="en-US" sz="2400" dirty="0"/>
              <a:t>Equipment  </a:t>
            </a:r>
          </a:p>
          <a:p>
            <a:pPr marL="285750" indent="-285750">
              <a:buFont typeface="Arial" panose="020B0604020202020204" pitchFamily="34" charset="0"/>
              <a:buChar char="•"/>
            </a:pPr>
            <a:r>
              <a:rPr lang="en-US" sz="2400" dirty="0"/>
              <a:t>Subcontract expenses in excess of $25K  </a:t>
            </a:r>
          </a:p>
          <a:p>
            <a:pPr marL="285750" indent="-285750">
              <a:buFont typeface="Arial" panose="020B0604020202020204" pitchFamily="34" charset="0"/>
              <a:buChar char="•"/>
            </a:pPr>
            <a:r>
              <a:rPr lang="en-US" sz="2400" dirty="0"/>
              <a:t>Lease, Utilities &amp; Maintenance - LUM</a:t>
            </a:r>
          </a:p>
          <a:p>
            <a:pPr marL="285750" indent="-285750">
              <a:buFont typeface="Arial" panose="020B0604020202020204" pitchFamily="34" charset="0"/>
              <a:buChar char="•"/>
            </a:pPr>
            <a:r>
              <a:rPr lang="en-US" sz="2400" dirty="0"/>
              <a:t>Participant Costs</a:t>
            </a:r>
          </a:p>
        </p:txBody>
      </p:sp>
    </p:spTree>
    <p:extLst>
      <p:ext uri="{BB962C8B-B14F-4D97-AF65-F5344CB8AC3E}">
        <p14:creationId xmlns:p14="http://schemas.microsoft.com/office/powerpoint/2010/main" val="886926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7543800" cy="461665"/>
          </a:xfrm>
          <a:prstGeom prst="rect">
            <a:avLst/>
          </a:prstGeom>
          <a:noFill/>
        </p:spPr>
        <p:txBody>
          <a:bodyPr wrap="square" rtlCol="0">
            <a:spAutoFit/>
          </a:bodyPr>
          <a:lstStyle/>
          <a:p>
            <a:pPr algn="ctr"/>
            <a:r>
              <a:rPr lang="en-US" sz="2400" b="1" dirty="0"/>
              <a:t>CALCULATING INDIRECT COST</a:t>
            </a:r>
          </a:p>
        </p:txBody>
      </p:sp>
      <p:sp>
        <p:nvSpPr>
          <p:cNvPr id="6" name="TextBox 5"/>
          <p:cNvSpPr txBox="1"/>
          <p:nvPr/>
        </p:nvSpPr>
        <p:spPr>
          <a:xfrm>
            <a:off x="762000" y="1143000"/>
            <a:ext cx="7543800" cy="400110"/>
          </a:xfrm>
          <a:prstGeom prst="rect">
            <a:avLst/>
          </a:prstGeom>
          <a:noFill/>
        </p:spPr>
        <p:txBody>
          <a:bodyPr wrap="square" rtlCol="0">
            <a:spAutoFit/>
          </a:bodyPr>
          <a:lstStyle/>
          <a:p>
            <a:pPr algn="ctr"/>
            <a:r>
              <a:rPr lang="en-US" sz="2000" dirty="0"/>
              <a:t>Example #1 – Re-budgeting $1000 from Contractual to Equipment </a:t>
            </a:r>
          </a:p>
        </p:txBody>
      </p:sp>
      <p:graphicFrame>
        <p:nvGraphicFramePr>
          <p:cNvPr id="8" name="Table 7"/>
          <p:cNvGraphicFramePr>
            <a:graphicFrameLocks noGrp="1"/>
          </p:cNvGraphicFramePr>
          <p:nvPr/>
        </p:nvGraphicFramePr>
        <p:xfrm>
          <a:off x="1447800" y="1976885"/>
          <a:ext cx="6248399" cy="1143001"/>
        </p:xfrm>
        <a:graphic>
          <a:graphicData uri="http://schemas.openxmlformats.org/drawingml/2006/table">
            <a:tbl>
              <a:tblPr/>
              <a:tblGrid>
                <a:gridCol w="1229662">
                  <a:extLst>
                    <a:ext uri="{9D8B030D-6E8A-4147-A177-3AD203B41FA5}">
                      <a16:colId xmlns:a16="http://schemas.microsoft.com/office/drawing/2014/main" val="20000"/>
                    </a:ext>
                  </a:extLst>
                </a:gridCol>
                <a:gridCol w="235924">
                  <a:extLst>
                    <a:ext uri="{9D8B030D-6E8A-4147-A177-3AD203B41FA5}">
                      <a16:colId xmlns:a16="http://schemas.microsoft.com/office/drawing/2014/main" val="20001"/>
                    </a:ext>
                  </a:extLst>
                </a:gridCol>
                <a:gridCol w="1315452">
                  <a:extLst>
                    <a:ext uri="{9D8B030D-6E8A-4147-A177-3AD203B41FA5}">
                      <a16:colId xmlns:a16="http://schemas.microsoft.com/office/drawing/2014/main" val="20002"/>
                    </a:ext>
                  </a:extLst>
                </a:gridCol>
                <a:gridCol w="321714">
                  <a:extLst>
                    <a:ext uri="{9D8B030D-6E8A-4147-A177-3AD203B41FA5}">
                      <a16:colId xmlns:a16="http://schemas.microsoft.com/office/drawing/2014/main" val="20003"/>
                    </a:ext>
                  </a:extLst>
                </a:gridCol>
                <a:gridCol w="1429840">
                  <a:extLst>
                    <a:ext uri="{9D8B030D-6E8A-4147-A177-3AD203B41FA5}">
                      <a16:colId xmlns:a16="http://schemas.microsoft.com/office/drawing/2014/main" val="20004"/>
                    </a:ext>
                  </a:extLst>
                </a:gridCol>
                <a:gridCol w="1715807">
                  <a:extLst>
                    <a:ext uri="{9D8B030D-6E8A-4147-A177-3AD203B41FA5}">
                      <a16:colId xmlns:a16="http://schemas.microsoft.com/office/drawing/2014/main" val="20005"/>
                    </a:ext>
                  </a:extLst>
                </a:gridCol>
              </a:tblGrid>
              <a:tr h="609601">
                <a:tc>
                  <a:txBody>
                    <a:bodyPr/>
                    <a:lstStyle/>
                    <a:p>
                      <a:pPr algn="l" fontAlgn="b"/>
                      <a:r>
                        <a:rPr lang="en-US" sz="1800" b="0" i="0" u="none" strike="noStrike" dirty="0">
                          <a:effectLst/>
                          <a:latin typeface="Arial" panose="020B0604020202020204" pitchFamily="34" charset="0"/>
                        </a:rPr>
                        <a:t> $ 1,000 </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1.455</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 $ 687.29 </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Direct Cost</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533400">
                <a:tc>
                  <a:txBody>
                    <a:bodyPr/>
                    <a:lstStyle/>
                    <a:p>
                      <a:pPr algn="l" fontAlgn="b"/>
                      <a:r>
                        <a:rPr lang="en-US" sz="1800" b="0" i="0" u="none" strike="noStrike" dirty="0">
                          <a:effectLst/>
                          <a:latin typeface="Arial" panose="020B0604020202020204" pitchFamily="34" charset="0"/>
                        </a:rPr>
                        <a:t> $ 1,000 </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 $687.29 </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 $ 312.71 </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Indirect Cost</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nvGraphicFramePr>
        <p:xfrm>
          <a:off x="1600200" y="3352798"/>
          <a:ext cx="5715000" cy="1752601"/>
        </p:xfrm>
        <a:graphic>
          <a:graphicData uri="http://schemas.openxmlformats.org/drawingml/2006/table">
            <a:tbl>
              <a:tblPr/>
              <a:tblGrid>
                <a:gridCol w="2921437">
                  <a:extLst>
                    <a:ext uri="{9D8B030D-6E8A-4147-A177-3AD203B41FA5}">
                      <a16:colId xmlns:a16="http://schemas.microsoft.com/office/drawing/2014/main" val="20000"/>
                    </a:ext>
                  </a:extLst>
                </a:gridCol>
                <a:gridCol w="2793563">
                  <a:extLst>
                    <a:ext uri="{9D8B030D-6E8A-4147-A177-3AD203B41FA5}">
                      <a16:colId xmlns:a16="http://schemas.microsoft.com/office/drawing/2014/main" val="20001"/>
                    </a:ext>
                  </a:extLst>
                </a:gridCol>
              </a:tblGrid>
              <a:tr h="863221">
                <a:tc>
                  <a:txBody>
                    <a:bodyPr/>
                    <a:lstStyle/>
                    <a:p>
                      <a:pPr algn="ctr" fontAlgn="b"/>
                      <a:r>
                        <a:rPr lang="en-US" sz="1800" b="0" i="0" u="none" strike="noStrike" dirty="0">
                          <a:effectLst/>
                          <a:latin typeface="Arial" panose="020B0604020202020204" pitchFamily="34" charset="0"/>
                        </a:rPr>
                        <a:t>CONTRACTUAL</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 $       (687.29)</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444690">
                <a:tc>
                  <a:txBody>
                    <a:bodyPr/>
                    <a:lstStyle/>
                    <a:p>
                      <a:pPr algn="ctr" fontAlgn="b"/>
                      <a:r>
                        <a:rPr lang="en-US" sz="1800" b="0" i="0" u="none" strike="noStrike" dirty="0">
                          <a:effectLst/>
                          <a:latin typeface="Arial" panose="020B0604020202020204" pitchFamily="34" charset="0"/>
                        </a:rPr>
                        <a:t>INDIRECT COSTS</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 $      (312.71) </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44690">
                <a:tc>
                  <a:txBody>
                    <a:bodyPr/>
                    <a:lstStyle/>
                    <a:p>
                      <a:pPr algn="ctr" fontAlgn="b"/>
                      <a:r>
                        <a:rPr lang="en-US" sz="1800" b="0" i="0" u="none" strike="noStrike" dirty="0">
                          <a:effectLst/>
                          <a:latin typeface="Arial" panose="020B0604020202020204" pitchFamily="34" charset="0"/>
                        </a:rPr>
                        <a:t>EQUIPMENT</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 $       1,000.00</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9885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7543800" cy="461665"/>
          </a:xfrm>
          <a:prstGeom prst="rect">
            <a:avLst/>
          </a:prstGeom>
          <a:noFill/>
        </p:spPr>
        <p:txBody>
          <a:bodyPr wrap="square" rtlCol="0">
            <a:spAutoFit/>
          </a:bodyPr>
          <a:lstStyle/>
          <a:p>
            <a:pPr algn="ctr"/>
            <a:r>
              <a:rPr lang="en-US" sz="2400" b="1" dirty="0"/>
              <a:t>CALCULATING INDIRECT COST</a:t>
            </a:r>
          </a:p>
        </p:txBody>
      </p:sp>
      <p:sp>
        <p:nvSpPr>
          <p:cNvPr id="6" name="TextBox 5"/>
          <p:cNvSpPr txBox="1"/>
          <p:nvPr/>
        </p:nvSpPr>
        <p:spPr>
          <a:xfrm>
            <a:off x="762000" y="1143000"/>
            <a:ext cx="7543800" cy="707886"/>
          </a:xfrm>
          <a:prstGeom prst="rect">
            <a:avLst/>
          </a:prstGeom>
          <a:noFill/>
        </p:spPr>
        <p:txBody>
          <a:bodyPr wrap="square" rtlCol="0">
            <a:spAutoFit/>
          </a:bodyPr>
          <a:lstStyle/>
          <a:p>
            <a:pPr algn="ctr"/>
            <a:r>
              <a:rPr lang="en-US" sz="2000" dirty="0"/>
              <a:t>Example #2 – Re-budgeting $1000 from Equipment to Commodities</a:t>
            </a:r>
          </a:p>
        </p:txBody>
      </p:sp>
      <p:graphicFrame>
        <p:nvGraphicFramePr>
          <p:cNvPr id="8" name="Table 7"/>
          <p:cNvGraphicFramePr>
            <a:graphicFrameLocks noGrp="1"/>
          </p:cNvGraphicFramePr>
          <p:nvPr/>
        </p:nvGraphicFramePr>
        <p:xfrm>
          <a:off x="1447800" y="2037270"/>
          <a:ext cx="6248399" cy="1143001"/>
        </p:xfrm>
        <a:graphic>
          <a:graphicData uri="http://schemas.openxmlformats.org/drawingml/2006/table">
            <a:tbl>
              <a:tblPr/>
              <a:tblGrid>
                <a:gridCol w="1229662">
                  <a:extLst>
                    <a:ext uri="{9D8B030D-6E8A-4147-A177-3AD203B41FA5}">
                      <a16:colId xmlns:a16="http://schemas.microsoft.com/office/drawing/2014/main" val="20000"/>
                    </a:ext>
                  </a:extLst>
                </a:gridCol>
                <a:gridCol w="235924">
                  <a:extLst>
                    <a:ext uri="{9D8B030D-6E8A-4147-A177-3AD203B41FA5}">
                      <a16:colId xmlns:a16="http://schemas.microsoft.com/office/drawing/2014/main" val="20001"/>
                    </a:ext>
                  </a:extLst>
                </a:gridCol>
                <a:gridCol w="1315452">
                  <a:extLst>
                    <a:ext uri="{9D8B030D-6E8A-4147-A177-3AD203B41FA5}">
                      <a16:colId xmlns:a16="http://schemas.microsoft.com/office/drawing/2014/main" val="20002"/>
                    </a:ext>
                  </a:extLst>
                </a:gridCol>
                <a:gridCol w="321714">
                  <a:extLst>
                    <a:ext uri="{9D8B030D-6E8A-4147-A177-3AD203B41FA5}">
                      <a16:colId xmlns:a16="http://schemas.microsoft.com/office/drawing/2014/main" val="20003"/>
                    </a:ext>
                  </a:extLst>
                </a:gridCol>
                <a:gridCol w="1429840">
                  <a:extLst>
                    <a:ext uri="{9D8B030D-6E8A-4147-A177-3AD203B41FA5}">
                      <a16:colId xmlns:a16="http://schemas.microsoft.com/office/drawing/2014/main" val="20004"/>
                    </a:ext>
                  </a:extLst>
                </a:gridCol>
                <a:gridCol w="1715807">
                  <a:extLst>
                    <a:ext uri="{9D8B030D-6E8A-4147-A177-3AD203B41FA5}">
                      <a16:colId xmlns:a16="http://schemas.microsoft.com/office/drawing/2014/main" val="20005"/>
                    </a:ext>
                  </a:extLst>
                </a:gridCol>
              </a:tblGrid>
              <a:tr h="609601">
                <a:tc>
                  <a:txBody>
                    <a:bodyPr/>
                    <a:lstStyle/>
                    <a:p>
                      <a:pPr algn="l" fontAlgn="b"/>
                      <a:r>
                        <a:rPr lang="en-US" sz="1800" b="0" i="0" u="none" strike="noStrike" dirty="0">
                          <a:effectLst/>
                          <a:latin typeface="Arial" panose="020B0604020202020204" pitchFamily="34" charset="0"/>
                        </a:rPr>
                        <a:t> $ 1,000 </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1.455</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 $ 687.29 </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Direct Cost</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533400">
                <a:tc>
                  <a:txBody>
                    <a:bodyPr/>
                    <a:lstStyle/>
                    <a:p>
                      <a:pPr algn="l" fontAlgn="b"/>
                      <a:r>
                        <a:rPr lang="en-US" sz="1800" b="0" i="0" u="none" strike="noStrike" dirty="0">
                          <a:effectLst/>
                          <a:latin typeface="Arial" panose="020B0604020202020204" pitchFamily="34" charset="0"/>
                        </a:rPr>
                        <a:t> $ 1,000 </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 $687.29 </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 $ 312.71 </a:t>
                      </a:r>
                    </a:p>
                  </a:txBody>
                  <a:tcPr marL="9525" marR="9525" marT="9525" marB="0" anchor="b">
                    <a:lnL>
                      <a:noFill/>
                    </a:lnL>
                    <a:lnR>
                      <a:noFill/>
                    </a:lnR>
                    <a:lnT>
                      <a:noFill/>
                    </a:lnT>
                    <a:lnB>
                      <a:noFill/>
                    </a:lnB>
                  </a:tcPr>
                </a:tc>
                <a:tc>
                  <a:txBody>
                    <a:bodyPr/>
                    <a:lstStyle/>
                    <a:p>
                      <a:pPr algn="l" fontAlgn="b"/>
                      <a:r>
                        <a:rPr lang="en-US" sz="1800" b="0" i="0" u="none" strike="noStrike" dirty="0">
                          <a:effectLst/>
                          <a:latin typeface="Arial" panose="020B0604020202020204" pitchFamily="34" charset="0"/>
                        </a:rPr>
                        <a:t>Indirect Cost</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nvGraphicFramePr>
        <p:xfrm>
          <a:off x="1600200" y="3352798"/>
          <a:ext cx="5715000" cy="1752601"/>
        </p:xfrm>
        <a:graphic>
          <a:graphicData uri="http://schemas.openxmlformats.org/drawingml/2006/table">
            <a:tbl>
              <a:tblPr/>
              <a:tblGrid>
                <a:gridCol w="2921437">
                  <a:extLst>
                    <a:ext uri="{9D8B030D-6E8A-4147-A177-3AD203B41FA5}">
                      <a16:colId xmlns:a16="http://schemas.microsoft.com/office/drawing/2014/main" val="20000"/>
                    </a:ext>
                  </a:extLst>
                </a:gridCol>
                <a:gridCol w="2793563">
                  <a:extLst>
                    <a:ext uri="{9D8B030D-6E8A-4147-A177-3AD203B41FA5}">
                      <a16:colId xmlns:a16="http://schemas.microsoft.com/office/drawing/2014/main" val="20001"/>
                    </a:ext>
                  </a:extLst>
                </a:gridCol>
              </a:tblGrid>
              <a:tr h="863221">
                <a:tc>
                  <a:txBody>
                    <a:bodyPr/>
                    <a:lstStyle/>
                    <a:p>
                      <a:pPr algn="ctr" fontAlgn="b"/>
                      <a:r>
                        <a:rPr lang="en-US" sz="1800" b="0" i="0" u="none" strike="noStrike" dirty="0">
                          <a:effectLst/>
                          <a:latin typeface="Arial" panose="020B0604020202020204" pitchFamily="34" charset="0"/>
                        </a:rPr>
                        <a:t>COMMODITIES</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 $       687.29</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444690">
                <a:tc>
                  <a:txBody>
                    <a:bodyPr/>
                    <a:lstStyle/>
                    <a:p>
                      <a:pPr algn="ctr" fontAlgn="b"/>
                      <a:r>
                        <a:rPr lang="en-US" sz="1800" b="0" i="0" u="none" strike="noStrike" dirty="0">
                          <a:effectLst/>
                          <a:latin typeface="Arial" panose="020B0604020202020204" pitchFamily="34" charset="0"/>
                        </a:rPr>
                        <a:t>INDIRECT COSTS</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 $      312.71 </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44690">
                <a:tc>
                  <a:txBody>
                    <a:bodyPr/>
                    <a:lstStyle/>
                    <a:p>
                      <a:pPr algn="ctr" fontAlgn="b"/>
                      <a:r>
                        <a:rPr lang="en-US" sz="1800" b="0" i="0" u="none" strike="noStrike" dirty="0">
                          <a:effectLst/>
                          <a:latin typeface="Arial" panose="020B0604020202020204" pitchFamily="34" charset="0"/>
                        </a:rPr>
                        <a:t>EQUIPMENT</a:t>
                      </a:r>
                    </a:p>
                  </a:txBody>
                  <a:tcPr marL="9525" marR="9525" marT="9525" marB="0" anchor="b">
                    <a:lnL>
                      <a:noFill/>
                    </a:lnL>
                    <a:lnR>
                      <a:noFill/>
                    </a:lnR>
                    <a:lnT>
                      <a:noFill/>
                    </a:lnT>
                    <a:lnB>
                      <a:noFill/>
                    </a:lnB>
                  </a:tcPr>
                </a:tc>
                <a:tc>
                  <a:txBody>
                    <a:bodyPr/>
                    <a:lstStyle/>
                    <a:p>
                      <a:pPr algn="ctr" fontAlgn="b"/>
                      <a:r>
                        <a:rPr lang="en-US" sz="1800" b="0" i="0" u="none" strike="noStrike" dirty="0">
                          <a:effectLst/>
                          <a:latin typeface="Arial" panose="020B0604020202020204" pitchFamily="34" charset="0"/>
                        </a:rPr>
                        <a:t> $       (1,000.00)</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0873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235" y="1937102"/>
            <a:ext cx="7773531" cy="2492990"/>
          </a:xfrm>
          <a:prstGeom prst="rect">
            <a:avLst/>
          </a:prstGeom>
          <a:noFill/>
        </p:spPr>
        <p:txBody>
          <a:bodyPr wrap="square" rtlCol="0">
            <a:spAutoFit/>
          </a:bodyPr>
          <a:lstStyle/>
          <a:p>
            <a:r>
              <a:rPr lang="en-US" sz="2400" b="1" dirty="0">
                <a:solidFill>
                  <a:schemeClr val="tx2"/>
                </a:solidFill>
              </a:rPr>
              <a:t>OP 61.05 – FIXED PRICE AND RESIDUAL BALANCE</a:t>
            </a:r>
          </a:p>
          <a:p>
            <a:r>
              <a:rPr lang="en-US" sz="2400" b="1" dirty="0">
                <a:solidFill>
                  <a:schemeClr val="tx2"/>
                </a:solidFill>
              </a:rPr>
              <a:t> </a:t>
            </a:r>
          </a:p>
          <a:p>
            <a:r>
              <a:rPr lang="en-US" sz="2400" b="1" dirty="0">
                <a:solidFill>
                  <a:schemeClr val="tx2"/>
                </a:solidFill>
              </a:rPr>
              <a:t>OP 61.06 – COST TRANSFER</a:t>
            </a:r>
          </a:p>
          <a:p>
            <a:endParaRPr lang="en-US" sz="2400" b="1" dirty="0">
              <a:solidFill>
                <a:schemeClr val="tx2"/>
              </a:solidFill>
            </a:endParaRPr>
          </a:p>
          <a:p>
            <a:r>
              <a:rPr lang="en-US" sz="2400" b="1" dirty="0">
                <a:solidFill>
                  <a:schemeClr val="tx2"/>
                </a:solidFill>
              </a:rPr>
              <a:t>OP 70.08 - TIME AND EFFORT REPORTING</a:t>
            </a:r>
          </a:p>
          <a:p>
            <a:endParaRPr lang="en-US" dirty="0"/>
          </a:p>
          <a:p>
            <a:endParaRPr lang="en-US" dirty="0"/>
          </a:p>
        </p:txBody>
      </p:sp>
      <p:sp>
        <p:nvSpPr>
          <p:cNvPr id="5" name="TextBox 4"/>
          <p:cNvSpPr txBox="1"/>
          <p:nvPr/>
        </p:nvSpPr>
        <p:spPr>
          <a:xfrm>
            <a:off x="822960" y="173896"/>
            <a:ext cx="7498080" cy="584775"/>
          </a:xfrm>
          <a:prstGeom prst="rect">
            <a:avLst/>
          </a:prstGeom>
          <a:noFill/>
        </p:spPr>
        <p:txBody>
          <a:bodyPr wrap="square" rtlCol="0">
            <a:spAutoFit/>
          </a:bodyPr>
          <a:lstStyle/>
          <a:p>
            <a:pPr algn="ctr"/>
            <a:r>
              <a:rPr lang="en-US" sz="3200" b="1" dirty="0">
                <a:solidFill>
                  <a:schemeClr val="tx2"/>
                </a:solidFill>
              </a:rPr>
              <a:t>Policies Related to Restricted Funds </a:t>
            </a:r>
          </a:p>
        </p:txBody>
      </p:sp>
    </p:spTree>
    <p:extLst>
      <p:ext uri="{BB962C8B-B14F-4D97-AF65-F5344CB8AC3E}">
        <p14:creationId xmlns:p14="http://schemas.microsoft.com/office/powerpoint/2010/main" val="1793037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3896"/>
            <a:ext cx="9144000" cy="523220"/>
          </a:xfrm>
          <a:prstGeom prst="rect">
            <a:avLst/>
          </a:prstGeom>
          <a:noFill/>
        </p:spPr>
        <p:txBody>
          <a:bodyPr wrap="square" rtlCol="0">
            <a:spAutoFit/>
          </a:bodyPr>
          <a:lstStyle/>
          <a:p>
            <a:r>
              <a:rPr lang="en-US" sz="2800" b="1" dirty="0">
                <a:solidFill>
                  <a:schemeClr val="tx2"/>
                </a:solidFill>
              </a:rPr>
              <a:t>OP 61.05 – FIXED PRICE AND RESIDUAL BALANCE</a:t>
            </a:r>
          </a:p>
        </p:txBody>
      </p:sp>
      <p:sp>
        <p:nvSpPr>
          <p:cNvPr id="4" name="TextBox 3">
            <a:extLst>
              <a:ext uri="{FF2B5EF4-FFF2-40B4-BE49-F238E27FC236}">
                <a16:creationId xmlns:a16="http://schemas.microsoft.com/office/drawing/2014/main" id="{826397DB-D59C-9838-4991-6ADEEEA10809}"/>
              </a:ext>
            </a:extLst>
          </p:cNvPr>
          <p:cNvSpPr txBox="1"/>
          <p:nvPr/>
        </p:nvSpPr>
        <p:spPr>
          <a:xfrm>
            <a:off x="150876" y="1240559"/>
            <a:ext cx="884224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Fixed Price projects are characterized by payments of predetermined amounts by a sponsor to support a project. </a:t>
            </a:r>
          </a:p>
          <a:p>
            <a:endParaRPr lang="en-US" dirty="0"/>
          </a:p>
          <a:p>
            <a:pPr marL="285750" indent="-285750">
              <a:buFont typeface="Arial" panose="020B0604020202020204" pitchFamily="34" charset="0"/>
              <a:buChar char="•"/>
            </a:pPr>
            <a:r>
              <a:rPr lang="en-US" dirty="0"/>
              <a:t>Payment for a Fixed Price project is based on successfully providing the goods or services agreed to in the contract. </a:t>
            </a:r>
          </a:p>
          <a:p>
            <a:endParaRPr lang="en-US" dirty="0"/>
          </a:p>
          <a:p>
            <a:pPr marL="285750" indent="-285750">
              <a:buFont typeface="Arial" panose="020B0604020202020204" pitchFamily="34" charset="0"/>
              <a:buChar char="•"/>
            </a:pPr>
            <a:r>
              <a:rPr lang="en-US" dirty="0"/>
              <a:t>The contract amount is not adjusted when it actually costs more or costs less to complete the project than the price initially agreed upon. </a:t>
            </a:r>
          </a:p>
          <a:p>
            <a:endParaRPr lang="en-US" dirty="0"/>
          </a:p>
          <a:p>
            <a:pPr marL="285750" indent="-285750">
              <a:buFont typeface="Arial" panose="020B0604020202020204" pitchFamily="34" charset="0"/>
              <a:buChar char="•"/>
            </a:pPr>
            <a:r>
              <a:rPr lang="en-US" dirty="0"/>
              <a:t>Such agreements are subject to the same policies and procedures that apply to all sponsored projects.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Fixed Price terms do not eliminate the need to follow cost accounting principles. </a:t>
            </a:r>
          </a:p>
          <a:p>
            <a:endParaRPr lang="en-US" dirty="0"/>
          </a:p>
          <a:p>
            <a:pPr marL="285750" indent="-285750">
              <a:buFont typeface="Arial" panose="020B0604020202020204" pitchFamily="34" charset="0"/>
              <a:buChar char="•"/>
            </a:pPr>
            <a:r>
              <a:rPr lang="en-US" dirty="0"/>
              <a:t>As with all other types of sponsored projects, </a:t>
            </a:r>
            <a:r>
              <a:rPr lang="en-US" b="1" u="sng" dirty="0"/>
              <a:t>all direct costs incurred as a result of performing the Scope of Work must be expensed directly to the project</a:t>
            </a:r>
          </a:p>
        </p:txBody>
      </p:sp>
    </p:spTree>
    <p:extLst>
      <p:ext uri="{BB962C8B-B14F-4D97-AF65-F5344CB8AC3E}">
        <p14:creationId xmlns:p14="http://schemas.microsoft.com/office/powerpoint/2010/main" val="166617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3896"/>
            <a:ext cx="9144000" cy="523220"/>
          </a:xfrm>
          <a:prstGeom prst="rect">
            <a:avLst/>
          </a:prstGeom>
          <a:noFill/>
        </p:spPr>
        <p:txBody>
          <a:bodyPr wrap="square" rtlCol="0">
            <a:spAutoFit/>
          </a:bodyPr>
          <a:lstStyle/>
          <a:p>
            <a:r>
              <a:rPr lang="en-US" sz="2800" b="1" dirty="0">
                <a:solidFill>
                  <a:schemeClr val="tx2"/>
                </a:solidFill>
              </a:rPr>
              <a:t>OP 61.05 – FIXED PRICE AND RESIDUAL BALANCE</a:t>
            </a:r>
          </a:p>
        </p:txBody>
      </p:sp>
      <p:sp>
        <p:nvSpPr>
          <p:cNvPr id="4" name="TextBox 3">
            <a:extLst>
              <a:ext uri="{FF2B5EF4-FFF2-40B4-BE49-F238E27FC236}">
                <a16:creationId xmlns:a16="http://schemas.microsoft.com/office/drawing/2014/main" id="{826397DB-D59C-9838-4991-6ADEEEA10809}"/>
              </a:ext>
            </a:extLst>
          </p:cNvPr>
          <p:cNvSpPr txBox="1"/>
          <p:nvPr/>
        </p:nvSpPr>
        <p:spPr>
          <a:xfrm>
            <a:off x="150876" y="1240559"/>
            <a:ext cx="884224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 </a:t>
            </a:r>
            <a:r>
              <a:rPr lang="en-US" u="sng" dirty="0"/>
              <a:t>residual balance </a:t>
            </a:r>
            <a:r>
              <a:rPr lang="en-US" dirty="0"/>
              <a:t>is a result of money remaining in a fund after a Fixed Price project has been completed, all bills have been paid, and all payments have been received from the sponsor. </a:t>
            </a:r>
          </a:p>
          <a:p>
            <a:endParaRPr lang="en-US" dirty="0"/>
          </a:p>
          <a:p>
            <a:pPr marL="285750" indent="-285750">
              <a:buFont typeface="Arial" panose="020B0604020202020204" pitchFamily="34" charset="0"/>
              <a:buChar char="•"/>
            </a:pPr>
            <a:r>
              <a:rPr lang="en-US" dirty="0"/>
              <a:t>If the project has not been completed by the expiration date, a no-cost extension should be requested by the department’s Office of Sponsored Projects Administrator.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no-cost extension may also be requested to provide additional research services to the sponsor using the remaining residual funds.</a:t>
            </a:r>
            <a:endParaRPr lang="en-US" b="1" u="sng" dirty="0"/>
          </a:p>
        </p:txBody>
      </p:sp>
    </p:spTree>
    <p:extLst>
      <p:ext uri="{BB962C8B-B14F-4D97-AF65-F5344CB8AC3E}">
        <p14:creationId xmlns:p14="http://schemas.microsoft.com/office/powerpoint/2010/main" val="1719629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3896"/>
            <a:ext cx="9144000" cy="523220"/>
          </a:xfrm>
          <a:prstGeom prst="rect">
            <a:avLst/>
          </a:prstGeom>
          <a:noFill/>
        </p:spPr>
        <p:txBody>
          <a:bodyPr wrap="square" rtlCol="0">
            <a:spAutoFit/>
          </a:bodyPr>
          <a:lstStyle/>
          <a:p>
            <a:r>
              <a:rPr lang="en-US" sz="2800" b="1" dirty="0">
                <a:solidFill>
                  <a:schemeClr val="tx2"/>
                </a:solidFill>
              </a:rPr>
              <a:t>OP 61.05 – FIXED PRICE AND RESIDUAL BALANCE</a:t>
            </a:r>
          </a:p>
        </p:txBody>
      </p:sp>
      <p:sp>
        <p:nvSpPr>
          <p:cNvPr id="4" name="TextBox 3">
            <a:extLst>
              <a:ext uri="{FF2B5EF4-FFF2-40B4-BE49-F238E27FC236}">
                <a16:creationId xmlns:a16="http://schemas.microsoft.com/office/drawing/2014/main" id="{826397DB-D59C-9838-4991-6ADEEEA10809}"/>
              </a:ext>
            </a:extLst>
          </p:cNvPr>
          <p:cNvSpPr txBox="1"/>
          <p:nvPr/>
        </p:nvSpPr>
        <p:spPr>
          <a:xfrm>
            <a:off x="150876" y="1240559"/>
            <a:ext cx="8842248" cy="4247317"/>
          </a:xfrm>
          <a:prstGeom prst="rect">
            <a:avLst/>
          </a:prstGeom>
          <a:noFill/>
        </p:spPr>
        <p:txBody>
          <a:bodyPr wrap="square" rtlCol="0">
            <a:spAutoFit/>
          </a:bodyPr>
          <a:lstStyle/>
          <a:p>
            <a:pPr marL="285750" indent="-285750">
              <a:buFont typeface="Arial" panose="020B0604020202020204" pitchFamily="34" charset="0"/>
              <a:buChar char="•"/>
            </a:pPr>
            <a:r>
              <a:rPr lang="en-US" dirty="0"/>
              <a:t>In the event a residual balance exists at the end of the project, Sponsored Programs Accounting will recover 100% of the Facilities and Administrative (F&amp;A) costs up to the </a:t>
            </a:r>
            <a:r>
              <a:rPr lang="en-US" b="1" u="sng" dirty="0"/>
              <a:t>federally negotiated rate</a:t>
            </a:r>
            <a:r>
              <a:rPr lang="en-US" dirty="0"/>
              <a:t>, based on the </a:t>
            </a:r>
            <a:r>
              <a:rPr lang="en-US" b="1" u="sng" dirty="0"/>
              <a:t>budgeted</a:t>
            </a:r>
            <a:r>
              <a:rPr lang="en-US" dirty="0"/>
              <a:t> direct costs</a:t>
            </a:r>
          </a:p>
          <a:p>
            <a:pPr marL="285750" indent="-285750">
              <a:buFont typeface="Arial" panose="020B0604020202020204" pitchFamily="34" charset="0"/>
              <a:buChar char="•"/>
            </a:pPr>
            <a:endParaRPr lang="en-US" b="1" u="sng" dirty="0"/>
          </a:p>
          <a:p>
            <a:pPr marL="285750" indent="-285750">
              <a:buFont typeface="Arial" panose="020B0604020202020204" pitchFamily="34" charset="0"/>
              <a:buChar char="•"/>
            </a:pPr>
            <a:r>
              <a:rPr lang="en-US" dirty="0"/>
              <a:t>If a residual balance still exists after the F&amp;A recovery is posted, Sponsored Programs Accounting will contact the Budget Manager and/or PI to certify total expenditures and to identify the fund to which the residual balance should be transferred by completion of a Certification of Expenditures form (COE).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 fund is not identified within 45 calendar days of Sponsored Programs Accounting’s COE request, a second request will be sent.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 fund is </a:t>
            </a:r>
            <a:r>
              <a:rPr lang="en-US" b="1" u="sng" dirty="0"/>
              <a:t>not identified within 90 calendar </a:t>
            </a:r>
            <a:r>
              <a:rPr lang="en-US" dirty="0"/>
              <a:t>days of Sponsored Programs Accounting’s initial COE request, the </a:t>
            </a:r>
            <a:r>
              <a:rPr lang="en-US" b="1" u="sng" dirty="0"/>
              <a:t>residual balance may be appropriated by the university and used for other institutional needs.</a:t>
            </a:r>
          </a:p>
        </p:txBody>
      </p:sp>
    </p:spTree>
    <p:extLst>
      <p:ext uri="{BB962C8B-B14F-4D97-AF65-F5344CB8AC3E}">
        <p14:creationId xmlns:p14="http://schemas.microsoft.com/office/powerpoint/2010/main" val="3435854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73896"/>
            <a:ext cx="9144000" cy="523220"/>
          </a:xfrm>
          <a:prstGeom prst="rect">
            <a:avLst/>
          </a:prstGeom>
          <a:noFill/>
        </p:spPr>
        <p:txBody>
          <a:bodyPr wrap="square" rtlCol="0">
            <a:spAutoFit/>
          </a:bodyPr>
          <a:lstStyle/>
          <a:p>
            <a:r>
              <a:rPr lang="en-US" sz="2800" b="1" dirty="0">
                <a:solidFill>
                  <a:schemeClr val="tx2"/>
                </a:solidFill>
              </a:rPr>
              <a:t>OP 61.05 – FIXED PRICE AND RESIDUAL BALANCE</a:t>
            </a:r>
          </a:p>
        </p:txBody>
      </p:sp>
      <p:sp>
        <p:nvSpPr>
          <p:cNvPr id="4" name="TextBox 3">
            <a:extLst>
              <a:ext uri="{FF2B5EF4-FFF2-40B4-BE49-F238E27FC236}">
                <a16:creationId xmlns:a16="http://schemas.microsoft.com/office/drawing/2014/main" id="{826397DB-D59C-9838-4991-6ADEEEA10809}"/>
              </a:ext>
            </a:extLst>
          </p:cNvPr>
          <p:cNvSpPr txBox="1"/>
          <p:nvPr/>
        </p:nvSpPr>
        <p:spPr>
          <a:xfrm>
            <a:off x="150876" y="1240559"/>
            <a:ext cx="884224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If the residual balance, after the F&amp;A has been recovered up to the federally negotiated rate, is greater than 25% of the award amount at the end of the project, the PI must provide Sponsored Programs Accounting written justification that has been approved by the appropriate Vice President.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Any residual balance greater than 25% that cannot be adequately justified is subject to having the excess over 25% being transferred to the appropriate Vice President.</a:t>
            </a:r>
          </a:p>
          <a:p>
            <a:pPr marL="285750" indent="-285750">
              <a:buFont typeface="Arial" panose="020B0604020202020204" pitchFamily="34" charset="0"/>
              <a:buChar char="•"/>
            </a:pPr>
            <a:endParaRPr lang="en-US" b="1" u="sng" dirty="0"/>
          </a:p>
          <a:p>
            <a:pPr marL="285750" indent="-285750">
              <a:buFont typeface="Arial" panose="020B0604020202020204" pitchFamily="34" charset="0"/>
              <a:buChar char="•"/>
            </a:pPr>
            <a:r>
              <a:rPr lang="en-US" dirty="0"/>
              <a:t>In the event of cost overruns, such costs will be assumed by the department.</a:t>
            </a:r>
            <a:endParaRPr lang="en-US" b="1" u="sng" dirty="0"/>
          </a:p>
        </p:txBody>
      </p:sp>
    </p:spTree>
    <p:extLst>
      <p:ext uri="{BB962C8B-B14F-4D97-AF65-F5344CB8AC3E}">
        <p14:creationId xmlns:p14="http://schemas.microsoft.com/office/powerpoint/2010/main" val="5159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r>
              <a:rPr lang="en-US" sz="2800" b="1" dirty="0">
                <a:solidFill>
                  <a:schemeClr val="tx2"/>
                </a:solidFill>
              </a:rPr>
              <a:t>OP 61.06 – COST TRANSFER</a:t>
            </a:r>
          </a:p>
        </p:txBody>
      </p:sp>
      <p:sp>
        <p:nvSpPr>
          <p:cNvPr id="4" name="TextBox 3">
            <a:extLst>
              <a:ext uri="{FF2B5EF4-FFF2-40B4-BE49-F238E27FC236}">
                <a16:creationId xmlns:a16="http://schemas.microsoft.com/office/drawing/2014/main" id="{826397DB-D59C-9838-4991-6ADEEEA10809}"/>
              </a:ext>
            </a:extLst>
          </p:cNvPr>
          <p:cNvSpPr txBox="1"/>
          <p:nvPr/>
        </p:nvSpPr>
        <p:spPr>
          <a:xfrm>
            <a:off x="73152" y="920519"/>
            <a:ext cx="8842248" cy="3416320"/>
          </a:xfrm>
          <a:prstGeom prst="rect">
            <a:avLst/>
          </a:prstGeom>
          <a:noFill/>
        </p:spPr>
        <p:txBody>
          <a:bodyPr wrap="square" rtlCol="0">
            <a:spAutoFit/>
          </a:bodyPr>
          <a:lstStyle/>
          <a:p>
            <a:r>
              <a:rPr lang="en-US" dirty="0"/>
              <a:t>A </a:t>
            </a:r>
            <a:r>
              <a:rPr lang="en-US" b="1" u="sng" dirty="0"/>
              <a:t>Cost Transfer </a:t>
            </a:r>
            <a:r>
              <a:rPr lang="en-US" dirty="0"/>
              <a:t>is the reassignment (transfer) of a previous expense from one fund to another. Cost Transfers can include</a:t>
            </a:r>
            <a:r>
              <a:rPr lang="en-US" b="1" u="sng" dirty="0"/>
              <a:t> salary </a:t>
            </a:r>
            <a:r>
              <a:rPr lang="en-US" dirty="0"/>
              <a:t>and non-salary expenditures. Examples include, but are not limited to the following: </a:t>
            </a:r>
          </a:p>
          <a:p>
            <a:endParaRPr lang="en-US" dirty="0"/>
          </a:p>
          <a:p>
            <a:pPr marL="285750" indent="-285750">
              <a:buFont typeface="Arial" panose="020B0604020202020204" pitchFamily="34" charset="0"/>
              <a:buChar char="•"/>
            </a:pPr>
            <a:r>
              <a:rPr lang="en-US" dirty="0"/>
              <a:t>Transfer of pre-award costs (Request a PAR when applicable)</a:t>
            </a:r>
          </a:p>
          <a:p>
            <a:endParaRPr lang="en-US" dirty="0"/>
          </a:p>
          <a:p>
            <a:pPr marL="285750" indent="-285750">
              <a:buFont typeface="Arial" panose="020B0604020202020204" pitchFamily="34" charset="0"/>
              <a:buChar char="•"/>
            </a:pPr>
            <a:r>
              <a:rPr lang="en-US" dirty="0"/>
              <a:t>Correction of clerical errors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u="sng" dirty="0"/>
              <a:t>Reallocation of effort </a:t>
            </a:r>
            <a:r>
              <a:rPr lang="en-US" dirty="0"/>
              <a:t>and other non-labor expenses where multiple projects benefited </a:t>
            </a:r>
          </a:p>
          <a:p>
            <a:endParaRPr lang="en-US" dirty="0"/>
          </a:p>
          <a:p>
            <a:pPr marL="285750" indent="-285750">
              <a:buFont typeface="Arial" panose="020B0604020202020204" pitchFamily="34" charset="0"/>
              <a:buChar char="•"/>
            </a:pPr>
            <a:r>
              <a:rPr lang="en-US" dirty="0"/>
              <a:t>Routine allocation of shared services</a:t>
            </a:r>
          </a:p>
        </p:txBody>
      </p:sp>
    </p:spTree>
    <p:extLst>
      <p:ext uri="{BB962C8B-B14F-4D97-AF65-F5344CB8AC3E}">
        <p14:creationId xmlns:p14="http://schemas.microsoft.com/office/powerpoint/2010/main" val="149635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062" y="431554"/>
            <a:ext cx="8953877" cy="3577903"/>
          </a:xfrm>
          <a:prstGeom prst="rect">
            <a:avLst/>
          </a:prstGeom>
          <a:noFill/>
        </p:spPr>
        <p:txBody>
          <a:bodyPr wrap="square" rtlCol="0">
            <a:spAutoFit/>
          </a:bodyPr>
          <a:lstStyle/>
          <a:p>
            <a:pPr>
              <a:lnSpc>
                <a:spcPct val="150000"/>
              </a:lnSpc>
            </a:pPr>
            <a:r>
              <a:rPr lang="en-US" sz="1700" b="1" dirty="0">
                <a:solidFill>
                  <a:schemeClr val="accent1"/>
                </a:solidFill>
              </a:rPr>
              <a:t>                  Jonathan Tucker </a:t>
            </a:r>
            <a:r>
              <a:rPr lang="en-US" sz="1700" dirty="0"/>
              <a:t>– Director, Sponsored Programs Accounting</a:t>
            </a:r>
          </a:p>
          <a:p>
            <a:pPr>
              <a:lnSpc>
                <a:spcPct val="150000"/>
              </a:lnSpc>
            </a:pPr>
            <a:r>
              <a:rPr lang="en-US" sz="1700" b="1" dirty="0">
                <a:solidFill>
                  <a:schemeClr val="accent1"/>
                </a:solidFill>
              </a:rPr>
              <a:t>                  Jeanette Bailey </a:t>
            </a:r>
            <a:r>
              <a:rPr lang="en-US" sz="1700" dirty="0"/>
              <a:t>– Manager, Sponsored Programs Accounting</a:t>
            </a:r>
          </a:p>
          <a:p>
            <a:pPr>
              <a:lnSpc>
                <a:spcPct val="150000"/>
              </a:lnSpc>
            </a:pPr>
            <a:r>
              <a:rPr lang="en-US" sz="1700" b="1" dirty="0">
                <a:solidFill>
                  <a:schemeClr val="accent1"/>
                </a:solidFill>
              </a:rPr>
              <a:t>                 Anna-Marie Nickels </a:t>
            </a:r>
            <a:r>
              <a:rPr lang="en-US" sz="1700" dirty="0"/>
              <a:t>– Interim Manager, Sponsored Programs Accounting</a:t>
            </a:r>
          </a:p>
          <a:p>
            <a:pPr>
              <a:lnSpc>
                <a:spcPct val="150000"/>
              </a:lnSpc>
            </a:pPr>
            <a:r>
              <a:rPr lang="en-US" sz="1700" b="1" dirty="0">
                <a:solidFill>
                  <a:schemeClr val="accent1"/>
                </a:solidFill>
              </a:rPr>
              <a:t>                 Cully Carpenter </a:t>
            </a:r>
            <a:r>
              <a:rPr lang="en-US" sz="1700" dirty="0"/>
              <a:t>– Senior Cost Accountant</a:t>
            </a:r>
          </a:p>
          <a:p>
            <a:pPr>
              <a:lnSpc>
                <a:spcPct val="150000"/>
              </a:lnSpc>
            </a:pPr>
            <a:r>
              <a:rPr lang="en-US" sz="1700" b="1" dirty="0">
                <a:solidFill>
                  <a:schemeClr val="accent1"/>
                </a:solidFill>
              </a:rPr>
              <a:t>                 Denise Peeples </a:t>
            </a:r>
            <a:r>
              <a:rPr lang="en-US" sz="1700" dirty="0"/>
              <a:t>–Accountant (Part Time)</a:t>
            </a:r>
          </a:p>
          <a:p>
            <a:pPr algn="ctr">
              <a:lnSpc>
                <a:spcPct val="150000"/>
              </a:lnSpc>
            </a:pPr>
            <a:endParaRPr lang="en-US" dirty="0"/>
          </a:p>
          <a:p>
            <a:pPr algn="ctr">
              <a:lnSpc>
                <a:spcPct val="150000"/>
              </a:lnSpc>
            </a:pPr>
            <a:endParaRPr lang="en-US" dirty="0"/>
          </a:p>
          <a:p>
            <a:pPr algn="ctr">
              <a:lnSpc>
                <a:spcPct val="150000"/>
              </a:lnSpc>
            </a:pPr>
            <a:endParaRPr lang="en-US" dirty="0"/>
          </a:p>
          <a:p>
            <a:endParaRPr lang="en-US" dirty="0"/>
          </a:p>
        </p:txBody>
      </p:sp>
      <p:sp>
        <p:nvSpPr>
          <p:cNvPr id="9" name="TextBox 8"/>
          <p:cNvSpPr txBox="1"/>
          <p:nvPr/>
        </p:nvSpPr>
        <p:spPr>
          <a:xfrm>
            <a:off x="280658" y="2510255"/>
            <a:ext cx="9144000" cy="4477188"/>
          </a:xfrm>
          <a:prstGeom prst="rect">
            <a:avLst/>
          </a:prstGeom>
          <a:noFill/>
        </p:spPr>
        <p:txBody>
          <a:bodyPr wrap="square" rtlCol="0">
            <a:spAutoFit/>
          </a:bodyPr>
          <a:lstStyle/>
          <a:p>
            <a:pPr>
              <a:lnSpc>
                <a:spcPct val="150000"/>
              </a:lnSpc>
            </a:pPr>
            <a:r>
              <a:rPr lang="en-US" sz="1700" b="1" dirty="0">
                <a:solidFill>
                  <a:schemeClr val="accent1"/>
                </a:solidFill>
              </a:rPr>
              <a:t>                   </a:t>
            </a:r>
            <a:r>
              <a:rPr lang="en-US" sz="1700" b="1" dirty="0"/>
              <a:t>TEAM 1                                                      TEAM 3</a:t>
            </a:r>
          </a:p>
          <a:p>
            <a:pPr>
              <a:lnSpc>
                <a:spcPct val="150000"/>
              </a:lnSpc>
            </a:pPr>
            <a:r>
              <a:rPr lang="en-US" sz="1700" b="1" dirty="0">
                <a:solidFill>
                  <a:schemeClr val="accent1"/>
                </a:solidFill>
              </a:rPr>
              <a:t>Kim Lewis </a:t>
            </a:r>
            <a:r>
              <a:rPr lang="en-US" sz="1700" dirty="0"/>
              <a:t>– Senior Accountant              </a:t>
            </a:r>
            <a:r>
              <a:rPr lang="en-US" sz="1700" b="1" dirty="0">
                <a:solidFill>
                  <a:schemeClr val="accent1"/>
                </a:solidFill>
              </a:rPr>
              <a:t>Nan Lomax </a:t>
            </a:r>
            <a:r>
              <a:rPr lang="en-US" sz="1700" dirty="0"/>
              <a:t>– Senior Accountant</a:t>
            </a:r>
          </a:p>
          <a:p>
            <a:pPr>
              <a:lnSpc>
                <a:spcPct val="150000"/>
              </a:lnSpc>
            </a:pPr>
            <a:r>
              <a:rPr lang="en-US" sz="1700" b="1" dirty="0">
                <a:solidFill>
                  <a:schemeClr val="accent1"/>
                </a:solidFill>
              </a:rPr>
              <a:t>   Jakerion Ales </a:t>
            </a:r>
            <a:r>
              <a:rPr lang="en-US" sz="1700" dirty="0"/>
              <a:t>– Accountant                      </a:t>
            </a:r>
            <a:r>
              <a:rPr lang="en-US" sz="1700" b="1" dirty="0">
                <a:solidFill>
                  <a:schemeClr val="accent1"/>
                </a:solidFill>
              </a:rPr>
              <a:t>Stephanie Parrish </a:t>
            </a:r>
            <a:r>
              <a:rPr lang="en-US" sz="1700" dirty="0"/>
              <a:t>– Accountant</a:t>
            </a:r>
          </a:p>
          <a:p>
            <a:pPr>
              <a:lnSpc>
                <a:spcPct val="150000"/>
              </a:lnSpc>
            </a:pPr>
            <a:r>
              <a:rPr lang="en-US" sz="1700" b="1" dirty="0">
                <a:solidFill>
                  <a:schemeClr val="accent1"/>
                </a:solidFill>
              </a:rPr>
              <a:t>   Jade Eubank</a:t>
            </a:r>
            <a:r>
              <a:rPr lang="en-US" sz="1700" dirty="0"/>
              <a:t>– Accountant                         </a:t>
            </a:r>
            <a:r>
              <a:rPr lang="en-US" sz="1700" b="1" dirty="0">
                <a:solidFill>
                  <a:schemeClr val="accent1"/>
                </a:solidFill>
              </a:rPr>
              <a:t>Haley Williams</a:t>
            </a:r>
            <a:r>
              <a:rPr lang="en-US" sz="1700" dirty="0"/>
              <a:t>– Accountant</a:t>
            </a:r>
          </a:p>
          <a:p>
            <a:pPr>
              <a:lnSpc>
                <a:spcPct val="150000"/>
              </a:lnSpc>
            </a:pPr>
            <a:r>
              <a:rPr lang="en-US" sz="1700" dirty="0"/>
              <a:t>                  </a:t>
            </a:r>
            <a:r>
              <a:rPr lang="en-US" sz="1700" b="1" dirty="0"/>
              <a:t>TEAM 2                                                       TEAM 4</a:t>
            </a:r>
            <a:endParaRPr lang="en-US" sz="1700" b="1" dirty="0">
              <a:solidFill>
                <a:schemeClr val="accent1"/>
              </a:solidFill>
            </a:endParaRPr>
          </a:p>
          <a:p>
            <a:pPr>
              <a:lnSpc>
                <a:spcPct val="150000"/>
              </a:lnSpc>
            </a:pPr>
            <a:r>
              <a:rPr lang="en-US" sz="1700" b="1" dirty="0">
                <a:solidFill>
                  <a:schemeClr val="accent1"/>
                </a:solidFill>
              </a:rPr>
              <a:t>Kristen Odom </a:t>
            </a:r>
            <a:r>
              <a:rPr lang="en-US" sz="1700" dirty="0"/>
              <a:t>– Senior Accountant        </a:t>
            </a:r>
            <a:r>
              <a:rPr lang="en-US" sz="1700" b="1" dirty="0">
                <a:solidFill>
                  <a:schemeClr val="accent1"/>
                </a:solidFill>
              </a:rPr>
              <a:t>Webb Jennings </a:t>
            </a:r>
            <a:r>
              <a:rPr lang="en-US" sz="1700" dirty="0"/>
              <a:t>– Senior Accountant</a:t>
            </a:r>
          </a:p>
          <a:p>
            <a:pPr>
              <a:lnSpc>
                <a:spcPct val="150000"/>
              </a:lnSpc>
            </a:pPr>
            <a:r>
              <a:rPr lang="en-US" sz="1700" b="1" dirty="0">
                <a:solidFill>
                  <a:schemeClr val="accent1"/>
                </a:solidFill>
              </a:rPr>
              <a:t>   Casey Watts </a:t>
            </a:r>
            <a:r>
              <a:rPr lang="en-US" sz="1700" dirty="0"/>
              <a:t>– Accountant                         </a:t>
            </a:r>
            <a:r>
              <a:rPr lang="en-US" sz="1700" b="1" dirty="0">
                <a:solidFill>
                  <a:schemeClr val="accent1"/>
                </a:solidFill>
              </a:rPr>
              <a:t>Mallory Hough </a:t>
            </a:r>
            <a:r>
              <a:rPr lang="en-US" sz="1700" dirty="0"/>
              <a:t>– Sr. Sponsored Program Asst.</a:t>
            </a:r>
          </a:p>
          <a:p>
            <a:pPr>
              <a:lnSpc>
                <a:spcPct val="150000"/>
              </a:lnSpc>
            </a:pPr>
            <a:r>
              <a:rPr lang="en-US" sz="1700" b="1" dirty="0">
                <a:solidFill>
                  <a:schemeClr val="accent1"/>
                </a:solidFill>
              </a:rPr>
              <a:t>   Ashley Collins </a:t>
            </a:r>
            <a:r>
              <a:rPr lang="en-US" sz="1700" dirty="0"/>
              <a:t>– Accountant                    </a:t>
            </a:r>
            <a:r>
              <a:rPr lang="en-US" sz="1700" b="1" dirty="0">
                <a:solidFill>
                  <a:schemeClr val="accent1"/>
                </a:solidFill>
              </a:rPr>
              <a:t>Sharon Liles </a:t>
            </a:r>
            <a:r>
              <a:rPr lang="en-US" sz="1700" dirty="0"/>
              <a:t>– Sr. Sponsored Program Asst.</a:t>
            </a:r>
          </a:p>
          <a:p>
            <a:pPr>
              <a:lnSpc>
                <a:spcPct val="150000"/>
              </a:lnSpc>
            </a:pPr>
            <a:endParaRPr lang="en-US" b="1" dirty="0">
              <a:solidFill>
                <a:schemeClr val="accent1"/>
              </a:solidFill>
            </a:endParaRPr>
          </a:p>
          <a:p>
            <a:pPr>
              <a:lnSpc>
                <a:spcPct val="150000"/>
              </a:lnSpc>
            </a:pPr>
            <a:endParaRPr lang="en-US" b="1" dirty="0">
              <a:solidFill>
                <a:schemeClr val="accent1"/>
              </a:solidFill>
            </a:endParaRPr>
          </a:p>
          <a:p>
            <a:pPr>
              <a:lnSpc>
                <a:spcPct val="150000"/>
              </a:lnSpc>
            </a:pPr>
            <a:endParaRPr lang="en-US" sz="2000" dirty="0"/>
          </a:p>
        </p:txBody>
      </p:sp>
      <p:sp>
        <p:nvSpPr>
          <p:cNvPr id="13" name="TextBox 12"/>
          <p:cNvSpPr txBox="1"/>
          <p:nvPr/>
        </p:nvSpPr>
        <p:spPr>
          <a:xfrm>
            <a:off x="762000" y="7037"/>
            <a:ext cx="7620000" cy="584775"/>
          </a:xfrm>
          <a:prstGeom prst="rect">
            <a:avLst/>
          </a:prstGeom>
          <a:noFill/>
        </p:spPr>
        <p:txBody>
          <a:bodyPr wrap="square" rtlCol="0">
            <a:spAutoFit/>
          </a:bodyPr>
          <a:lstStyle/>
          <a:p>
            <a:pPr algn="ctr"/>
            <a:r>
              <a:rPr lang="en-US" sz="3200" b="1" dirty="0"/>
              <a:t>SPA Team</a:t>
            </a:r>
          </a:p>
        </p:txBody>
      </p:sp>
    </p:spTree>
    <p:extLst>
      <p:ext uri="{BB962C8B-B14F-4D97-AF65-F5344CB8AC3E}">
        <p14:creationId xmlns:p14="http://schemas.microsoft.com/office/powerpoint/2010/main" val="860946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r>
              <a:rPr lang="en-US" sz="2800" b="1" dirty="0">
                <a:solidFill>
                  <a:schemeClr val="tx2"/>
                </a:solidFill>
              </a:rPr>
              <a:t>OP 61.06 – COST TRANSFER</a:t>
            </a:r>
          </a:p>
        </p:txBody>
      </p:sp>
      <p:sp>
        <p:nvSpPr>
          <p:cNvPr id="4" name="TextBox 3">
            <a:extLst>
              <a:ext uri="{FF2B5EF4-FFF2-40B4-BE49-F238E27FC236}">
                <a16:creationId xmlns:a16="http://schemas.microsoft.com/office/drawing/2014/main" id="{826397DB-D59C-9838-4991-6ADEEEA10809}"/>
              </a:ext>
            </a:extLst>
          </p:cNvPr>
          <p:cNvSpPr txBox="1"/>
          <p:nvPr/>
        </p:nvSpPr>
        <p:spPr>
          <a:xfrm>
            <a:off x="73152" y="1194839"/>
            <a:ext cx="8988552" cy="2339102"/>
          </a:xfrm>
          <a:prstGeom prst="rect">
            <a:avLst/>
          </a:prstGeom>
          <a:noFill/>
        </p:spPr>
        <p:txBody>
          <a:bodyPr wrap="square" rtlCol="0">
            <a:spAutoFit/>
          </a:bodyPr>
          <a:lstStyle/>
          <a:p>
            <a:r>
              <a:rPr lang="en-US" sz="2000" b="1" dirty="0">
                <a:solidFill>
                  <a:schemeClr val="accent1"/>
                </a:solidFill>
              </a:rPr>
              <a:t>Types of Cost Transfers Not Allowable </a:t>
            </a:r>
          </a:p>
          <a:p>
            <a:endParaRPr lang="en-US" dirty="0"/>
          </a:p>
          <a:p>
            <a:pPr marL="342900" indent="-342900">
              <a:buAutoNum type="arabicPeriod"/>
            </a:pPr>
            <a:r>
              <a:rPr lang="en-US" dirty="0"/>
              <a:t>Cost transfers to other sponsored projects for the purpose of eliminating budget overruns and avoiding restrictions. Such cost overruns must be transferred to an appropriate fund to assure that the expenditures are properly recorded for facilities and administrative (F&amp;A) cost development. </a:t>
            </a:r>
          </a:p>
          <a:p>
            <a:pPr marL="342900" indent="-342900">
              <a:buAutoNum type="arabicPeriod"/>
            </a:pPr>
            <a:endParaRPr lang="en-US" dirty="0"/>
          </a:p>
          <a:p>
            <a:pPr marL="342900" indent="-342900">
              <a:buAutoNum type="arabicPeriod"/>
            </a:pPr>
            <a:r>
              <a:rPr lang="en-US" dirty="0"/>
              <a:t>Cost transfers to a fund for the </a:t>
            </a:r>
            <a:r>
              <a:rPr lang="en-US" b="1" u="sng" dirty="0"/>
              <a:t>sole purpose of expending the remaining balance</a:t>
            </a:r>
            <a:r>
              <a:rPr lang="en-US" dirty="0"/>
              <a:t>.</a:t>
            </a:r>
          </a:p>
        </p:txBody>
      </p:sp>
    </p:spTree>
    <p:extLst>
      <p:ext uri="{BB962C8B-B14F-4D97-AF65-F5344CB8AC3E}">
        <p14:creationId xmlns:p14="http://schemas.microsoft.com/office/powerpoint/2010/main" val="1764432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r>
              <a:rPr lang="en-US" sz="2800" b="1" dirty="0">
                <a:solidFill>
                  <a:schemeClr val="tx2"/>
                </a:solidFill>
              </a:rPr>
              <a:t>OP 61.06 – COST TRANSFER</a:t>
            </a:r>
          </a:p>
        </p:txBody>
      </p:sp>
      <p:sp>
        <p:nvSpPr>
          <p:cNvPr id="4" name="TextBox 3">
            <a:extLst>
              <a:ext uri="{FF2B5EF4-FFF2-40B4-BE49-F238E27FC236}">
                <a16:creationId xmlns:a16="http://schemas.microsoft.com/office/drawing/2014/main" id="{826397DB-D59C-9838-4991-6ADEEEA10809}"/>
              </a:ext>
            </a:extLst>
          </p:cNvPr>
          <p:cNvSpPr txBox="1"/>
          <p:nvPr/>
        </p:nvSpPr>
        <p:spPr>
          <a:xfrm>
            <a:off x="73152" y="920519"/>
            <a:ext cx="8842248" cy="4524315"/>
          </a:xfrm>
          <a:prstGeom prst="rect">
            <a:avLst/>
          </a:prstGeom>
          <a:noFill/>
        </p:spPr>
        <p:txBody>
          <a:bodyPr wrap="square" rtlCol="0">
            <a:spAutoFit/>
          </a:bodyPr>
          <a:lstStyle/>
          <a:p>
            <a:r>
              <a:rPr lang="en-US" dirty="0"/>
              <a:t>The manager (department head, Institute or Center Director, etc.) of the organization responsible for the sponsored project fund where the cost or expenditure is being transferred TO is responsible for establishing internal control procedures to ensure the following: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costs are an appropriate and allowable use of such funds and have a direct benefit to the project </a:t>
            </a:r>
          </a:p>
          <a:p>
            <a:endParaRPr lang="en-US" dirty="0"/>
          </a:p>
          <a:p>
            <a:pPr marL="285750" indent="-285750">
              <a:buFont typeface="Arial" panose="020B0604020202020204" pitchFamily="34" charset="0"/>
              <a:buChar char="•"/>
            </a:pPr>
            <a:r>
              <a:rPr lang="en-US" dirty="0"/>
              <a:t>The cost transfer has adequate documentation and justification</a:t>
            </a:r>
          </a:p>
          <a:p>
            <a:r>
              <a:rPr lang="en-US" dirty="0"/>
              <a:t> </a:t>
            </a:r>
          </a:p>
          <a:p>
            <a:pPr marL="285750" indent="-285750">
              <a:buFont typeface="Arial" panose="020B0604020202020204" pitchFamily="34" charset="0"/>
              <a:buChar char="•"/>
            </a:pPr>
            <a:r>
              <a:rPr lang="en-US" dirty="0"/>
              <a:t>The cost transfers are approved by a designated authorized approver for the organization’s funds </a:t>
            </a:r>
          </a:p>
          <a:p>
            <a:endParaRPr lang="en-US" dirty="0"/>
          </a:p>
          <a:p>
            <a:pPr marL="285750" indent="-285750">
              <a:buFont typeface="Arial" panose="020B0604020202020204" pitchFamily="34" charset="0"/>
              <a:buChar char="•"/>
            </a:pPr>
            <a:r>
              <a:rPr lang="en-US" dirty="0"/>
              <a:t>The cost transfer is made on a timely basis, i.e., within ninety (90) days, after the initial charge was recorded, </a:t>
            </a:r>
            <a:r>
              <a:rPr lang="en-US" b="1" u="sng" dirty="0"/>
              <a:t>and in all cases 30 days prior to the date the final report is due to the sponsor</a:t>
            </a:r>
          </a:p>
        </p:txBody>
      </p:sp>
    </p:spTree>
    <p:extLst>
      <p:ext uri="{BB962C8B-B14F-4D97-AF65-F5344CB8AC3E}">
        <p14:creationId xmlns:p14="http://schemas.microsoft.com/office/powerpoint/2010/main" val="2739494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r>
              <a:rPr lang="en-US" sz="2800" b="1" dirty="0">
                <a:solidFill>
                  <a:schemeClr val="tx2"/>
                </a:solidFill>
              </a:rPr>
              <a:t>OP 61.06 – COST TRANSFER</a:t>
            </a:r>
          </a:p>
        </p:txBody>
      </p:sp>
      <p:sp>
        <p:nvSpPr>
          <p:cNvPr id="4" name="TextBox 3">
            <a:extLst>
              <a:ext uri="{FF2B5EF4-FFF2-40B4-BE49-F238E27FC236}">
                <a16:creationId xmlns:a16="http://schemas.microsoft.com/office/drawing/2014/main" id="{826397DB-D59C-9838-4991-6ADEEEA10809}"/>
              </a:ext>
            </a:extLst>
          </p:cNvPr>
          <p:cNvSpPr txBox="1"/>
          <p:nvPr/>
        </p:nvSpPr>
        <p:spPr>
          <a:xfrm>
            <a:off x="73152" y="920519"/>
            <a:ext cx="8842248" cy="175432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The cost transfer has been made in consultation with and has been authorized by the Principal Investigator</a:t>
            </a:r>
          </a:p>
          <a:p>
            <a:endParaRPr lang="en-US" dirty="0"/>
          </a:p>
          <a:p>
            <a:pPr marL="285750" indent="-285750">
              <a:buFont typeface="Arial" panose="020B0604020202020204" pitchFamily="34" charset="0"/>
              <a:buChar char="•"/>
            </a:pPr>
            <a:r>
              <a:rPr lang="en-US" dirty="0"/>
              <a:t>Cost Transfer Requests completed to distribute costs must be directly allocable to the project</a:t>
            </a:r>
          </a:p>
        </p:txBody>
      </p:sp>
    </p:spTree>
    <p:extLst>
      <p:ext uri="{BB962C8B-B14F-4D97-AF65-F5344CB8AC3E}">
        <p14:creationId xmlns:p14="http://schemas.microsoft.com/office/powerpoint/2010/main" val="2942454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r>
              <a:rPr lang="en-US" sz="2800" b="1" dirty="0">
                <a:solidFill>
                  <a:schemeClr val="tx2"/>
                </a:solidFill>
              </a:rPr>
              <a:t>OP 61.06 – COST TRANSFER</a:t>
            </a:r>
          </a:p>
        </p:txBody>
      </p:sp>
      <p:sp>
        <p:nvSpPr>
          <p:cNvPr id="4" name="TextBox 3">
            <a:extLst>
              <a:ext uri="{FF2B5EF4-FFF2-40B4-BE49-F238E27FC236}">
                <a16:creationId xmlns:a16="http://schemas.microsoft.com/office/drawing/2014/main" id="{826397DB-D59C-9838-4991-6ADEEEA10809}"/>
              </a:ext>
            </a:extLst>
          </p:cNvPr>
          <p:cNvSpPr txBox="1"/>
          <p:nvPr/>
        </p:nvSpPr>
        <p:spPr>
          <a:xfrm>
            <a:off x="73152" y="920519"/>
            <a:ext cx="8842248" cy="4247317"/>
          </a:xfrm>
          <a:prstGeom prst="rect">
            <a:avLst/>
          </a:prstGeom>
          <a:noFill/>
        </p:spPr>
        <p:txBody>
          <a:bodyPr wrap="square" rtlCol="0">
            <a:spAutoFit/>
          </a:bodyPr>
          <a:lstStyle/>
          <a:p>
            <a:r>
              <a:rPr lang="en-US" dirty="0"/>
              <a:t>All cost transfers must be accompanied by written documentation indicating why the transfer is a necessary and appropriate charge to the project. A detailed explanation is required. An explanation merely stating that the transfer was made “to correct error” or “to transfer to correct project” is not sufficient. If the transfer is more than ninety (90) days since the original posting date or after effort certification, the following additional written documentation is required: </a:t>
            </a:r>
          </a:p>
          <a:p>
            <a:endParaRPr lang="en-US" dirty="0"/>
          </a:p>
          <a:p>
            <a:pPr marL="285750" indent="-285750">
              <a:buFont typeface="Arial" panose="020B0604020202020204" pitchFamily="34" charset="0"/>
              <a:buChar char="•"/>
            </a:pPr>
            <a:r>
              <a:rPr lang="en-US" dirty="0"/>
              <a:t>Why the transfer was not submitted in a timelier fashion and what steps will be taken to prevent this type of error from reoccurring in the future.</a:t>
            </a:r>
          </a:p>
          <a:p>
            <a:endParaRPr lang="en-US" dirty="0"/>
          </a:p>
          <a:p>
            <a:pPr marL="285750" indent="-285750">
              <a:buFont typeface="Arial" panose="020B0604020202020204" pitchFamily="34" charset="0"/>
              <a:buChar char="•"/>
            </a:pPr>
            <a:r>
              <a:rPr lang="en-US" dirty="0"/>
              <a:t>How does the charge directly benefit the project and is the expense an allocable and allowable cost for this project.</a:t>
            </a:r>
          </a:p>
          <a:p>
            <a:r>
              <a:rPr lang="en-US" dirty="0"/>
              <a:t> </a:t>
            </a:r>
          </a:p>
          <a:p>
            <a:pPr marL="285750" indent="-285750">
              <a:buFont typeface="Arial" panose="020B0604020202020204" pitchFamily="34" charset="0"/>
              <a:buChar char="•"/>
            </a:pPr>
            <a:r>
              <a:rPr lang="en-US" dirty="0"/>
              <a:t>Documentation that changes have been discussed with and authorized by the principal investigator. </a:t>
            </a:r>
          </a:p>
        </p:txBody>
      </p:sp>
    </p:spTree>
    <p:extLst>
      <p:ext uri="{BB962C8B-B14F-4D97-AF65-F5344CB8AC3E}">
        <p14:creationId xmlns:p14="http://schemas.microsoft.com/office/powerpoint/2010/main" val="4218465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r>
              <a:rPr lang="en-US" sz="2800" b="1" dirty="0">
                <a:solidFill>
                  <a:schemeClr val="tx2"/>
                </a:solidFill>
              </a:rPr>
              <a:t>OP 61.06 – COST TRANSFER</a:t>
            </a:r>
          </a:p>
        </p:txBody>
      </p:sp>
      <p:sp>
        <p:nvSpPr>
          <p:cNvPr id="4" name="TextBox 3">
            <a:extLst>
              <a:ext uri="{FF2B5EF4-FFF2-40B4-BE49-F238E27FC236}">
                <a16:creationId xmlns:a16="http://schemas.microsoft.com/office/drawing/2014/main" id="{826397DB-D59C-9838-4991-6ADEEEA10809}"/>
              </a:ext>
            </a:extLst>
          </p:cNvPr>
          <p:cNvSpPr txBox="1"/>
          <p:nvPr/>
        </p:nvSpPr>
        <p:spPr>
          <a:xfrm>
            <a:off x="150876" y="1240559"/>
            <a:ext cx="8842248" cy="3139321"/>
          </a:xfrm>
          <a:prstGeom prst="rect">
            <a:avLst/>
          </a:prstGeom>
          <a:noFill/>
        </p:spPr>
        <p:txBody>
          <a:bodyPr wrap="square" rtlCol="0">
            <a:spAutoFit/>
          </a:bodyPr>
          <a:lstStyle/>
          <a:p>
            <a:r>
              <a:rPr lang="en-US" dirty="0"/>
              <a:t>Constant or frequent transfers raise serious questions about their propriety as well as the overall reliability of the accounting system and internal controls. Departments are encouraged to perform a thorough review of expenditures prior to the last 30 days of the project end date. Departments completing an excessive number of cost transfers on a consistent basis may be recommended for a process/internal control review by Internal Audit. </a:t>
            </a:r>
          </a:p>
          <a:p>
            <a:endParaRPr lang="en-US" dirty="0"/>
          </a:p>
          <a:p>
            <a:r>
              <a:rPr lang="en-US" dirty="0"/>
              <a:t>The department with which the charge is affiliated is responsible for appropriately funding any cost transfer that is disallowable due to failure to meet requirements stated above. The department will be held financially responsible if any cost transfer is later disallowed during an audit.</a:t>
            </a:r>
          </a:p>
        </p:txBody>
      </p:sp>
    </p:spTree>
    <p:extLst>
      <p:ext uri="{BB962C8B-B14F-4D97-AF65-F5344CB8AC3E}">
        <p14:creationId xmlns:p14="http://schemas.microsoft.com/office/powerpoint/2010/main" val="1823083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4258" y="173896"/>
            <a:ext cx="5015484" cy="523220"/>
          </a:xfrm>
          <a:prstGeom prst="rect">
            <a:avLst/>
          </a:prstGeom>
          <a:noFill/>
        </p:spPr>
        <p:txBody>
          <a:bodyPr wrap="square" rtlCol="0">
            <a:spAutoFit/>
          </a:bodyPr>
          <a:lstStyle/>
          <a:p>
            <a:pPr algn="ctr"/>
            <a:r>
              <a:rPr lang="en-US" sz="2800" b="1" dirty="0">
                <a:solidFill>
                  <a:schemeClr val="tx2"/>
                </a:solidFill>
              </a:rPr>
              <a:t>OP 80.13 – COST SHARE</a:t>
            </a:r>
          </a:p>
        </p:txBody>
      </p:sp>
      <p:sp>
        <p:nvSpPr>
          <p:cNvPr id="4" name="TextBox 3">
            <a:extLst>
              <a:ext uri="{FF2B5EF4-FFF2-40B4-BE49-F238E27FC236}">
                <a16:creationId xmlns:a16="http://schemas.microsoft.com/office/drawing/2014/main" id="{826397DB-D59C-9838-4991-6ADEEEA10809}"/>
              </a:ext>
            </a:extLst>
          </p:cNvPr>
          <p:cNvSpPr txBox="1"/>
          <p:nvPr/>
        </p:nvSpPr>
        <p:spPr>
          <a:xfrm>
            <a:off x="150876" y="1240559"/>
            <a:ext cx="8842248" cy="3693319"/>
          </a:xfrm>
          <a:prstGeom prst="rect">
            <a:avLst/>
          </a:prstGeom>
          <a:noFill/>
        </p:spPr>
        <p:txBody>
          <a:bodyPr wrap="square" rtlCol="0">
            <a:spAutoFit/>
          </a:bodyPr>
          <a:lstStyle/>
          <a:p>
            <a:pPr marL="285750" indent="-285750">
              <a:buFont typeface="Arial" panose="020B0604020202020204" pitchFamily="34" charset="0"/>
              <a:buChar char="•"/>
            </a:pPr>
            <a:r>
              <a:rPr lang="en-US" dirty="0"/>
              <a:t>Cost share refers to the resources contributed or allocated by the University (including third-party resources) to a sponsored project over and above the support provided by the sponsor of that project.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Restricted Fund = 327376, then Cost Share Fund = </a:t>
            </a:r>
            <a:r>
              <a:rPr lang="en-US" b="1" dirty="0"/>
              <a:t>8</a:t>
            </a:r>
            <a:r>
              <a:rPr lang="en-US" dirty="0"/>
              <a:t>27376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Cost share is a two-prong approach</a:t>
            </a:r>
          </a:p>
          <a:p>
            <a:pPr marL="742950" lvl="1" indent="-285750">
              <a:buFont typeface="Arial" panose="020B0604020202020204" pitchFamily="34" charset="0"/>
              <a:buChar char="•"/>
            </a:pPr>
            <a:r>
              <a:rPr lang="en-US" dirty="0"/>
              <a:t>Charge expense</a:t>
            </a:r>
          </a:p>
          <a:p>
            <a:pPr marL="742950" lvl="1" indent="-285750">
              <a:buFont typeface="Arial" panose="020B0604020202020204" pitchFamily="34" charset="0"/>
              <a:buChar char="•"/>
            </a:pPr>
            <a:r>
              <a:rPr lang="en-US" dirty="0"/>
              <a:t>Transfer in revenue to cover the expenses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Cost Share must be timely, proportional, and covered by FY end close</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991363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82296" y="1075967"/>
            <a:ext cx="8842248" cy="4524315"/>
          </a:xfrm>
          <a:prstGeom prst="rect">
            <a:avLst/>
          </a:prstGeom>
          <a:noFill/>
        </p:spPr>
        <p:txBody>
          <a:bodyPr wrap="square" rtlCol="0">
            <a:spAutoFit/>
          </a:bodyPr>
          <a:lstStyle/>
          <a:p>
            <a:r>
              <a:rPr lang="en-US" b="1" dirty="0">
                <a:solidFill>
                  <a:schemeClr val="tx2"/>
                </a:solidFill>
              </a:rPr>
              <a:t>Types of Funds on Report</a:t>
            </a:r>
          </a:p>
          <a:p>
            <a:pPr marL="285750" indent="-285750">
              <a:buFont typeface="Arial" panose="020B0604020202020204" pitchFamily="34" charset="0"/>
              <a:buChar char="•"/>
            </a:pPr>
            <a:r>
              <a:rPr lang="en-US" dirty="0"/>
              <a:t>All sponsored restricted funds and cost share funds (funds starting with a 3 or 8)</a:t>
            </a:r>
          </a:p>
          <a:p>
            <a:pPr marL="285750" indent="-285750">
              <a:buFont typeface="Arial" panose="020B0604020202020204" pitchFamily="34" charset="0"/>
              <a:buChar char="•"/>
            </a:pPr>
            <a:r>
              <a:rPr lang="en-US" dirty="0"/>
              <a:t>MAFES funds that start with 16 and has a federal criss (activity) code</a:t>
            </a:r>
          </a:p>
          <a:p>
            <a:pPr marL="285750" indent="-285750">
              <a:buFont typeface="Arial" panose="020B0604020202020204" pitchFamily="34" charset="0"/>
              <a:buChar char="•"/>
            </a:pPr>
            <a:r>
              <a:rPr lang="en-US" dirty="0"/>
              <a:t>FWRC funds that start with 17 and has a federal criss (activity) code</a:t>
            </a:r>
          </a:p>
          <a:p>
            <a:pPr marL="285750" indent="-285750">
              <a:buFont typeface="Arial" panose="020B0604020202020204" pitchFamily="34" charset="0"/>
              <a:buChar char="•"/>
            </a:pPr>
            <a:r>
              <a:rPr lang="en-US" dirty="0"/>
              <a:t>MSU-Extension funds that start with 18 and use program codes starting 032, 033, 034, 037 and 038</a:t>
            </a:r>
          </a:p>
          <a:p>
            <a:pPr marL="285750" indent="-285750">
              <a:buFont typeface="Arial" panose="020B0604020202020204" pitchFamily="34" charset="0"/>
              <a:buChar char="•"/>
            </a:pPr>
            <a:endParaRPr lang="en-US" dirty="0"/>
          </a:p>
          <a:p>
            <a:r>
              <a:rPr lang="en-US" b="1" dirty="0">
                <a:solidFill>
                  <a:schemeClr val="tx2"/>
                </a:solidFill>
              </a:rPr>
              <a:t>Frequency and Due Dates</a:t>
            </a:r>
          </a:p>
          <a:p>
            <a:pPr marL="285750" indent="-285750">
              <a:buFont typeface="Arial" panose="020B0604020202020204" pitchFamily="34" charset="0"/>
              <a:buChar char="•"/>
            </a:pPr>
            <a:r>
              <a:rPr lang="en-US" dirty="0"/>
              <a:t>Three times a year for 9 month employee and twice a year for 12 month employees</a:t>
            </a:r>
          </a:p>
          <a:p>
            <a:pPr marL="285750" indent="-285750">
              <a:buFont typeface="Arial" panose="020B0604020202020204" pitchFamily="34" charset="0"/>
              <a:buChar char="•"/>
            </a:pPr>
            <a:r>
              <a:rPr lang="en-US" dirty="0"/>
              <a:t>9 Month Employees</a:t>
            </a:r>
          </a:p>
          <a:p>
            <a:pPr marL="742950" lvl="1" indent="-285750">
              <a:buFont typeface="Arial" panose="020B0604020202020204" pitchFamily="34" charset="0"/>
              <a:buChar char="•"/>
            </a:pPr>
            <a:r>
              <a:rPr lang="en-US" dirty="0"/>
              <a:t>Fall Semester (Aug 16</a:t>
            </a:r>
            <a:r>
              <a:rPr lang="en-US" baseline="30000" dirty="0"/>
              <a:t>th</a:t>
            </a:r>
            <a:r>
              <a:rPr lang="en-US" dirty="0"/>
              <a:t> – Dec 31</a:t>
            </a:r>
            <a:r>
              <a:rPr lang="en-US" baseline="30000" dirty="0"/>
              <a:t>st</a:t>
            </a:r>
            <a:r>
              <a:rPr lang="en-US" dirty="0"/>
              <a:t>) – Reports Due March 31</a:t>
            </a:r>
            <a:r>
              <a:rPr lang="en-US" baseline="30000" dirty="0"/>
              <a:t>st</a:t>
            </a:r>
            <a:endParaRPr lang="en-US" dirty="0"/>
          </a:p>
          <a:p>
            <a:pPr marL="742950" lvl="1" indent="-285750">
              <a:buFont typeface="Arial" panose="020B0604020202020204" pitchFamily="34" charset="0"/>
              <a:buChar char="•"/>
            </a:pPr>
            <a:r>
              <a:rPr lang="en-US" dirty="0"/>
              <a:t>Spring Semester (Jan 1</a:t>
            </a:r>
            <a:r>
              <a:rPr lang="en-US" baseline="30000" dirty="0"/>
              <a:t>st</a:t>
            </a:r>
            <a:r>
              <a:rPr lang="en-US" dirty="0"/>
              <a:t> – May 15</a:t>
            </a:r>
            <a:r>
              <a:rPr lang="en-US" baseline="30000" dirty="0"/>
              <a:t>th) </a:t>
            </a:r>
            <a:r>
              <a:rPr lang="en-US" dirty="0"/>
              <a:t>– Reports Due August 31</a:t>
            </a:r>
            <a:r>
              <a:rPr lang="en-US" baseline="30000" dirty="0"/>
              <a:t>st</a:t>
            </a:r>
            <a:endParaRPr lang="en-US" dirty="0"/>
          </a:p>
          <a:p>
            <a:pPr marL="742950" lvl="1" indent="-285750">
              <a:buFont typeface="Arial" panose="020B0604020202020204" pitchFamily="34" charset="0"/>
              <a:buChar char="•"/>
            </a:pPr>
            <a:r>
              <a:rPr lang="en-US" dirty="0"/>
              <a:t>Summer Semester (May 16</a:t>
            </a:r>
            <a:r>
              <a:rPr lang="en-US" baseline="30000" dirty="0"/>
              <a:t>th</a:t>
            </a:r>
            <a:r>
              <a:rPr lang="en-US" dirty="0"/>
              <a:t> – August 15</a:t>
            </a:r>
            <a:r>
              <a:rPr lang="en-US" baseline="30000" dirty="0"/>
              <a:t>th</a:t>
            </a:r>
            <a:r>
              <a:rPr lang="en-US" dirty="0"/>
              <a:t>) – Reports November 31</a:t>
            </a:r>
            <a:r>
              <a:rPr lang="en-US" baseline="30000" dirty="0"/>
              <a:t>st</a:t>
            </a:r>
          </a:p>
          <a:p>
            <a:pPr marL="285750" indent="-285750">
              <a:buFont typeface="Arial" panose="020B0604020202020204" pitchFamily="34" charset="0"/>
              <a:buChar char="•"/>
            </a:pPr>
            <a:r>
              <a:rPr lang="en-US" dirty="0"/>
              <a:t>12 Month Employees</a:t>
            </a:r>
          </a:p>
          <a:p>
            <a:pPr marL="742950" lvl="1" indent="-285750">
              <a:buFont typeface="Arial" panose="020B0604020202020204" pitchFamily="34" charset="0"/>
              <a:buChar char="•"/>
            </a:pPr>
            <a:r>
              <a:rPr lang="en-US" dirty="0"/>
              <a:t>July 1</a:t>
            </a:r>
            <a:r>
              <a:rPr lang="en-US" baseline="30000" dirty="0"/>
              <a:t>st</a:t>
            </a:r>
            <a:r>
              <a:rPr lang="en-US" dirty="0"/>
              <a:t> – Dec 31</a:t>
            </a:r>
            <a:r>
              <a:rPr lang="en-US" baseline="30000" dirty="0"/>
              <a:t>st</a:t>
            </a:r>
            <a:r>
              <a:rPr lang="en-US" dirty="0"/>
              <a:t> – Reports Due March 31</a:t>
            </a:r>
            <a:r>
              <a:rPr lang="en-US" baseline="30000" dirty="0"/>
              <a:t>st</a:t>
            </a:r>
            <a:endParaRPr lang="en-US" dirty="0"/>
          </a:p>
          <a:p>
            <a:pPr marL="742950" lvl="1" indent="-285750">
              <a:buFont typeface="Arial" panose="020B0604020202020204" pitchFamily="34" charset="0"/>
              <a:buChar char="•"/>
            </a:pPr>
            <a:r>
              <a:rPr lang="en-US" dirty="0"/>
              <a:t>January 1</a:t>
            </a:r>
            <a:r>
              <a:rPr lang="en-US" baseline="30000" dirty="0"/>
              <a:t>st</a:t>
            </a:r>
            <a:r>
              <a:rPr lang="en-US" dirty="0"/>
              <a:t> – June 30</a:t>
            </a:r>
            <a:r>
              <a:rPr lang="en-US" baseline="30000" dirty="0"/>
              <a:t>th</a:t>
            </a:r>
            <a:r>
              <a:rPr lang="en-US" dirty="0"/>
              <a:t> – Reports Due September 28th</a:t>
            </a:r>
          </a:p>
        </p:txBody>
      </p:sp>
    </p:spTree>
    <p:extLst>
      <p:ext uri="{BB962C8B-B14F-4D97-AF65-F5344CB8AC3E}">
        <p14:creationId xmlns:p14="http://schemas.microsoft.com/office/powerpoint/2010/main" val="2178091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82296" y="907428"/>
            <a:ext cx="8842248" cy="5493812"/>
          </a:xfrm>
          <a:prstGeom prst="rect">
            <a:avLst/>
          </a:prstGeom>
          <a:noFill/>
        </p:spPr>
        <p:txBody>
          <a:bodyPr wrap="square" rtlCol="0">
            <a:spAutoFit/>
          </a:bodyPr>
          <a:lstStyle/>
          <a:p>
            <a:pPr marL="285750" indent="-285750">
              <a:buFont typeface="Arial" panose="020B0604020202020204" pitchFamily="34" charset="0"/>
              <a:buChar char="•"/>
            </a:pPr>
            <a:r>
              <a:rPr lang="en-US" dirty="0"/>
              <a:t>SPA will send email reminders advising departments when to run the report</a:t>
            </a:r>
          </a:p>
          <a:p>
            <a:endParaRPr lang="en-US" dirty="0"/>
          </a:p>
          <a:p>
            <a:pPr marL="285750" indent="-285750">
              <a:buFont typeface="Arial" panose="020B0604020202020204" pitchFamily="34" charset="0"/>
              <a:buChar char="•"/>
            </a:pPr>
            <a:r>
              <a:rPr lang="en-US" dirty="0"/>
              <a:t>Each department should assign a T&amp;E Coordinator to facilitate this process</a:t>
            </a:r>
          </a:p>
          <a:p>
            <a:endParaRPr lang="en-US" dirty="0"/>
          </a:p>
          <a:p>
            <a:pPr marL="285750" indent="-285750">
              <a:buFont typeface="Arial" panose="020B0604020202020204" pitchFamily="34" charset="0"/>
              <a:buChar char="•"/>
            </a:pPr>
            <a:r>
              <a:rPr lang="en-US" b="1" u="sng" dirty="0"/>
              <a:t>It is strongly encouraged that the individual employee certify their own effort</a:t>
            </a:r>
          </a:p>
          <a:p>
            <a:endParaRPr lang="en-US" dirty="0"/>
          </a:p>
          <a:p>
            <a:pPr marL="285750" indent="-285750">
              <a:buFont typeface="Arial" panose="020B0604020202020204" pitchFamily="34" charset="0"/>
              <a:buChar char="•"/>
            </a:pPr>
            <a:r>
              <a:rPr lang="en-US" dirty="0"/>
              <a:t>If the employee is no longer available, the PI or responsible official with </a:t>
            </a:r>
            <a:r>
              <a:rPr lang="en-US" b="1" i="1" dirty="0"/>
              <a:t>f</a:t>
            </a:r>
            <a:r>
              <a:rPr lang="en-US" b="1" i="1" u="sng" dirty="0"/>
              <a:t>irst-hand knowledge</a:t>
            </a:r>
            <a:r>
              <a:rPr lang="en-US" b="1" i="1" dirty="0"/>
              <a:t> </a:t>
            </a:r>
            <a:r>
              <a:rPr lang="en-US" dirty="0"/>
              <a:t>of the work performed will review and certify</a:t>
            </a:r>
          </a:p>
          <a:p>
            <a:endParaRPr lang="en-US" dirty="0"/>
          </a:p>
          <a:p>
            <a:pPr marL="285750" indent="-285750">
              <a:buFont typeface="Arial" panose="020B0604020202020204" pitchFamily="34" charset="0"/>
              <a:buChar char="•"/>
            </a:pPr>
            <a:r>
              <a:rPr lang="en-US" dirty="0"/>
              <a:t>The departmental T&amp;E Coordinator should gather all reports and send a scanned version to </a:t>
            </a:r>
            <a:r>
              <a:rPr lang="en-US" b="1" dirty="0">
                <a:solidFill>
                  <a:schemeClr val="accent1"/>
                </a:solidFill>
                <a:hlinkClick r:id="rId3">
                  <a:extLst>
                    <a:ext uri="{A12FA001-AC4F-418D-AE19-62706E023703}">
                      <ahyp:hlinkClr xmlns:ahyp="http://schemas.microsoft.com/office/drawing/2018/hyperlinkcolor" val="tx"/>
                    </a:ext>
                  </a:extLst>
                </a:hlinkClick>
              </a:rPr>
              <a:t>spaccounting@controller.misstate.edu</a:t>
            </a:r>
            <a:r>
              <a:rPr lang="en-US" b="1" dirty="0">
                <a:solidFill>
                  <a:schemeClr val="accent1"/>
                </a:solidFill>
              </a:rPr>
              <a:t> </a:t>
            </a:r>
            <a:r>
              <a:rPr lang="en-US" dirty="0"/>
              <a:t>by the specific due date</a:t>
            </a:r>
          </a:p>
          <a:p>
            <a:endParaRPr lang="en-US" dirty="0"/>
          </a:p>
          <a:p>
            <a:pPr marL="285750" indent="-285750">
              <a:buFont typeface="Arial" panose="020B0604020202020204" pitchFamily="34" charset="0"/>
              <a:buChar char="•"/>
            </a:pPr>
            <a:r>
              <a:rPr lang="en-US" dirty="0"/>
              <a:t>Intermittent, hourly retiree, and students are not included on the T&amp;E Report; however, departments are required to keep time sheets for these employees</a:t>
            </a:r>
          </a:p>
          <a:p>
            <a:endParaRPr lang="en-US" dirty="0"/>
          </a:p>
          <a:p>
            <a:pPr marL="285750" indent="-285750">
              <a:buFont typeface="Arial" panose="020B0604020202020204" pitchFamily="34" charset="0"/>
              <a:buChar char="•"/>
            </a:pPr>
            <a:r>
              <a:rPr lang="en-US" dirty="0"/>
              <a:t>See Time &amp; Effort Quick Reference Guide in Training Resources section of SPA website</a:t>
            </a:r>
          </a:p>
          <a:p>
            <a:pPr marL="285750" indent="-285750">
              <a:lnSpc>
                <a:spcPct val="150000"/>
              </a:lnSpc>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9713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0" y="1346340"/>
            <a:ext cx="884224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The University shall require all Time and Effort Reports to be certified </a:t>
            </a:r>
            <a:r>
              <a:rPr lang="en-US" b="1" u="sng" dirty="0"/>
              <a:t>within 90 calendar days </a:t>
            </a:r>
            <a:r>
              <a:rPr lang="en-US" dirty="0"/>
              <a:t>of the close of the reporting period.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completed Time and Effort Report should be submitted to the Sponsored Programs Accounting Office within this time frame.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Effort not certified within 90 days may result in reversal of the charges on the award, jeopardize submission of future proposals, cause a current proposal to be withdrawn, and/or jeopardize the acceptance of future awards. </a:t>
            </a:r>
          </a:p>
        </p:txBody>
      </p:sp>
    </p:spTree>
    <p:extLst>
      <p:ext uri="{BB962C8B-B14F-4D97-AF65-F5344CB8AC3E}">
        <p14:creationId xmlns:p14="http://schemas.microsoft.com/office/powerpoint/2010/main" val="502481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0" y="1346340"/>
            <a:ext cx="884224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Actual effort should be monitored, and significant changes to estimated effort calculations should be made as soon as they become known.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u="sng" dirty="0"/>
              <a:t>If</a:t>
            </a:r>
            <a:r>
              <a:rPr lang="en-US" dirty="0"/>
              <a:t> at the end of a certification period, the effort percentages reflected on the certification are not a reasonable reflection (5% or less variation from actual) of the employee’s effort, a payroll redistribution should be submitted promptly to the appropriate office.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Once the employee’s effort is correct, the department should reprint the updated Time and Effort Report for certification and include with the department’s report </a:t>
            </a:r>
            <a:r>
              <a:rPr lang="en-US" b="1" u="sng" dirty="0"/>
              <a:t>within the 90 day period. </a:t>
            </a:r>
          </a:p>
        </p:txBody>
      </p:sp>
    </p:spTree>
    <p:extLst>
      <p:ext uri="{BB962C8B-B14F-4D97-AF65-F5344CB8AC3E}">
        <p14:creationId xmlns:p14="http://schemas.microsoft.com/office/powerpoint/2010/main" val="288148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 y="111284"/>
            <a:ext cx="7498080" cy="615553"/>
          </a:xfrm>
          <a:prstGeom prst="rect">
            <a:avLst/>
          </a:prstGeom>
          <a:noFill/>
        </p:spPr>
        <p:txBody>
          <a:bodyPr wrap="square" rtlCol="0">
            <a:spAutoFit/>
          </a:bodyPr>
          <a:lstStyle/>
          <a:p>
            <a:pPr algn="ctr"/>
            <a:r>
              <a:rPr lang="en-US" sz="3400" dirty="0">
                <a:solidFill>
                  <a:schemeClr val="accent1"/>
                </a:solidFill>
              </a:rPr>
              <a:t>SPA RESPONSIBILITIES</a:t>
            </a:r>
          </a:p>
        </p:txBody>
      </p:sp>
      <p:sp>
        <p:nvSpPr>
          <p:cNvPr id="5" name="TextBox 4"/>
          <p:cNvSpPr txBox="1"/>
          <p:nvPr/>
        </p:nvSpPr>
        <p:spPr>
          <a:xfrm>
            <a:off x="224028" y="871692"/>
            <a:ext cx="8695944" cy="5093702"/>
          </a:xfrm>
          <a:prstGeom prst="rect">
            <a:avLst/>
          </a:prstGeom>
          <a:noFill/>
        </p:spPr>
        <p:txBody>
          <a:bodyPr wrap="square" rtlCol="0">
            <a:spAutoFit/>
          </a:bodyPr>
          <a:lstStyle/>
          <a:p>
            <a:r>
              <a:rPr lang="en-US" b="1" dirty="0">
                <a:solidFill>
                  <a:schemeClr val="accent1"/>
                </a:solidFill>
              </a:rPr>
              <a:t>SPA SENIOR ACCOUNTANTS </a:t>
            </a:r>
          </a:p>
          <a:p>
            <a:r>
              <a:rPr lang="en-US" sz="1700" dirty="0"/>
              <a:t>Process Awards/Mods </a:t>
            </a:r>
          </a:p>
          <a:p>
            <a:pPr marL="742950" lvl="1" indent="-285750">
              <a:buFont typeface="Arial" panose="020B0604020202020204" pitchFamily="34" charset="0"/>
              <a:buChar char="•"/>
            </a:pPr>
            <a:r>
              <a:rPr lang="en-US" sz="1700" dirty="0"/>
              <a:t>Review, bookmark &amp; highlight pertinent information within the agreements</a:t>
            </a:r>
          </a:p>
          <a:p>
            <a:pPr marL="742950" lvl="1" indent="-285750">
              <a:buFont typeface="Arial" panose="020B0604020202020204" pitchFamily="34" charset="0"/>
              <a:buChar char="•"/>
            </a:pPr>
            <a:r>
              <a:rPr lang="en-US" sz="1700" dirty="0"/>
              <a:t>Assign the fund(s)</a:t>
            </a:r>
          </a:p>
          <a:p>
            <a:pPr marL="742950" lvl="1" indent="-285750">
              <a:buFont typeface="Arial" panose="020B0604020202020204" pitchFamily="34" charset="0"/>
              <a:buChar char="•"/>
            </a:pPr>
            <a:r>
              <a:rPr lang="en-US" sz="1700" dirty="0"/>
              <a:t>Update the appropriate Banner Forms</a:t>
            </a:r>
          </a:p>
          <a:p>
            <a:pPr marL="742950" lvl="1" indent="-285750">
              <a:buFont typeface="Arial" panose="020B0604020202020204" pitchFamily="34" charset="0"/>
              <a:buChar char="•"/>
            </a:pPr>
            <a:r>
              <a:rPr lang="en-US" sz="1700" dirty="0"/>
              <a:t>Load the restricted budget</a:t>
            </a:r>
          </a:p>
          <a:p>
            <a:pPr marL="742950" lvl="1" indent="-285750">
              <a:buFont typeface="Arial" panose="020B0604020202020204" pitchFamily="34" charset="0"/>
              <a:buChar char="•"/>
            </a:pPr>
            <a:r>
              <a:rPr lang="en-US" sz="1700" dirty="0"/>
              <a:t>Create the Indirect Cost (IC) distribution template</a:t>
            </a:r>
          </a:p>
          <a:p>
            <a:pPr marL="742950" lvl="1" indent="-285750">
              <a:buFont typeface="Arial" panose="020B0604020202020204" pitchFamily="34" charset="0"/>
              <a:buChar char="•"/>
            </a:pPr>
            <a:r>
              <a:rPr lang="en-US" sz="1700" dirty="0"/>
              <a:t>Email fund notification to respective department</a:t>
            </a:r>
          </a:p>
          <a:p>
            <a:r>
              <a:rPr lang="en-US" sz="1700" dirty="0"/>
              <a:t>Subcontracts</a:t>
            </a:r>
          </a:p>
          <a:p>
            <a:pPr marL="742950" lvl="1" indent="-285750">
              <a:buFont typeface="Arial" panose="020B0604020202020204" pitchFamily="34" charset="0"/>
              <a:buChar char="•"/>
            </a:pPr>
            <a:r>
              <a:rPr lang="en-US" sz="1700" dirty="0"/>
              <a:t>Review, bookmark &amp; highlight pertinent information within the sub agreements</a:t>
            </a:r>
          </a:p>
          <a:p>
            <a:pPr marL="742950" lvl="1" indent="-285750">
              <a:buFont typeface="Arial" panose="020B0604020202020204" pitchFamily="34" charset="0"/>
              <a:buChar char="•"/>
            </a:pPr>
            <a:r>
              <a:rPr lang="en-US" sz="1700" dirty="0"/>
              <a:t>Create payment spreadsheet</a:t>
            </a:r>
          </a:p>
          <a:p>
            <a:pPr marL="742950" lvl="1" indent="-285750">
              <a:buFont typeface="Arial" panose="020B0604020202020204" pitchFamily="34" charset="0"/>
              <a:buChar char="•"/>
            </a:pPr>
            <a:r>
              <a:rPr lang="en-US" sz="1700" dirty="0"/>
              <a:t>Email notification to respective department</a:t>
            </a:r>
          </a:p>
          <a:p>
            <a:r>
              <a:rPr lang="en-US" sz="1700" dirty="0"/>
              <a:t>Team Leader</a:t>
            </a:r>
          </a:p>
          <a:p>
            <a:pPr marL="742950" lvl="1" indent="-285750">
              <a:buFont typeface="Arial" panose="020B0604020202020204" pitchFamily="34" charset="0"/>
              <a:buChar char="•"/>
            </a:pPr>
            <a:r>
              <a:rPr lang="en-US" sz="1700" dirty="0"/>
              <a:t>Train and mentor team members</a:t>
            </a:r>
          </a:p>
          <a:p>
            <a:pPr marL="742950" lvl="1" indent="-285750">
              <a:buFont typeface="Arial" panose="020B0604020202020204" pitchFamily="34" charset="0"/>
              <a:buChar char="•"/>
            </a:pPr>
            <a:r>
              <a:rPr lang="en-US" sz="1700" dirty="0"/>
              <a:t>Review respective team member’s invoices, financial reports, journal entries</a:t>
            </a:r>
          </a:p>
          <a:p>
            <a:pPr marL="742950" lvl="1" indent="-285750">
              <a:buFont typeface="Arial" panose="020B0604020202020204" pitchFamily="34" charset="0"/>
              <a:buChar char="•"/>
            </a:pPr>
            <a:r>
              <a:rPr lang="en-US" sz="1700" dirty="0"/>
              <a:t>Provide departmental support as needed</a:t>
            </a:r>
          </a:p>
          <a:p>
            <a:r>
              <a:rPr lang="en-US" sz="1700" dirty="0"/>
              <a:t>Establish Scholarship Funds</a:t>
            </a:r>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99777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0" y="1346340"/>
            <a:ext cx="8842248" cy="3693319"/>
          </a:xfrm>
          <a:prstGeom prst="rect">
            <a:avLst/>
          </a:prstGeom>
          <a:noFill/>
        </p:spPr>
        <p:txBody>
          <a:bodyPr wrap="square" rtlCol="0">
            <a:spAutoFit/>
          </a:bodyPr>
          <a:lstStyle/>
          <a:p>
            <a:pPr marL="285750" indent="-285750">
              <a:buFont typeface="Arial" panose="020B0604020202020204" pitchFamily="34" charset="0"/>
              <a:buChar char="•"/>
            </a:pPr>
            <a:r>
              <a:rPr lang="en-US" dirty="0"/>
              <a:t>In the rare instance it becomes necessary to correct a Time and Effort Report that has already been certified, the departmental administrator must submit the Job Labor Redistribution Form along with a Justification Form explaining the reason for the change and the delay in making the correction.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addition to the Department Head and Principal Investigator, the Justification Form must also be acknowledged by the appropriate Dean/Director and Vice President and then submitted to the Director of Sponsored Programs Accounting for review and approval.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Once the Job Labor Redistribution Form has been approved and posted in Banner, a new Time and Effort Report for the employee should be produced, certified and sent to </a:t>
            </a:r>
            <a:r>
              <a:rPr lang="en-US" dirty="0">
                <a:hlinkClick r:id="rId3"/>
              </a:rPr>
              <a:t>spaccounting@controller.misstate.edu</a:t>
            </a:r>
            <a:r>
              <a:rPr lang="en-US" dirty="0"/>
              <a:t> </a:t>
            </a:r>
            <a:endParaRPr lang="en-US" b="1" u="sng" dirty="0"/>
          </a:p>
        </p:txBody>
      </p:sp>
    </p:spTree>
    <p:extLst>
      <p:ext uri="{BB962C8B-B14F-4D97-AF65-F5344CB8AC3E}">
        <p14:creationId xmlns:p14="http://schemas.microsoft.com/office/powerpoint/2010/main" val="3062480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0" y="1346340"/>
            <a:ext cx="884224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Constant or frequent submission of late Time and Effort Reports and Job Labor Redistribution Forms after the Time and Effort Report is certified could raise serious questions about their propriety as well as the overall reliability of the accounting system and internal controls.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list of departments with late reports or frequent JLRF after effort is certified will be provided to the appropriate Vice President’s Office and Internal Audit</a:t>
            </a:r>
            <a:endParaRPr lang="en-US" b="1" u="sng" dirty="0"/>
          </a:p>
        </p:txBody>
      </p:sp>
    </p:spTree>
    <p:extLst>
      <p:ext uri="{BB962C8B-B14F-4D97-AF65-F5344CB8AC3E}">
        <p14:creationId xmlns:p14="http://schemas.microsoft.com/office/powerpoint/2010/main" val="1776542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pic>
        <p:nvPicPr>
          <p:cNvPr id="3" name="Picture 2">
            <a:extLst>
              <a:ext uri="{FF2B5EF4-FFF2-40B4-BE49-F238E27FC236}">
                <a16:creationId xmlns:a16="http://schemas.microsoft.com/office/drawing/2014/main" id="{ADEB96C6-9C16-F67B-FF94-9C6E5C8C454F}"/>
              </a:ext>
            </a:extLst>
          </p:cNvPr>
          <p:cNvPicPr>
            <a:picLocks noChangeAspect="1"/>
          </p:cNvPicPr>
          <p:nvPr/>
        </p:nvPicPr>
        <p:blipFill>
          <a:blip r:embed="rId3"/>
          <a:stretch>
            <a:fillRect/>
          </a:stretch>
        </p:blipFill>
        <p:spPr>
          <a:xfrm>
            <a:off x="1423548" y="697439"/>
            <a:ext cx="6296904" cy="5115639"/>
          </a:xfrm>
          <a:prstGeom prst="rect">
            <a:avLst/>
          </a:prstGeom>
        </p:spPr>
      </p:pic>
    </p:spTree>
    <p:extLst>
      <p:ext uri="{BB962C8B-B14F-4D97-AF65-F5344CB8AC3E}">
        <p14:creationId xmlns:p14="http://schemas.microsoft.com/office/powerpoint/2010/main" val="2852893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pic>
        <p:nvPicPr>
          <p:cNvPr id="4" name="Picture 3">
            <a:extLst>
              <a:ext uri="{FF2B5EF4-FFF2-40B4-BE49-F238E27FC236}">
                <a16:creationId xmlns:a16="http://schemas.microsoft.com/office/drawing/2014/main" id="{D80D4C05-3130-583D-CE95-6E6609037EC3}"/>
              </a:ext>
            </a:extLst>
          </p:cNvPr>
          <p:cNvPicPr>
            <a:picLocks noChangeAspect="1"/>
          </p:cNvPicPr>
          <p:nvPr/>
        </p:nvPicPr>
        <p:blipFill>
          <a:blip r:embed="rId3"/>
          <a:stretch>
            <a:fillRect/>
          </a:stretch>
        </p:blipFill>
        <p:spPr>
          <a:xfrm>
            <a:off x="221865" y="903513"/>
            <a:ext cx="3988538" cy="4835727"/>
          </a:xfrm>
          <a:prstGeom prst="rect">
            <a:avLst/>
          </a:prstGeom>
        </p:spPr>
      </p:pic>
      <p:pic>
        <p:nvPicPr>
          <p:cNvPr id="7" name="Picture 6">
            <a:extLst>
              <a:ext uri="{FF2B5EF4-FFF2-40B4-BE49-F238E27FC236}">
                <a16:creationId xmlns:a16="http://schemas.microsoft.com/office/drawing/2014/main" id="{E614C836-94C0-9EC3-2496-06140E1E8C67}"/>
              </a:ext>
            </a:extLst>
          </p:cNvPr>
          <p:cNvPicPr>
            <a:picLocks noChangeAspect="1"/>
          </p:cNvPicPr>
          <p:nvPr/>
        </p:nvPicPr>
        <p:blipFill>
          <a:blip r:embed="rId4"/>
          <a:stretch>
            <a:fillRect/>
          </a:stretch>
        </p:blipFill>
        <p:spPr>
          <a:xfrm>
            <a:off x="4484994" y="903513"/>
            <a:ext cx="4437141" cy="4835727"/>
          </a:xfrm>
          <a:prstGeom prst="rect">
            <a:avLst/>
          </a:prstGeom>
        </p:spPr>
      </p:pic>
    </p:spTree>
    <p:extLst>
      <p:ext uri="{BB962C8B-B14F-4D97-AF65-F5344CB8AC3E}">
        <p14:creationId xmlns:p14="http://schemas.microsoft.com/office/powerpoint/2010/main" val="4261420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0" y="697116"/>
            <a:ext cx="8842248"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Job Labor Redistribution Form (JLRFs) </a:t>
            </a:r>
          </a:p>
          <a:p>
            <a:pPr marL="285750" indent="-285750">
              <a:buFont typeface="Arial" panose="020B0604020202020204" pitchFamily="34" charset="0"/>
              <a:buChar char="•"/>
            </a:pPr>
            <a:r>
              <a:rPr lang="en-US" b="1" dirty="0"/>
              <a:t>JLRF and Justification are required if the effective date is more than 90 days past </a:t>
            </a:r>
          </a:p>
          <a:p>
            <a:pPr marL="285750" indent="-285750">
              <a:buFont typeface="Arial" panose="020B0604020202020204" pitchFamily="34" charset="0"/>
              <a:buChar char="•"/>
            </a:pPr>
            <a:endParaRPr lang="en-US" b="1" dirty="0"/>
          </a:p>
        </p:txBody>
      </p:sp>
      <p:pic>
        <p:nvPicPr>
          <p:cNvPr id="3" name="Picture 2">
            <a:extLst>
              <a:ext uri="{FF2B5EF4-FFF2-40B4-BE49-F238E27FC236}">
                <a16:creationId xmlns:a16="http://schemas.microsoft.com/office/drawing/2014/main" id="{4DB2F810-5E50-3285-6747-8D64B3BE2426}"/>
              </a:ext>
            </a:extLst>
          </p:cNvPr>
          <p:cNvPicPr>
            <a:picLocks noChangeAspect="1"/>
          </p:cNvPicPr>
          <p:nvPr/>
        </p:nvPicPr>
        <p:blipFill>
          <a:blip r:embed="rId3"/>
          <a:stretch>
            <a:fillRect/>
          </a:stretch>
        </p:blipFill>
        <p:spPr>
          <a:xfrm>
            <a:off x="533417" y="1614564"/>
            <a:ext cx="8077166" cy="4295124"/>
          </a:xfrm>
          <a:prstGeom prst="rect">
            <a:avLst/>
          </a:prstGeom>
          <a:ln w="28575">
            <a:solidFill>
              <a:schemeClr val="tx2"/>
            </a:solidFill>
          </a:ln>
        </p:spPr>
      </p:pic>
    </p:spTree>
    <p:extLst>
      <p:ext uri="{BB962C8B-B14F-4D97-AF65-F5344CB8AC3E}">
        <p14:creationId xmlns:p14="http://schemas.microsoft.com/office/powerpoint/2010/main" val="1514887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2668" y="173896"/>
            <a:ext cx="7598664" cy="523220"/>
          </a:xfrm>
          <a:prstGeom prst="rect">
            <a:avLst/>
          </a:prstGeom>
          <a:noFill/>
        </p:spPr>
        <p:txBody>
          <a:bodyPr wrap="square" rtlCol="0">
            <a:spAutoFit/>
          </a:bodyPr>
          <a:lstStyle/>
          <a:p>
            <a:r>
              <a:rPr lang="en-US" sz="2800" b="1" dirty="0">
                <a:solidFill>
                  <a:schemeClr val="tx2"/>
                </a:solidFill>
              </a:rPr>
              <a:t>OP 70.08 - TIME AND EFFORT REPORTING</a:t>
            </a:r>
          </a:p>
        </p:txBody>
      </p:sp>
      <p:sp>
        <p:nvSpPr>
          <p:cNvPr id="4" name="TextBox 3">
            <a:extLst>
              <a:ext uri="{FF2B5EF4-FFF2-40B4-BE49-F238E27FC236}">
                <a16:creationId xmlns:a16="http://schemas.microsoft.com/office/drawing/2014/main" id="{826397DB-D59C-9838-4991-6ADEEEA10809}"/>
              </a:ext>
            </a:extLst>
          </p:cNvPr>
          <p:cNvSpPr txBox="1"/>
          <p:nvPr/>
        </p:nvSpPr>
        <p:spPr>
          <a:xfrm>
            <a:off x="0" y="746175"/>
            <a:ext cx="8842248"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Job Labor Redistribution Form (JLRFs) </a:t>
            </a:r>
          </a:p>
          <a:p>
            <a:pPr marL="285750" indent="-285750">
              <a:buFont typeface="Arial" panose="020B0604020202020204" pitchFamily="34" charset="0"/>
              <a:buChar char="•"/>
            </a:pPr>
            <a:r>
              <a:rPr lang="en-US" b="1" dirty="0"/>
              <a:t>JLRF and Justification are required if the effective date is more than 90 days past </a:t>
            </a:r>
          </a:p>
          <a:p>
            <a:pPr marL="285750" indent="-285750">
              <a:buFont typeface="Arial" panose="020B0604020202020204" pitchFamily="34" charset="0"/>
              <a:buChar char="•"/>
            </a:pPr>
            <a:endParaRPr lang="en-US" b="1" dirty="0"/>
          </a:p>
        </p:txBody>
      </p:sp>
      <p:pic>
        <p:nvPicPr>
          <p:cNvPr id="7" name="Picture 6">
            <a:extLst>
              <a:ext uri="{FF2B5EF4-FFF2-40B4-BE49-F238E27FC236}">
                <a16:creationId xmlns:a16="http://schemas.microsoft.com/office/drawing/2014/main" id="{369DB097-1D9E-32F6-3C3C-885AA6084950}"/>
              </a:ext>
            </a:extLst>
          </p:cNvPr>
          <p:cNvPicPr>
            <a:picLocks noChangeAspect="1"/>
          </p:cNvPicPr>
          <p:nvPr/>
        </p:nvPicPr>
        <p:blipFill>
          <a:blip r:embed="rId3"/>
          <a:stretch>
            <a:fillRect/>
          </a:stretch>
        </p:blipFill>
        <p:spPr>
          <a:xfrm>
            <a:off x="381001" y="1687285"/>
            <a:ext cx="8531642" cy="4147457"/>
          </a:xfrm>
          <a:prstGeom prst="rect">
            <a:avLst/>
          </a:prstGeom>
          <a:ln w="28575">
            <a:solidFill>
              <a:schemeClr val="accent1"/>
            </a:solidFill>
          </a:ln>
        </p:spPr>
      </p:pic>
    </p:spTree>
    <p:extLst>
      <p:ext uri="{BB962C8B-B14F-4D97-AF65-F5344CB8AC3E}">
        <p14:creationId xmlns:p14="http://schemas.microsoft.com/office/powerpoint/2010/main" val="4086350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77F922-E19A-5D45-60F2-BFC25871AE7F}"/>
              </a:ext>
            </a:extLst>
          </p:cNvPr>
          <p:cNvSpPr txBox="1">
            <a:spLocks/>
          </p:cNvSpPr>
          <p:nvPr/>
        </p:nvSpPr>
        <p:spPr>
          <a:xfrm>
            <a:off x="90750" y="2632208"/>
            <a:ext cx="3619449" cy="89476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b="1" dirty="0">
                <a:solidFill>
                  <a:schemeClr val="tx1"/>
                </a:solidFill>
                <a:latin typeface="Trebuchet MS" panose="020B0603020202020204" pitchFamily="34" charset="0"/>
              </a:rPr>
              <a:t>QUESTIONS??</a:t>
            </a:r>
          </a:p>
        </p:txBody>
      </p:sp>
      <p:pic>
        <p:nvPicPr>
          <p:cNvPr id="5" name="Content Placeholder 12" descr="Quizzical burrowing owl looking forward">
            <a:extLst>
              <a:ext uri="{FF2B5EF4-FFF2-40B4-BE49-F238E27FC236}">
                <a16:creationId xmlns:a16="http://schemas.microsoft.com/office/drawing/2014/main" id="{CE95F3EE-D468-ECCC-8915-D49593EF43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64429" y="1316402"/>
            <a:ext cx="5036421" cy="3713419"/>
          </a:xfrm>
          <a:prstGeom prst="rect">
            <a:avLst/>
          </a:prstGeom>
        </p:spPr>
      </p:pic>
    </p:spTree>
    <p:extLst>
      <p:ext uri="{BB962C8B-B14F-4D97-AF65-F5344CB8AC3E}">
        <p14:creationId xmlns:p14="http://schemas.microsoft.com/office/powerpoint/2010/main" val="3266486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BD58-20C3-4C51-523F-310AE04A2D2E}"/>
              </a:ext>
            </a:extLst>
          </p:cNvPr>
          <p:cNvSpPr txBox="1">
            <a:spLocks/>
          </p:cNvSpPr>
          <p:nvPr/>
        </p:nvSpPr>
        <p:spPr>
          <a:xfrm>
            <a:off x="1295400" y="682752"/>
            <a:ext cx="6553200" cy="1066800"/>
          </a:xfrm>
          <a:prstGeom prst="rect">
            <a:avLst/>
          </a:prstGeom>
        </p:spPr>
        <p:txBody>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dirty="0">
                <a:latin typeface="+mn-lt"/>
              </a:rPr>
              <a:t>Contact Information</a:t>
            </a:r>
          </a:p>
        </p:txBody>
      </p:sp>
      <p:sp>
        <p:nvSpPr>
          <p:cNvPr id="3" name="Content Placeholder 2">
            <a:extLst>
              <a:ext uri="{FF2B5EF4-FFF2-40B4-BE49-F238E27FC236}">
                <a16:creationId xmlns:a16="http://schemas.microsoft.com/office/drawing/2014/main" id="{93F1D08D-89C7-9DAE-088F-DF65BCDFBBDA}"/>
              </a:ext>
            </a:extLst>
          </p:cNvPr>
          <p:cNvSpPr txBox="1">
            <a:spLocks/>
          </p:cNvSpPr>
          <p:nvPr/>
        </p:nvSpPr>
        <p:spPr>
          <a:xfrm>
            <a:off x="1911096" y="2100101"/>
            <a:ext cx="6427146" cy="369411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t>Jonathan Tucker</a:t>
            </a:r>
          </a:p>
          <a:p>
            <a:pPr marL="0" indent="0">
              <a:buFont typeface="Arial"/>
              <a:buNone/>
            </a:pPr>
            <a:r>
              <a:rPr lang="en-US" sz="2400" dirty="0"/>
              <a:t>Phone: 325-1930</a:t>
            </a:r>
          </a:p>
          <a:p>
            <a:pPr marL="0" indent="0">
              <a:buFont typeface="Arial"/>
              <a:buNone/>
            </a:pPr>
            <a:r>
              <a:rPr lang="en-US" sz="2400" dirty="0"/>
              <a:t>Email: jtucker@controller.msstate.edu</a:t>
            </a:r>
          </a:p>
          <a:p>
            <a:pPr marL="0" indent="0">
              <a:buFont typeface="Arial"/>
              <a:buNone/>
            </a:pPr>
            <a:r>
              <a:rPr lang="en-US" sz="2400" dirty="0"/>
              <a:t>Office: 531 McArthur Hall</a:t>
            </a:r>
          </a:p>
          <a:p>
            <a:pPr marL="0" indent="0">
              <a:buFont typeface="Arial"/>
              <a:buNone/>
            </a:pPr>
            <a:endParaRPr lang="en-US" sz="2400" dirty="0"/>
          </a:p>
          <a:p>
            <a:pPr marL="0" indent="0">
              <a:buFont typeface="Arial"/>
              <a:buNone/>
            </a:pPr>
            <a:r>
              <a:rPr lang="en-US" sz="2400" b="1" dirty="0"/>
              <a:t>Anna-Marie Nickels</a:t>
            </a:r>
          </a:p>
          <a:p>
            <a:pPr marL="0" indent="0">
              <a:buFont typeface="Arial"/>
              <a:buNone/>
            </a:pPr>
            <a:r>
              <a:rPr lang="en-US" sz="2400" dirty="0"/>
              <a:t>Phone: 325-6802</a:t>
            </a:r>
          </a:p>
          <a:p>
            <a:pPr marL="0" indent="0">
              <a:buFont typeface="Arial"/>
              <a:buNone/>
            </a:pPr>
            <a:r>
              <a:rPr lang="en-US" sz="2400" dirty="0"/>
              <a:t>Email: anickels@controller.msstate.edu</a:t>
            </a:r>
          </a:p>
          <a:p>
            <a:pPr marL="0" indent="0">
              <a:buFont typeface="Arial"/>
              <a:buNone/>
            </a:pPr>
            <a:r>
              <a:rPr lang="en-US" sz="2400" dirty="0"/>
              <a:t>Office: 431 McArthur Hall</a:t>
            </a:r>
          </a:p>
          <a:p>
            <a:pPr marL="0" indent="0">
              <a:buFont typeface="Arial"/>
              <a:buNone/>
            </a:pPr>
            <a:endParaRPr lang="en-US" sz="2400" dirty="0"/>
          </a:p>
          <a:p>
            <a:pPr marL="0" indent="0">
              <a:buFont typeface="Arial"/>
              <a:buNone/>
            </a:pPr>
            <a:endParaRPr lang="en-US" sz="1600" dirty="0"/>
          </a:p>
          <a:p>
            <a:pPr marL="0" indent="0">
              <a:buFont typeface="Arial"/>
              <a:buNone/>
            </a:pPr>
            <a:endParaRPr lang="en-US" sz="1600" dirty="0"/>
          </a:p>
          <a:p>
            <a:pPr marL="0" indent="0">
              <a:buFont typeface="Arial"/>
              <a:buNone/>
            </a:pPr>
            <a:endParaRPr lang="en-US" dirty="0"/>
          </a:p>
        </p:txBody>
      </p:sp>
    </p:spTree>
    <p:extLst>
      <p:ext uri="{BB962C8B-B14F-4D97-AF65-F5344CB8AC3E}">
        <p14:creationId xmlns:p14="http://schemas.microsoft.com/office/powerpoint/2010/main" val="3058945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 y="2642"/>
            <a:ext cx="7498080" cy="615553"/>
          </a:xfrm>
          <a:prstGeom prst="rect">
            <a:avLst/>
          </a:prstGeom>
          <a:noFill/>
        </p:spPr>
        <p:txBody>
          <a:bodyPr wrap="square" rtlCol="0">
            <a:spAutoFit/>
          </a:bodyPr>
          <a:lstStyle/>
          <a:p>
            <a:pPr algn="ctr"/>
            <a:r>
              <a:rPr lang="en-US" sz="3400" dirty="0">
                <a:solidFill>
                  <a:schemeClr val="accent1"/>
                </a:solidFill>
              </a:rPr>
              <a:t>SPA RESPONSIBILITIES</a:t>
            </a:r>
          </a:p>
        </p:txBody>
      </p:sp>
      <p:sp>
        <p:nvSpPr>
          <p:cNvPr id="5" name="TextBox 4"/>
          <p:cNvSpPr txBox="1"/>
          <p:nvPr/>
        </p:nvSpPr>
        <p:spPr>
          <a:xfrm>
            <a:off x="224028" y="649788"/>
            <a:ext cx="8695944" cy="7540526"/>
          </a:xfrm>
          <a:prstGeom prst="rect">
            <a:avLst/>
          </a:prstGeom>
          <a:noFill/>
        </p:spPr>
        <p:txBody>
          <a:bodyPr wrap="square" rtlCol="0">
            <a:spAutoFit/>
          </a:bodyPr>
          <a:lstStyle/>
          <a:p>
            <a:r>
              <a:rPr lang="en-US" b="1" dirty="0">
                <a:solidFill>
                  <a:schemeClr val="accent1"/>
                </a:solidFill>
              </a:rPr>
              <a:t>SPA ACCOUNTANTS</a:t>
            </a:r>
          </a:p>
          <a:p>
            <a:r>
              <a:rPr lang="en-US" sz="1800" dirty="0"/>
              <a:t>Generate and submit monthly invoices &amp; financial reports</a:t>
            </a:r>
          </a:p>
          <a:p>
            <a:r>
              <a:rPr lang="en-US" dirty="0"/>
              <a:t>Facilitate closeout process for final invoices &amp; financial reports</a:t>
            </a:r>
            <a:endParaRPr lang="en-US" sz="1800" dirty="0"/>
          </a:p>
          <a:p>
            <a:r>
              <a:rPr lang="en-US" sz="1800" dirty="0"/>
              <a:t>Review subcontract invoices for payment</a:t>
            </a:r>
          </a:p>
          <a:p>
            <a:r>
              <a:rPr lang="en-US" sz="1800" dirty="0"/>
              <a:t>Create journal entries</a:t>
            </a:r>
          </a:p>
          <a:p>
            <a:r>
              <a:rPr lang="en-US" sz="1800" dirty="0"/>
              <a:t>Review &amp; approve departmental journal vouchers (JVs)</a:t>
            </a:r>
          </a:p>
          <a:p>
            <a:r>
              <a:rPr lang="en-US" sz="1800" dirty="0"/>
              <a:t>Perform high level cost share review</a:t>
            </a:r>
          </a:p>
          <a:p>
            <a:r>
              <a:rPr lang="en-US" sz="1800" dirty="0"/>
              <a:t>Review &amp; work to resolve outstanding sponsor payments</a:t>
            </a:r>
          </a:p>
          <a:p>
            <a:r>
              <a:rPr lang="en-US" sz="1800" dirty="0"/>
              <a:t>Review &amp; approve NSF Queue entries</a:t>
            </a:r>
          </a:p>
          <a:p>
            <a:r>
              <a:rPr lang="en-US" sz="1800" dirty="0"/>
              <a:t>Provide departmental support as needed</a:t>
            </a:r>
          </a:p>
          <a:p>
            <a:endParaRPr lang="en-US" b="1" dirty="0">
              <a:solidFill>
                <a:schemeClr val="accent1"/>
              </a:solidFill>
            </a:endParaRPr>
          </a:p>
          <a:p>
            <a:r>
              <a:rPr lang="en-US" b="1" dirty="0">
                <a:solidFill>
                  <a:schemeClr val="accent1"/>
                </a:solidFill>
              </a:rPr>
              <a:t>SPA SENIOR SPONSORED PROGRAM ASSISTANTS</a:t>
            </a:r>
          </a:p>
          <a:p>
            <a:r>
              <a:rPr lang="en-US" sz="1700" dirty="0"/>
              <a:t>Generate and submit monthly invoices &amp; financial reports</a:t>
            </a:r>
          </a:p>
          <a:p>
            <a:r>
              <a:rPr lang="en-US" sz="1700" dirty="0"/>
              <a:t>Facilitate the processing of monthly invoices &amp; financial reports</a:t>
            </a:r>
          </a:p>
          <a:p>
            <a:r>
              <a:rPr lang="en-US" sz="1700" dirty="0"/>
              <a:t>Process check and wire payments</a:t>
            </a:r>
          </a:p>
          <a:p>
            <a:r>
              <a:rPr lang="en-US" sz="1700" dirty="0"/>
              <a:t>Key journal entries</a:t>
            </a:r>
          </a:p>
          <a:p>
            <a:r>
              <a:rPr lang="en-US" sz="1700" dirty="0"/>
              <a:t>Upload and index documents to SPA Xtender applications</a:t>
            </a:r>
          </a:p>
          <a:p>
            <a:r>
              <a:rPr lang="en-US" sz="1700" dirty="0"/>
              <a:t>Monitor central emails and route to staff accordingly</a:t>
            </a:r>
          </a:p>
          <a:p>
            <a:r>
              <a:rPr lang="en-US" sz="1700" dirty="0"/>
              <a:t>Review &amp; correct fund, org, program errors as needed</a:t>
            </a:r>
          </a:p>
          <a:p>
            <a:endParaRPr lang="en-US" sz="1700" dirty="0"/>
          </a:p>
          <a:p>
            <a:endParaRPr lang="en-US" sz="1700" dirty="0"/>
          </a:p>
          <a:p>
            <a:endParaRPr lang="en-US" sz="1600" dirty="0"/>
          </a:p>
          <a:p>
            <a:endParaRPr lang="en-US" sz="1600" dirty="0"/>
          </a:p>
          <a:p>
            <a:endParaRPr lang="en-US" sz="1600" dirty="0"/>
          </a:p>
          <a:p>
            <a:endParaRPr lang="en-US" sz="1600" dirty="0"/>
          </a:p>
          <a:p>
            <a:endParaRPr lang="en-US" sz="1600" dirty="0">
              <a:solidFill>
                <a:schemeClr val="accent1"/>
              </a:solidFill>
            </a:endParaRPr>
          </a:p>
          <a:p>
            <a:endParaRPr lang="en-US" sz="17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2720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914400"/>
            <a:ext cx="685800" cy="369332"/>
          </a:xfrm>
          <a:prstGeom prst="rect">
            <a:avLst/>
          </a:prstGeom>
          <a:noFill/>
        </p:spPr>
        <p:txBody>
          <a:bodyPr wrap="square" rtlCol="0">
            <a:spAutoFit/>
          </a:bodyPr>
          <a:lstStyle/>
          <a:p>
            <a:endParaRPr lang="en-US" dirty="0"/>
          </a:p>
        </p:txBody>
      </p:sp>
      <p:sp>
        <p:nvSpPr>
          <p:cNvPr id="4" name="TextBox 3"/>
          <p:cNvSpPr txBox="1"/>
          <p:nvPr/>
        </p:nvSpPr>
        <p:spPr>
          <a:xfrm>
            <a:off x="457200" y="126281"/>
            <a:ext cx="7543800" cy="461665"/>
          </a:xfrm>
          <a:prstGeom prst="rect">
            <a:avLst/>
          </a:prstGeom>
          <a:noFill/>
        </p:spPr>
        <p:txBody>
          <a:bodyPr wrap="square" rtlCol="0">
            <a:spAutoFit/>
          </a:bodyPr>
          <a:lstStyle/>
          <a:p>
            <a:pPr algn="ctr"/>
            <a:r>
              <a:rPr lang="en-US" sz="2400" b="1" dirty="0">
                <a:solidFill>
                  <a:schemeClr val="tx2"/>
                </a:solidFill>
              </a:rPr>
              <a:t>controller.msstate.edu/sponsoredprograms</a:t>
            </a:r>
          </a:p>
        </p:txBody>
      </p:sp>
      <p:pic>
        <p:nvPicPr>
          <p:cNvPr id="8" name="Picture 7">
            <a:extLst>
              <a:ext uri="{FF2B5EF4-FFF2-40B4-BE49-F238E27FC236}">
                <a16:creationId xmlns:a16="http://schemas.microsoft.com/office/drawing/2014/main" id="{07BAF248-A347-3F3F-E3F5-F18CA204F44F}"/>
              </a:ext>
            </a:extLst>
          </p:cNvPr>
          <p:cNvPicPr>
            <a:picLocks noChangeAspect="1"/>
          </p:cNvPicPr>
          <p:nvPr/>
        </p:nvPicPr>
        <p:blipFill>
          <a:blip r:embed="rId3"/>
          <a:stretch>
            <a:fillRect/>
          </a:stretch>
        </p:blipFill>
        <p:spPr>
          <a:xfrm>
            <a:off x="717803" y="612957"/>
            <a:ext cx="7765293" cy="5274202"/>
          </a:xfrm>
          <a:prstGeom prst="rect">
            <a:avLst/>
          </a:prstGeom>
        </p:spPr>
      </p:pic>
    </p:spTree>
    <p:extLst>
      <p:ext uri="{BB962C8B-B14F-4D97-AF65-F5344CB8AC3E}">
        <p14:creationId xmlns:p14="http://schemas.microsoft.com/office/powerpoint/2010/main" val="30662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56CE98-932B-2658-0972-E1EEDA737E5A}"/>
              </a:ext>
            </a:extLst>
          </p:cNvPr>
          <p:cNvSpPr txBox="1"/>
          <p:nvPr/>
        </p:nvSpPr>
        <p:spPr>
          <a:xfrm>
            <a:off x="822959" y="118035"/>
            <a:ext cx="7498080" cy="584775"/>
          </a:xfrm>
          <a:prstGeom prst="rect">
            <a:avLst/>
          </a:prstGeom>
          <a:noFill/>
        </p:spPr>
        <p:txBody>
          <a:bodyPr wrap="square" rtlCol="0">
            <a:spAutoFit/>
          </a:bodyPr>
          <a:lstStyle/>
          <a:p>
            <a:pPr algn="ctr"/>
            <a:r>
              <a:rPr lang="en-US" sz="3200" dirty="0">
                <a:solidFill>
                  <a:schemeClr val="accent1"/>
                </a:solidFill>
              </a:rPr>
              <a:t>FIND YOUR SPA ACCOUNTANT</a:t>
            </a:r>
          </a:p>
        </p:txBody>
      </p:sp>
      <p:graphicFrame>
        <p:nvGraphicFramePr>
          <p:cNvPr id="4" name="Table 3">
            <a:extLst>
              <a:ext uri="{FF2B5EF4-FFF2-40B4-BE49-F238E27FC236}">
                <a16:creationId xmlns:a16="http://schemas.microsoft.com/office/drawing/2014/main" id="{A0F74516-526D-CB7D-B6FE-B990672D466F}"/>
              </a:ext>
            </a:extLst>
          </p:cNvPr>
          <p:cNvGraphicFramePr>
            <a:graphicFrameLocks noGrp="1"/>
          </p:cNvGraphicFramePr>
          <p:nvPr/>
        </p:nvGraphicFramePr>
        <p:xfrm>
          <a:off x="121920" y="1029355"/>
          <a:ext cx="8927812" cy="4485640"/>
        </p:xfrm>
        <a:graphic>
          <a:graphicData uri="http://schemas.openxmlformats.org/drawingml/2006/table">
            <a:tbl>
              <a:tblPr firstRow="1" bandRow="1">
                <a:tableStyleId>{5C22544A-7EE6-4342-B048-85BDC9FD1C3A}</a:tableStyleId>
              </a:tblPr>
              <a:tblGrid>
                <a:gridCol w="2231953">
                  <a:extLst>
                    <a:ext uri="{9D8B030D-6E8A-4147-A177-3AD203B41FA5}">
                      <a16:colId xmlns:a16="http://schemas.microsoft.com/office/drawing/2014/main" val="2535561609"/>
                    </a:ext>
                  </a:extLst>
                </a:gridCol>
                <a:gridCol w="2231953">
                  <a:extLst>
                    <a:ext uri="{9D8B030D-6E8A-4147-A177-3AD203B41FA5}">
                      <a16:colId xmlns:a16="http://schemas.microsoft.com/office/drawing/2014/main" val="1839705754"/>
                    </a:ext>
                  </a:extLst>
                </a:gridCol>
                <a:gridCol w="2231953">
                  <a:extLst>
                    <a:ext uri="{9D8B030D-6E8A-4147-A177-3AD203B41FA5}">
                      <a16:colId xmlns:a16="http://schemas.microsoft.com/office/drawing/2014/main" val="3985501849"/>
                    </a:ext>
                  </a:extLst>
                </a:gridCol>
                <a:gridCol w="2231953">
                  <a:extLst>
                    <a:ext uri="{9D8B030D-6E8A-4147-A177-3AD203B41FA5}">
                      <a16:colId xmlns:a16="http://schemas.microsoft.com/office/drawing/2014/main" val="1119768364"/>
                    </a:ext>
                  </a:extLst>
                </a:gridCol>
              </a:tblGrid>
              <a:tr h="370840">
                <a:tc>
                  <a:txBody>
                    <a:bodyPr/>
                    <a:lstStyle/>
                    <a:p>
                      <a:pPr algn="ctr"/>
                      <a:r>
                        <a:rPr lang="en-US" dirty="0"/>
                        <a:t>TEAM 1</a:t>
                      </a:r>
                    </a:p>
                  </a:txBody>
                  <a:tcPr/>
                </a:tc>
                <a:tc>
                  <a:txBody>
                    <a:bodyPr/>
                    <a:lstStyle/>
                    <a:p>
                      <a:pPr algn="ctr"/>
                      <a:r>
                        <a:rPr lang="en-US" dirty="0"/>
                        <a:t>TEAM 2</a:t>
                      </a:r>
                    </a:p>
                  </a:txBody>
                  <a:tcPr/>
                </a:tc>
                <a:tc>
                  <a:txBody>
                    <a:bodyPr/>
                    <a:lstStyle/>
                    <a:p>
                      <a:pPr algn="ctr"/>
                      <a:r>
                        <a:rPr lang="en-US" dirty="0"/>
                        <a:t>TEAM 3</a:t>
                      </a:r>
                    </a:p>
                  </a:txBody>
                  <a:tcPr/>
                </a:tc>
                <a:tc>
                  <a:txBody>
                    <a:bodyPr/>
                    <a:lstStyle/>
                    <a:p>
                      <a:pPr algn="ctr"/>
                      <a:r>
                        <a:rPr lang="en-US" dirty="0"/>
                        <a:t>TEAM 4</a:t>
                      </a:r>
                    </a:p>
                  </a:txBody>
                  <a:tcPr/>
                </a:tc>
                <a:extLst>
                  <a:ext uri="{0D108BD9-81ED-4DB2-BD59-A6C34878D82A}">
                    <a16:rowId xmlns:a16="http://schemas.microsoft.com/office/drawing/2014/main" val="3001732800"/>
                  </a:ext>
                </a:extLst>
              </a:tr>
              <a:tr h="370840">
                <a:tc>
                  <a:txBody>
                    <a:bodyPr/>
                    <a:lstStyle/>
                    <a:p>
                      <a:pPr algn="ctr"/>
                      <a:r>
                        <a:rPr lang="en-US" sz="1400" b="1" dirty="0"/>
                        <a:t>Kim Lewis</a:t>
                      </a:r>
                    </a:p>
                    <a:p>
                      <a:pPr algn="ctr"/>
                      <a:r>
                        <a:rPr lang="en-US" sz="1400" dirty="0"/>
                        <a:t>Senior Sponsored Programs Accountant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t>Kristen Odom</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Senior Sponsored Programs Accountant</a:t>
                      </a:r>
                    </a:p>
                    <a:p>
                      <a:pPr algn="ct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t>Nan Lomax</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Senior Sponsored Programs Accountant</a:t>
                      </a:r>
                    </a:p>
                    <a:p>
                      <a:pPr algn="ct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t>Webb Jennings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Senior Sponsored Programs Accountant</a:t>
                      </a:r>
                    </a:p>
                    <a:p>
                      <a:pPr algn="ctr"/>
                      <a:endParaRPr lang="en-US" sz="1400" dirty="0"/>
                    </a:p>
                  </a:txBody>
                  <a:tcPr/>
                </a:tc>
                <a:extLst>
                  <a:ext uri="{0D108BD9-81ED-4DB2-BD59-A6C34878D82A}">
                    <a16:rowId xmlns:a16="http://schemas.microsoft.com/office/drawing/2014/main" val="4001134751"/>
                  </a:ext>
                </a:extLst>
              </a:tr>
              <a:tr h="370840">
                <a:tc>
                  <a:txBody>
                    <a:bodyPr/>
                    <a:lstStyle/>
                    <a:p>
                      <a:pPr algn="ctr"/>
                      <a:r>
                        <a:rPr lang="en-US" sz="1400" b="1" dirty="0"/>
                        <a:t>Haley Williams </a:t>
                      </a:r>
                      <a:r>
                        <a:rPr lang="en-US" sz="1400" dirty="0"/>
                        <a:t>Accountant</a:t>
                      </a:r>
                    </a:p>
                    <a:p>
                      <a:pPr algn="ctr"/>
                      <a:r>
                        <a:rPr lang="en-US" sz="1400" dirty="0"/>
                        <a:t>Responsible for Orgs: </a:t>
                      </a:r>
                    </a:p>
                    <a:p>
                      <a:pPr algn="ctr"/>
                      <a:r>
                        <a:rPr lang="en-US" sz="1400" dirty="0"/>
                        <a:t>01 (remaining)</a:t>
                      </a:r>
                    </a:p>
                  </a:txBody>
                  <a:tcPr/>
                </a:tc>
                <a:tc>
                  <a:txBody>
                    <a:bodyPr/>
                    <a:lstStyle/>
                    <a:p>
                      <a:pPr algn="ctr"/>
                      <a:r>
                        <a:rPr lang="en-US" sz="1400" b="1" dirty="0"/>
                        <a:t>Ashley Collins</a:t>
                      </a:r>
                    </a:p>
                    <a:p>
                      <a:pPr algn="ctr"/>
                      <a:r>
                        <a:rPr lang="en-US" sz="1400" dirty="0"/>
                        <a:t>Accountant</a:t>
                      </a:r>
                    </a:p>
                    <a:p>
                      <a:pPr algn="ctr"/>
                      <a:r>
                        <a:rPr lang="en-US" sz="1400" dirty="0"/>
                        <a:t>Responsible for Orgs: </a:t>
                      </a:r>
                    </a:p>
                    <a:p>
                      <a:pPr algn="ctr"/>
                      <a:r>
                        <a:rPr lang="en-US" sz="1400" dirty="0"/>
                        <a:t>010300, 012200, 03, 18, &amp; 19 (remaining), 464500</a:t>
                      </a:r>
                    </a:p>
                  </a:txBody>
                  <a:tcPr/>
                </a:tc>
                <a:tc>
                  <a:txBody>
                    <a:bodyPr/>
                    <a:lstStyle/>
                    <a:p>
                      <a:pPr algn="ctr"/>
                      <a:r>
                        <a:rPr lang="en-US" sz="1400" b="1" dirty="0"/>
                        <a:t>Stephanie Parrish</a:t>
                      </a:r>
                    </a:p>
                    <a:p>
                      <a:pPr algn="ctr"/>
                      <a:r>
                        <a:rPr lang="en-US" sz="1400" dirty="0"/>
                        <a:t>Accountant</a:t>
                      </a:r>
                    </a:p>
                    <a:p>
                      <a:pPr algn="ctr"/>
                      <a:r>
                        <a:rPr lang="en-US" sz="1400" dirty="0"/>
                        <a:t>Responsible for Orgs:</a:t>
                      </a:r>
                    </a:p>
                    <a:p>
                      <a:pPr algn="ctr"/>
                      <a:r>
                        <a:rPr lang="en-US" sz="1400" dirty="0"/>
                        <a:t>02, 04, 05 (remaining), 08, 09, 192500, 192501, 2, 3, </a:t>
                      </a:r>
                    </a:p>
                    <a:p>
                      <a:pPr algn="ctr"/>
                      <a:r>
                        <a:rPr lang="en-US" sz="1400" dirty="0"/>
                        <a:t>4 (remaining), 5</a:t>
                      </a:r>
                    </a:p>
                    <a:p>
                      <a:pPr algn="ctr"/>
                      <a:endParaRPr lang="en-US" sz="1400" dirty="0"/>
                    </a:p>
                  </a:txBody>
                  <a:tcPr/>
                </a:tc>
                <a:tc>
                  <a:txBody>
                    <a:bodyPr/>
                    <a:lstStyle/>
                    <a:p>
                      <a:pPr algn="ctr"/>
                      <a:r>
                        <a:rPr lang="en-US" sz="1400" b="1" dirty="0"/>
                        <a:t>Mallory Hough</a:t>
                      </a:r>
                    </a:p>
                    <a:p>
                      <a:pPr algn="ctr"/>
                      <a:r>
                        <a:rPr lang="en-US" sz="1400" dirty="0"/>
                        <a:t>Sr. Sponsored Programs Assistant</a:t>
                      </a:r>
                    </a:p>
                  </a:txBody>
                  <a:tcPr/>
                </a:tc>
                <a:extLst>
                  <a:ext uri="{0D108BD9-81ED-4DB2-BD59-A6C34878D82A}">
                    <a16:rowId xmlns:a16="http://schemas.microsoft.com/office/drawing/2014/main" val="745331693"/>
                  </a:ext>
                </a:extLst>
              </a:tr>
              <a:tr h="370840">
                <a:tc>
                  <a:txBody>
                    <a:bodyPr/>
                    <a:lstStyle/>
                    <a:p>
                      <a:pPr algn="ctr"/>
                      <a:r>
                        <a:rPr lang="en-US" sz="1400" b="1" dirty="0"/>
                        <a:t>Jakerion Ales</a:t>
                      </a:r>
                    </a:p>
                    <a:p>
                      <a:pPr algn="ctr"/>
                      <a:r>
                        <a:rPr lang="en-US" sz="1400" dirty="0"/>
                        <a:t>Accountant</a:t>
                      </a:r>
                    </a:p>
                    <a:p>
                      <a:pPr algn="ctr"/>
                      <a:r>
                        <a:rPr lang="en-US" sz="1400" dirty="0"/>
                        <a:t>Responsible for Orgs: 011100, 011900, 190500, 191000, 191001, 193000, 193002, 193700</a:t>
                      </a:r>
                    </a:p>
                    <a:p>
                      <a:pPr algn="ctr"/>
                      <a:endParaRPr lang="en-US" sz="1400" dirty="0"/>
                    </a:p>
                  </a:txBody>
                  <a:tcPr/>
                </a:tc>
                <a:tc>
                  <a:txBody>
                    <a:bodyPr/>
                    <a:lstStyle/>
                    <a:p>
                      <a:pPr algn="ctr"/>
                      <a:r>
                        <a:rPr lang="en-US" sz="1400" b="1" dirty="0"/>
                        <a:t>Casey Watts</a:t>
                      </a:r>
                    </a:p>
                    <a:p>
                      <a:pPr algn="ctr"/>
                      <a:r>
                        <a:rPr lang="en-US" sz="1400" dirty="0"/>
                        <a:t>Accountant</a:t>
                      </a:r>
                    </a:p>
                    <a:p>
                      <a:pPr algn="ctr"/>
                      <a:r>
                        <a:rPr lang="en-US" sz="1400" dirty="0"/>
                        <a:t>Responsible for Orgs: </a:t>
                      </a:r>
                    </a:p>
                    <a:p>
                      <a:pPr algn="ctr"/>
                      <a:r>
                        <a:rPr lang="en-US" sz="1400" dirty="0"/>
                        <a:t>015900, 015901, 051700, 060500, 060502, 194000, 194100, 440900</a:t>
                      </a:r>
                    </a:p>
                  </a:txBody>
                  <a:tcPr/>
                </a:tc>
                <a:tc>
                  <a:txBody>
                    <a:bodyPr/>
                    <a:lstStyle/>
                    <a:p>
                      <a:pPr algn="ctr"/>
                      <a:r>
                        <a:rPr lang="en-US" sz="1400" b="1" dirty="0"/>
                        <a:t>Jade Eubank</a:t>
                      </a:r>
                    </a:p>
                    <a:p>
                      <a:pPr algn="ctr"/>
                      <a:r>
                        <a:rPr lang="en-US" sz="1400" dirty="0"/>
                        <a:t>Accountant</a:t>
                      </a:r>
                    </a:p>
                    <a:p>
                      <a:pPr algn="ctr"/>
                      <a:r>
                        <a:rPr lang="en-US" sz="1400" dirty="0"/>
                        <a:t>Responsible for Orgs:</a:t>
                      </a:r>
                    </a:p>
                    <a:p>
                      <a:pPr algn="ctr"/>
                      <a:r>
                        <a:rPr lang="en-US" sz="1400" dirty="0"/>
                        <a:t>06 (remaining)</a:t>
                      </a:r>
                    </a:p>
                  </a:txBody>
                  <a:tcPr/>
                </a:tc>
                <a:tc>
                  <a:txBody>
                    <a:bodyPr/>
                    <a:lstStyle/>
                    <a:p>
                      <a:pPr algn="ctr"/>
                      <a:r>
                        <a:rPr lang="en-US" sz="1400" b="1" dirty="0"/>
                        <a:t>Sharon Liles</a:t>
                      </a:r>
                    </a:p>
                    <a:p>
                      <a:pPr algn="ctr"/>
                      <a:r>
                        <a:rPr lang="en-US" sz="1400" dirty="0"/>
                        <a:t>Sr. Sponsored Programs Assistant</a:t>
                      </a:r>
                    </a:p>
                  </a:txBody>
                  <a:tcPr/>
                </a:tc>
                <a:extLst>
                  <a:ext uri="{0D108BD9-81ED-4DB2-BD59-A6C34878D82A}">
                    <a16:rowId xmlns:a16="http://schemas.microsoft.com/office/drawing/2014/main" val="3873445604"/>
                  </a:ext>
                </a:extLst>
              </a:tr>
            </a:tbl>
          </a:graphicData>
        </a:graphic>
      </p:graphicFrame>
    </p:spTree>
    <p:extLst>
      <p:ext uri="{BB962C8B-B14F-4D97-AF65-F5344CB8AC3E}">
        <p14:creationId xmlns:p14="http://schemas.microsoft.com/office/powerpoint/2010/main" val="75476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184" y="385582"/>
            <a:ext cx="8837629" cy="1107996"/>
          </a:xfrm>
          <a:prstGeom prst="rect">
            <a:avLst/>
          </a:prstGeom>
          <a:noFill/>
        </p:spPr>
        <p:txBody>
          <a:bodyPr wrap="square" rtlCol="0">
            <a:spAutoFit/>
          </a:bodyPr>
          <a:lstStyle/>
          <a:p>
            <a:pPr algn="ctr"/>
            <a:r>
              <a:rPr lang="en-US" sz="3300" b="1" dirty="0">
                <a:solidFill>
                  <a:schemeClr val="tx2"/>
                </a:solidFill>
              </a:rPr>
              <a:t>BANNER SCREENS </a:t>
            </a:r>
          </a:p>
          <a:p>
            <a:pPr algn="ctr"/>
            <a:r>
              <a:rPr lang="en-US" sz="3300" b="1" dirty="0">
                <a:solidFill>
                  <a:schemeClr val="tx2"/>
                </a:solidFill>
              </a:rPr>
              <a:t>and JOB SUBMISSIONS</a:t>
            </a:r>
          </a:p>
        </p:txBody>
      </p:sp>
      <p:sp>
        <p:nvSpPr>
          <p:cNvPr id="3" name="TextBox 2"/>
          <p:cNvSpPr txBox="1"/>
          <p:nvPr/>
        </p:nvSpPr>
        <p:spPr>
          <a:xfrm>
            <a:off x="391212" y="1819417"/>
            <a:ext cx="8361575" cy="3785652"/>
          </a:xfrm>
          <a:prstGeom prst="rect">
            <a:avLst/>
          </a:prstGeom>
          <a:noFill/>
        </p:spPr>
        <p:txBody>
          <a:bodyPr wrap="square" rtlCol="0">
            <a:spAutoFit/>
          </a:bodyPr>
          <a:lstStyle/>
          <a:p>
            <a:pPr marL="571500" indent="-571500">
              <a:buFont typeface="Arial" panose="020B0604020202020204" pitchFamily="34" charset="0"/>
              <a:buChar char="•"/>
            </a:pPr>
            <a:r>
              <a:rPr lang="en-US" sz="3000" dirty="0"/>
              <a:t>FRAGRNT - Grant Maintenance</a:t>
            </a:r>
          </a:p>
          <a:p>
            <a:pPr marL="571500" indent="-571500">
              <a:buFont typeface="Arial" panose="020B0604020202020204" pitchFamily="34" charset="0"/>
              <a:buChar char="•"/>
            </a:pPr>
            <a:r>
              <a:rPr lang="en-US" sz="3000" dirty="0"/>
              <a:t>FGIDOCR - Document Retrieval Inquiry</a:t>
            </a:r>
          </a:p>
          <a:p>
            <a:pPr marL="571500" indent="-571500">
              <a:buFont typeface="Arial" panose="020B0604020202020204" pitchFamily="34" charset="0"/>
              <a:buChar char="•"/>
            </a:pPr>
            <a:r>
              <a:rPr lang="en-US" sz="3000" dirty="0"/>
              <a:t>FOAAINP – Document Approval</a:t>
            </a:r>
          </a:p>
          <a:p>
            <a:pPr marL="571500" indent="-571500">
              <a:buFont typeface="Arial" panose="020B0604020202020204" pitchFamily="34" charset="0"/>
              <a:buChar char="•"/>
            </a:pPr>
            <a:r>
              <a:rPr lang="en-US" sz="3000" dirty="0"/>
              <a:t>FGIBAVL – Budget Availability Status</a:t>
            </a:r>
          </a:p>
          <a:p>
            <a:pPr marL="571500" indent="-571500">
              <a:buFont typeface="Arial" panose="020B0604020202020204" pitchFamily="34" charset="0"/>
              <a:buChar char="•"/>
            </a:pPr>
            <a:r>
              <a:rPr lang="en-US" sz="3000" dirty="0"/>
              <a:t>FGITBSR - Trial Balance Summary</a:t>
            </a:r>
          </a:p>
          <a:p>
            <a:pPr marL="571500" indent="-571500">
              <a:buFont typeface="Arial" panose="020B0604020202020204" pitchFamily="34" charset="0"/>
              <a:buChar char="•"/>
            </a:pPr>
            <a:r>
              <a:rPr lang="en-US" sz="3000" dirty="0"/>
              <a:t>FGITRND - Detail Transaction Activity</a:t>
            </a:r>
          </a:p>
          <a:p>
            <a:pPr marL="571500" indent="-571500">
              <a:buFont typeface="Arial" panose="020B0604020202020204" pitchFamily="34" charset="0"/>
              <a:buChar char="•"/>
            </a:pPr>
            <a:r>
              <a:rPr lang="en-US" sz="3000" dirty="0"/>
              <a:t>FWREXSA - Sponsor Budget Available</a:t>
            </a:r>
          </a:p>
          <a:p>
            <a:pPr marL="571500" indent="-571500">
              <a:buFont typeface="Arial" panose="020B0604020202020204" pitchFamily="34" charset="0"/>
              <a:buChar char="•"/>
            </a:pPr>
            <a:r>
              <a:rPr lang="en-US" sz="3000" dirty="0"/>
              <a:t>FWREXCS - Cost Share Fund Report by Org</a:t>
            </a:r>
          </a:p>
        </p:txBody>
      </p:sp>
    </p:spTree>
    <p:extLst>
      <p:ext uri="{BB962C8B-B14F-4D97-AF65-F5344CB8AC3E}">
        <p14:creationId xmlns:p14="http://schemas.microsoft.com/office/powerpoint/2010/main" val="4239853568"/>
      </p:ext>
    </p:extLst>
  </p:cSld>
  <p:clrMapOvr>
    <a:masterClrMapping/>
  </p:clrMapOvr>
</p:sld>
</file>

<file path=ppt/theme/theme1.xml><?xml version="1.0" encoding="utf-8"?>
<a:theme xmlns:a="http://schemas.openxmlformats.org/drawingml/2006/main" name="MSU_Maroon&amp;Grey">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SU_Maroon&amp;Grey">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5020</TotalTime>
  <Words>5015</Words>
  <Application>Microsoft Office PowerPoint</Application>
  <PresentationFormat>On-screen Show (4:3)</PresentationFormat>
  <Paragraphs>576</Paragraphs>
  <Slides>57</Slides>
  <Notes>57</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Arial</vt:lpstr>
      <vt:lpstr>Calibri</vt:lpstr>
      <vt:lpstr>Century Gothic</vt:lpstr>
      <vt:lpstr>Palatino Linotype</vt:lpstr>
      <vt:lpstr>Palatino Linotype (Body)</vt:lpstr>
      <vt:lpstr>Trebuchet MS</vt:lpstr>
      <vt:lpstr>MSU_Maroon&amp;Grey</vt:lpstr>
      <vt:lpstr>1_MSU_Maroon&amp;Grey</vt:lpstr>
      <vt:lpstr>PowerPoint Presentation</vt:lpstr>
      <vt:lpstr>Topics Covered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FRAGRNT - Grant Maintenance</vt:lpstr>
      <vt:lpstr>FGIDOCR - Document Retrieval Inquiry</vt:lpstr>
      <vt:lpstr>FOAAINP – Document Approval</vt:lpstr>
      <vt:lpstr>FGIBAVL – Budget Availability Status</vt:lpstr>
      <vt:lpstr>FGITBSR - Trial Balance Summary</vt:lpstr>
      <vt:lpstr>FGITRND - Detail Transaction Activity</vt:lpstr>
      <vt:lpstr>PowerPoint Presentation</vt:lpstr>
      <vt:lpstr>PowerPoint Presentation</vt:lpstr>
      <vt:lpstr>PowerPoint Presentation</vt:lpstr>
      <vt:lpstr>PowerPoint Presentation</vt:lpstr>
      <vt:lpstr>To this</vt:lpstr>
      <vt:lpstr>How to access Xtender?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Rowe</dc:creator>
  <cp:lastModifiedBy>Tucker, Jonathan</cp:lastModifiedBy>
  <cp:revision>566</cp:revision>
  <cp:lastPrinted>2024-02-27T18:58:34Z</cp:lastPrinted>
  <dcterms:created xsi:type="dcterms:W3CDTF">2015-07-09T18:42:12Z</dcterms:created>
  <dcterms:modified xsi:type="dcterms:W3CDTF">2024-02-27T18:58:49Z</dcterms:modified>
</cp:coreProperties>
</file>