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1"/>
    <p:sldMasterId id="2147484115" r:id="rId2"/>
    <p:sldMasterId id="2147484172" r:id="rId3"/>
  </p:sldMasterIdLst>
  <p:notesMasterIdLst>
    <p:notesMasterId r:id="rId26"/>
  </p:notesMasterIdLst>
  <p:handoutMasterIdLst>
    <p:handoutMasterId r:id="rId27"/>
  </p:handoutMasterIdLst>
  <p:sldIdLst>
    <p:sldId id="256" r:id="rId4"/>
    <p:sldId id="688" r:id="rId5"/>
    <p:sldId id="693" r:id="rId6"/>
    <p:sldId id="726" r:id="rId7"/>
    <p:sldId id="727" r:id="rId8"/>
    <p:sldId id="692" r:id="rId9"/>
    <p:sldId id="728" r:id="rId10"/>
    <p:sldId id="471" r:id="rId11"/>
    <p:sldId id="709" r:id="rId12"/>
    <p:sldId id="720" r:id="rId13"/>
    <p:sldId id="717" r:id="rId14"/>
    <p:sldId id="718" r:id="rId15"/>
    <p:sldId id="719" r:id="rId16"/>
    <p:sldId id="705" r:id="rId17"/>
    <p:sldId id="708" r:id="rId18"/>
    <p:sldId id="707" r:id="rId19"/>
    <p:sldId id="721" r:id="rId20"/>
    <p:sldId id="722" r:id="rId21"/>
    <p:sldId id="723" r:id="rId22"/>
    <p:sldId id="724" r:id="rId23"/>
    <p:sldId id="725" r:id="rId24"/>
    <p:sldId id="608" r:id="rId25"/>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E49C75B1-D51C-49A2-B7DD-21A4FA8D912C}">
          <p14:sldIdLst>
            <p14:sldId id="256"/>
            <p14:sldId id="688"/>
            <p14:sldId id="693"/>
            <p14:sldId id="726"/>
            <p14:sldId id="727"/>
            <p14:sldId id="692"/>
            <p14:sldId id="728"/>
            <p14:sldId id="471"/>
            <p14:sldId id="709"/>
            <p14:sldId id="720"/>
            <p14:sldId id="717"/>
            <p14:sldId id="718"/>
            <p14:sldId id="719"/>
            <p14:sldId id="705"/>
            <p14:sldId id="708"/>
            <p14:sldId id="707"/>
            <p14:sldId id="721"/>
            <p14:sldId id="722"/>
            <p14:sldId id="723"/>
            <p14:sldId id="724"/>
            <p14:sldId id="725"/>
            <p14:sldId id="608"/>
          </p14:sldIdLst>
        </p14:section>
        <p14:section name="Untitled Section" id="{6E250E58-218D-475F-A6DA-2ECF6B9558E4}">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7E6"/>
    <a:srgbClr val="92D050"/>
    <a:srgbClr val="4F94D2"/>
    <a:srgbClr val="5B9BD5"/>
    <a:srgbClr val="14EC14"/>
    <a:srgbClr val="8EEEA5"/>
    <a:srgbClr val="3E5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3110D-1B9B-4A2A-A865-6FABFB6D870C}" v="1" dt="2023-03-24T15:29:46.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6" autoAdjust="0"/>
    <p:restoredTop sz="93744" autoAdjust="0"/>
  </p:normalViewPr>
  <p:slideViewPr>
    <p:cSldViewPr>
      <p:cViewPr varScale="1">
        <p:scale>
          <a:sx n="140" d="100"/>
          <a:sy n="140" d="100"/>
        </p:scale>
        <p:origin x="1836" y="162"/>
      </p:cViewPr>
      <p:guideLst>
        <p:guide orient="horz" pos="2160"/>
        <p:guide pos="2880"/>
      </p:guideLst>
    </p:cSldViewPr>
  </p:slideViewPr>
  <p:outlineViewPr>
    <p:cViewPr>
      <p:scale>
        <a:sx n="33" d="100"/>
        <a:sy n="33" d="100"/>
      </p:scale>
      <p:origin x="0" y="-5022"/>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99" d="100"/>
          <a:sy n="99" d="100"/>
        </p:scale>
        <p:origin x="35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212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36768" y="0"/>
            <a:ext cx="3011699" cy="462120"/>
          </a:xfrm>
          <a:prstGeom prst="rect">
            <a:avLst/>
          </a:prstGeom>
        </p:spPr>
        <p:txBody>
          <a:bodyPr vert="horz" lIns="91440" tIns="45720" rIns="91440" bIns="45720" rtlCol="0"/>
          <a:lstStyle>
            <a:lvl1pPr algn="r">
              <a:defRPr sz="1200"/>
            </a:lvl1pPr>
          </a:lstStyle>
          <a:p>
            <a:pPr>
              <a:defRPr/>
            </a:pPr>
            <a:fld id="{AC837315-952D-4A65-BA74-C3BAB0302F6C}" type="datetimeFigureOut">
              <a:rPr lang="en-US"/>
              <a:pPr>
                <a:defRPr/>
              </a:pPr>
              <a:t>3/25/2024</a:t>
            </a:fld>
            <a:endParaRPr lang="en-US"/>
          </a:p>
        </p:txBody>
      </p:sp>
      <p:sp>
        <p:nvSpPr>
          <p:cNvPr id="4" name="Footer Placeholder 3"/>
          <p:cNvSpPr>
            <a:spLocks noGrp="1"/>
          </p:cNvSpPr>
          <p:nvPr>
            <p:ph type="ftr" sz="quarter" idx="2"/>
          </p:nvPr>
        </p:nvSpPr>
        <p:spPr>
          <a:xfrm>
            <a:off x="0" y="8772378"/>
            <a:ext cx="3011699" cy="46212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36768" y="8772378"/>
            <a:ext cx="3011699" cy="462120"/>
          </a:xfrm>
          <a:prstGeom prst="rect">
            <a:avLst/>
          </a:prstGeom>
        </p:spPr>
        <p:txBody>
          <a:bodyPr vert="horz" lIns="91440" tIns="45720" rIns="91440" bIns="45720" rtlCol="0" anchor="b"/>
          <a:lstStyle>
            <a:lvl1pPr algn="r">
              <a:defRPr sz="1200"/>
            </a:lvl1pPr>
          </a:lstStyle>
          <a:p>
            <a:pPr>
              <a:defRPr/>
            </a:pPr>
            <a:fld id="{10EBD138-C502-4565-AEAA-456881D74A0E}" type="slidenum">
              <a:rPr lang="en-US"/>
              <a:pPr>
                <a:defRPr/>
              </a:pPr>
              <a:t>‹#›</a:t>
            </a:fld>
            <a:endParaRPr lang="en-US"/>
          </a:p>
        </p:txBody>
      </p:sp>
    </p:spTree>
    <p:extLst>
      <p:ext uri="{BB962C8B-B14F-4D97-AF65-F5344CB8AC3E}">
        <p14:creationId xmlns:p14="http://schemas.microsoft.com/office/powerpoint/2010/main" val="274748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11699" cy="4636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6768" y="2"/>
            <a:ext cx="3011699" cy="463696"/>
          </a:xfrm>
          <a:prstGeom prst="rect">
            <a:avLst/>
          </a:prstGeom>
        </p:spPr>
        <p:txBody>
          <a:bodyPr vert="horz" lIns="91440" tIns="45720" rIns="91440" bIns="45720" rtlCol="0"/>
          <a:lstStyle>
            <a:lvl1pPr algn="r">
              <a:defRPr sz="1200"/>
            </a:lvl1pPr>
          </a:lstStyle>
          <a:p>
            <a:fld id="{1E7B0776-2FC9-4002-BBA2-3324543AEAFB}" type="datetimeFigureOut">
              <a:rPr lang="en-US" smtClean="0"/>
              <a:t>3/25/2024</a:t>
            </a:fld>
            <a:endParaRPr lang="en-US"/>
          </a:p>
        </p:txBody>
      </p:sp>
      <p:sp>
        <p:nvSpPr>
          <p:cNvPr id="4" name="Slide Image Placeholder 3"/>
          <p:cNvSpPr>
            <a:spLocks noGrp="1" noRot="1" noChangeAspect="1"/>
          </p:cNvSpPr>
          <p:nvPr>
            <p:ph type="sldImg" idx="2"/>
          </p:nvPr>
        </p:nvSpPr>
        <p:spPr>
          <a:xfrm>
            <a:off x="1397000" y="1154113"/>
            <a:ext cx="41560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008" y="4444546"/>
            <a:ext cx="5560060" cy="363702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379"/>
            <a:ext cx="3011699" cy="4636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379"/>
            <a:ext cx="3011699" cy="463696"/>
          </a:xfrm>
          <a:prstGeom prst="rect">
            <a:avLst/>
          </a:prstGeom>
        </p:spPr>
        <p:txBody>
          <a:bodyPr vert="horz" lIns="91440" tIns="45720" rIns="91440" bIns="45720" rtlCol="0" anchor="b"/>
          <a:lstStyle>
            <a:lvl1pPr algn="r">
              <a:defRPr sz="1200"/>
            </a:lvl1pPr>
          </a:lstStyle>
          <a:p>
            <a:fld id="{FD6C683D-E5F9-4CAF-8252-7A5A410AB4DE}" type="slidenum">
              <a:rPr lang="en-US" smtClean="0"/>
              <a:t>‹#›</a:t>
            </a:fld>
            <a:endParaRPr lang="en-US"/>
          </a:p>
        </p:txBody>
      </p:sp>
    </p:spTree>
    <p:extLst>
      <p:ext uri="{BB962C8B-B14F-4D97-AF65-F5344CB8AC3E}">
        <p14:creationId xmlns:p14="http://schemas.microsoft.com/office/powerpoint/2010/main" val="1421180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6C683D-E5F9-4CAF-8252-7A5A410AB4DE}" type="slidenum">
              <a:rPr lang="en-US" smtClean="0"/>
              <a:t>1</a:t>
            </a:fld>
            <a:endParaRPr lang="en-US"/>
          </a:p>
        </p:txBody>
      </p:sp>
    </p:spTree>
    <p:extLst>
      <p:ext uri="{BB962C8B-B14F-4D97-AF65-F5344CB8AC3E}">
        <p14:creationId xmlns:p14="http://schemas.microsoft.com/office/powerpoint/2010/main" val="207309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6C683D-E5F9-4CAF-8252-7A5A410AB4DE}" type="slidenum">
              <a:rPr lang="en-US" smtClean="0"/>
              <a:t>21</a:t>
            </a:fld>
            <a:endParaRPr lang="en-US"/>
          </a:p>
        </p:txBody>
      </p:sp>
    </p:spTree>
    <p:extLst>
      <p:ext uri="{BB962C8B-B14F-4D97-AF65-F5344CB8AC3E}">
        <p14:creationId xmlns:p14="http://schemas.microsoft.com/office/powerpoint/2010/main" val="98433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 awareness</a:t>
            </a:r>
          </a:p>
          <a:p>
            <a:endParaRPr lang="en-US" dirty="0"/>
          </a:p>
        </p:txBody>
      </p:sp>
      <p:sp>
        <p:nvSpPr>
          <p:cNvPr id="4" name="Slide Number Placeholder 3"/>
          <p:cNvSpPr>
            <a:spLocks noGrp="1"/>
          </p:cNvSpPr>
          <p:nvPr>
            <p:ph type="sldNum" sz="quarter" idx="5"/>
          </p:nvPr>
        </p:nvSpPr>
        <p:spPr/>
        <p:txBody>
          <a:bodyPr/>
          <a:lstStyle/>
          <a:p>
            <a:fld id="{FD6C683D-E5F9-4CAF-8252-7A5A410AB4DE}" type="slidenum">
              <a:rPr lang="en-US" smtClean="0"/>
              <a:t>2</a:t>
            </a:fld>
            <a:endParaRPr lang="en-US"/>
          </a:p>
        </p:txBody>
      </p:sp>
    </p:spTree>
    <p:extLst>
      <p:ext uri="{BB962C8B-B14F-4D97-AF65-F5344CB8AC3E}">
        <p14:creationId xmlns:p14="http://schemas.microsoft.com/office/powerpoint/2010/main" val="2832440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sz="900" b="1" i="0" dirty="0">
                <a:solidFill>
                  <a:srgbClr val="000000"/>
                </a:solidFill>
                <a:effectLst/>
                <a:latin typeface="Nunito" panose="020F0502020204030204" pitchFamily="2" charset="0"/>
              </a:rPr>
              <a:t>Originality.</a:t>
            </a:r>
            <a:r>
              <a:rPr lang="en-US" sz="900" b="0" i="0" dirty="0">
                <a:solidFill>
                  <a:srgbClr val="000000"/>
                </a:solidFill>
                <a:effectLst/>
                <a:latin typeface="Nunito" panose="020F0502020204030204" pitchFamily="2" charset="0"/>
              </a:rPr>
              <a:t> The term “originality” refers to the originating source of the work, not to any specific standard of value. For a work to be deemed original, its expression must have originated with the author. It also cannot be copied from any other source.</a:t>
            </a:r>
          </a:p>
          <a:p>
            <a:pPr algn="l">
              <a:buFont typeface="Arial" panose="020B0604020202020204" pitchFamily="34" charset="0"/>
              <a:buChar char="•"/>
            </a:pPr>
            <a:r>
              <a:rPr lang="en-US" sz="900" b="1" i="0" dirty="0">
                <a:solidFill>
                  <a:srgbClr val="000000"/>
                </a:solidFill>
                <a:effectLst/>
                <a:latin typeface="Nunito" panose="020F0502020204030204" pitchFamily="2" charset="0"/>
              </a:rPr>
              <a:t>Expression. </a:t>
            </a:r>
            <a:r>
              <a:rPr lang="en-US" sz="900" b="0" i="0" dirty="0">
                <a:solidFill>
                  <a:srgbClr val="000000"/>
                </a:solidFill>
                <a:effectLst/>
                <a:latin typeface="Modern Love" panose="020F0502020204030204" pitchFamily="82" charset="0"/>
              </a:rPr>
              <a:t>The t</a:t>
            </a:r>
            <a:r>
              <a:rPr lang="en-US" sz="900" b="0" i="0" dirty="0">
                <a:solidFill>
                  <a:srgbClr val="000000"/>
                </a:solidFill>
                <a:effectLst/>
                <a:latin typeface="Nunito" panose="020F0502020204030204" pitchFamily="2" charset="0"/>
              </a:rPr>
              <a:t>erm “expression” is used to limit what is copyrightable as opposed to expanding on it. The Copyright Act specifically states that it protects actual expressions, not the ideas, concepts or procedures that go into these expressions. Therefore, copyright protection only extends to the unique, tangible elements that the author has contributed to the work.</a:t>
            </a:r>
          </a:p>
          <a:p>
            <a:pPr algn="l">
              <a:buFont typeface="Arial" panose="020B0604020202020204" pitchFamily="34" charset="0"/>
              <a:buChar char="•"/>
            </a:pPr>
            <a:r>
              <a:rPr lang="en-US" sz="900" b="1" i="0" dirty="0">
                <a:solidFill>
                  <a:srgbClr val="000000"/>
                </a:solidFill>
                <a:effectLst/>
                <a:latin typeface="Nunito" panose="020F0502020204030204" pitchFamily="2" charset="0"/>
              </a:rPr>
              <a:t>Fixation. </a:t>
            </a:r>
            <a:r>
              <a:rPr lang="en-US" sz="900" b="0" i="0" dirty="0">
                <a:solidFill>
                  <a:srgbClr val="000000"/>
                </a:solidFill>
                <a:effectLst/>
                <a:latin typeface="Nunito" panose="020F0502020204030204" pitchFamily="2" charset="0"/>
              </a:rPr>
              <a:t>The last term “fixation” requires any copyrightable work to be “fixed in a tangible medium of expression.” This means that the work must be in a tangible, permanent state that would allow it to be reproduced or communicated.</a:t>
            </a:r>
          </a:p>
          <a:p>
            <a:endParaRPr lang="en-US" dirty="0"/>
          </a:p>
          <a:p>
            <a:pPr marL="171450" indent="-171450">
              <a:buFont typeface="Arial" panose="020B0604020202020204" pitchFamily="34" charset="0"/>
              <a:buChar char="•"/>
            </a:pPr>
            <a:r>
              <a:rPr lang="en-US" b="1" dirty="0"/>
              <a:t>Patentable subject matter </a:t>
            </a:r>
            <a:r>
              <a:rPr lang="en-US" dirty="0"/>
              <a:t>- </a:t>
            </a:r>
            <a:r>
              <a:rPr lang="en-US" b="0" i="0" dirty="0">
                <a:solidFill>
                  <a:srgbClr val="666666"/>
                </a:solidFill>
                <a:effectLst/>
                <a:latin typeface="Open Sans" panose="020B0606030504020204" pitchFamily="34" charset="0"/>
              </a:rPr>
              <a:t>defined as any process, machine, manufacture, composition of matter or improvement of matter. </a:t>
            </a:r>
          </a:p>
          <a:p>
            <a:pPr marL="171450" indent="-171450">
              <a:buFont typeface="Arial" panose="020B0604020202020204" pitchFamily="34" charset="0"/>
              <a:buChar char="•"/>
            </a:pPr>
            <a:r>
              <a:rPr lang="en-US" b="1" i="0" dirty="0">
                <a:solidFill>
                  <a:srgbClr val="666666"/>
                </a:solidFill>
                <a:effectLst/>
                <a:latin typeface="Open Sans" panose="020B0606030504020204" pitchFamily="34" charset="0"/>
              </a:rPr>
              <a:t>Utility</a:t>
            </a:r>
            <a:r>
              <a:rPr lang="en-US" b="0" i="0" dirty="0">
                <a:solidFill>
                  <a:srgbClr val="666666"/>
                </a:solidFill>
                <a:effectLst/>
                <a:latin typeface="Open Sans" panose="020B0606030504020204" pitchFamily="34" charset="0"/>
              </a:rPr>
              <a:t> - Patents must be for inventions that are useful. This means the item being patented has a credible, specific and substantial purpose. </a:t>
            </a:r>
          </a:p>
          <a:p>
            <a:pPr marL="171450" indent="-171450">
              <a:buFont typeface="Arial" panose="020B0604020202020204" pitchFamily="34" charset="0"/>
              <a:buChar char="•"/>
            </a:pPr>
            <a:r>
              <a:rPr lang="en-US" b="1" i="0" dirty="0">
                <a:solidFill>
                  <a:srgbClr val="666666"/>
                </a:solidFill>
                <a:effectLst/>
                <a:latin typeface="Open Sans" panose="020B0606030504020204" pitchFamily="34" charset="0"/>
              </a:rPr>
              <a:t>Novelty</a:t>
            </a:r>
            <a:r>
              <a:rPr lang="en-US" b="0" i="0" dirty="0">
                <a:solidFill>
                  <a:srgbClr val="666666"/>
                </a:solidFill>
                <a:effectLst/>
                <a:latin typeface="Open Sans" panose="020B0606030504020204" pitchFamily="34" charset="0"/>
              </a:rPr>
              <a:t> - Novelty means the invention was not known or used by others; that is, it must be new.</a:t>
            </a:r>
          </a:p>
          <a:p>
            <a:pPr marL="171450" indent="-171450">
              <a:buFont typeface="Arial" panose="020B0604020202020204" pitchFamily="34" charset="0"/>
              <a:buChar char="•"/>
            </a:pPr>
            <a:r>
              <a:rPr lang="en-US" b="1" i="0" dirty="0">
                <a:solidFill>
                  <a:srgbClr val="666666"/>
                </a:solidFill>
                <a:effectLst/>
                <a:latin typeface="Open Sans" panose="020B0606030504020204" pitchFamily="34" charset="0"/>
              </a:rPr>
              <a:t>Nonobvious</a:t>
            </a:r>
            <a:r>
              <a:rPr lang="en-US" b="0" i="0" dirty="0">
                <a:solidFill>
                  <a:srgbClr val="666666"/>
                </a:solidFill>
                <a:effectLst/>
                <a:latin typeface="Open Sans" panose="020B0606030504020204" pitchFamily="34" charset="0"/>
              </a:rPr>
              <a:t> - A patent claim is nonobvious if the improvement goes beyond the predictable use of prior art according to its established functions.</a:t>
            </a:r>
          </a:p>
          <a:p>
            <a:pPr marL="171450" indent="-171450">
              <a:buFont typeface="Arial" panose="020B0604020202020204" pitchFamily="34" charset="0"/>
              <a:buChar char="•"/>
            </a:pPr>
            <a:r>
              <a:rPr lang="en-US" b="1" i="0" dirty="0">
                <a:solidFill>
                  <a:srgbClr val="666666"/>
                </a:solidFill>
                <a:effectLst/>
                <a:latin typeface="Open Sans" panose="020B0606030504020204" pitchFamily="34" charset="0"/>
              </a:rPr>
              <a:t>Enablement</a:t>
            </a:r>
            <a:r>
              <a:rPr lang="en-US" b="0" i="0" dirty="0">
                <a:solidFill>
                  <a:srgbClr val="666666"/>
                </a:solidFill>
                <a:effectLst/>
                <a:latin typeface="Open Sans" panose="020B0606030504020204" pitchFamily="34" charset="0"/>
              </a:rPr>
              <a:t> - To meet the enablement requirement, the patent application must include a written description of the item being patented, including the manner and process of making and using it.</a:t>
            </a:r>
            <a:endParaRPr lang="en-US" dirty="0"/>
          </a:p>
        </p:txBody>
      </p:sp>
      <p:sp>
        <p:nvSpPr>
          <p:cNvPr id="4" name="Slide Number Placeholder 3"/>
          <p:cNvSpPr>
            <a:spLocks noGrp="1"/>
          </p:cNvSpPr>
          <p:nvPr>
            <p:ph type="sldNum" sz="quarter" idx="5"/>
          </p:nvPr>
        </p:nvSpPr>
        <p:spPr/>
        <p:txBody>
          <a:bodyPr/>
          <a:lstStyle/>
          <a:p>
            <a:fld id="{FD6C683D-E5F9-4CAF-8252-7A5A410AB4DE}" type="slidenum">
              <a:rPr lang="en-US" smtClean="0"/>
              <a:t>5</a:t>
            </a:fld>
            <a:endParaRPr lang="en-US"/>
          </a:p>
        </p:txBody>
      </p:sp>
    </p:spTree>
    <p:extLst>
      <p:ext uri="{BB962C8B-B14F-4D97-AF65-F5344CB8AC3E}">
        <p14:creationId xmlns:p14="http://schemas.microsoft.com/office/powerpoint/2010/main" val="3460603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Bayh-Dole Act 1980</a:t>
            </a:r>
          </a:p>
          <a:p>
            <a:pPr marL="171450" indent="-171450">
              <a:buFont typeface="Arial" panose="020B0604020202020204" pitchFamily="34" charset="0"/>
              <a:buChar char="•"/>
            </a:pPr>
            <a:r>
              <a:rPr lang="en-US" sz="1200" dirty="0"/>
              <a:t>Federally sponsored IP</a:t>
            </a:r>
          </a:p>
          <a:p>
            <a:pPr marL="628650" lvl="1" indent="-171450">
              <a:buFont typeface="Arial" panose="020B0604020202020204" pitchFamily="34" charset="0"/>
              <a:buChar char="•"/>
            </a:pPr>
            <a:r>
              <a:rPr lang="en-US" sz="1200" dirty="0"/>
              <a:t>uniform federal IP policy</a:t>
            </a:r>
          </a:p>
          <a:p>
            <a:pPr marL="628650" lvl="1" indent="-171450">
              <a:buFont typeface="Arial" panose="020B0604020202020204" pitchFamily="34" charset="0"/>
              <a:buChar char="•"/>
            </a:pPr>
            <a:r>
              <a:rPr lang="en-US" sz="1200" dirty="0"/>
              <a:t>universities can elect title to federally funded inventions</a:t>
            </a:r>
          </a:p>
          <a:p>
            <a:pPr marL="628650" lvl="1" indent="-171450">
              <a:buFont typeface="Arial" panose="020B0604020202020204" pitchFamily="34" charset="0"/>
              <a:buChar char="•"/>
            </a:pPr>
            <a:r>
              <a:rPr lang="en-US" sz="1200" dirty="0"/>
              <a:t>universities must meet due diligence or risk losing funding</a:t>
            </a:r>
          </a:p>
          <a:p>
            <a:pPr marL="628650" lvl="1" indent="-171450">
              <a:buFont typeface="Arial" panose="020B0604020202020204" pitchFamily="34" charset="0"/>
              <a:buChar char="•"/>
            </a:pPr>
            <a:r>
              <a:rPr lang="en-US" sz="1200" b="1" u="sng" dirty="0"/>
              <a:t>Must share royalties</a:t>
            </a:r>
          </a:p>
          <a:p>
            <a:endParaRPr lang="en-US" dirty="0"/>
          </a:p>
        </p:txBody>
      </p:sp>
      <p:sp>
        <p:nvSpPr>
          <p:cNvPr id="4" name="Slide Number Placeholder 3"/>
          <p:cNvSpPr>
            <a:spLocks noGrp="1"/>
          </p:cNvSpPr>
          <p:nvPr>
            <p:ph type="sldNum" sz="quarter" idx="10"/>
          </p:nvPr>
        </p:nvSpPr>
        <p:spPr/>
        <p:txBody>
          <a:bodyPr/>
          <a:lstStyle/>
          <a:p>
            <a:fld id="{FD6C683D-E5F9-4CAF-8252-7A5A410AB4DE}" type="slidenum">
              <a:rPr lang="en-US" smtClean="0"/>
              <a:t>8</a:t>
            </a:fld>
            <a:endParaRPr lang="en-US"/>
          </a:p>
        </p:txBody>
      </p:sp>
    </p:spTree>
    <p:extLst>
      <p:ext uri="{BB962C8B-B14F-4D97-AF65-F5344CB8AC3E}">
        <p14:creationId xmlns:p14="http://schemas.microsoft.com/office/powerpoint/2010/main" val="249842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Arial Black" panose="020B0A04020102020204" pitchFamily="34" charset="0"/>
              </a:rPr>
              <a:t>-</a:t>
            </a:r>
            <a:r>
              <a:rPr lang="en-US" sz="800" dirty="0">
                <a:latin typeface="Arial Black" panose="020B0A04020102020204" pitchFamily="34" charset="0"/>
              </a:rPr>
              <a:t>OTM social media:</a:t>
            </a:r>
          </a:p>
          <a:p>
            <a:r>
              <a:rPr lang="en-US" sz="800" dirty="0">
                <a:latin typeface="Arial Black" panose="020B0A04020102020204" pitchFamily="34" charset="0"/>
              </a:rPr>
              <a:t>	&gt; YouTube: Inventor Spotlight, Technology Spotlights</a:t>
            </a:r>
          </a:p>
          <a:p>
            <a:r>
              <a:rPr lang="en-US" sz="800" dirty="0">
                <a:latin typeface="Arial Black" panose="020B0A04020102020204" pitchFamily="34" charset="0"/>
              </a:rPr>
              <a:t>	&gt; LinkedIn/Instagram: Tech Tuesdays</a:t>
            </a:r>
          </a:p>
          <a:p>
            <a:r>
              <a:rPr lang="en-US" sz="800" dirty="0">
                <a:latin typeface="Arial Black" panose="020B0A04020102020204" pitchFamily="34" charset="0"/>
              </a:rPr>
              <a:t>-OTM Annual Pig </a:t>
            </a:r>
            <a:r>
              <a:rPr lang="en-US" sz="800" dirty="0" err="1">
                <a:latin typeface="Arial Black" panose="020B0A04020102020204" pitchFamily="34" charset="0"/>
              </a:rPr>
              <a:t>Pickin</a:t>
            </a:r>
            <a:r>
              <a:rPr lang="en-US" sz="800" dirty="0">
                <a:latin typeface="Arial Black" panose="020B0A04020102020204" pitchFamily="34" charset="0"/>
              </a:rPr>
              <a:t>’</a:t>
            </a:r>
          </a:p>
          <a:p>
            <a:r>
              <a:rPr lang="en-US" sz="800" dirty="0">
                <a:latin typeface="Arial Black" panose="020B0A04020102020204" pitchFamily="34" charset="0"/>
              </a:rPr>
              <a:t>-OTM Merch (Koozies)</a:t>
            </a:r>
          </a:p>
          <a:p>
            <a:r>
              <a:rPr lang="en-US" sz="800" dirty="0">
                <a:latin typeface="Arial Black" panose="020B0A04020102020204" pitchFamily="34" charset="0"/>
              </a:rPr>
              <a:t>-Patent Plaques for our inventors with issued patents</a:t>
            </a:r>
          </a:p>
          <a:p>
            <a:r>
              <a:rPr lang="en-US" sz="800" dirty="0">
                <a:latin typeface="Arial Black" panose="020B0A04020102020204" pitchFamily="34" charset="0"/>
              </a:rPr>
              <a:t>-Internal seminars, classes, and events teaching more about IP</a:t>
            </a:r>
          </a:p>
        </p:txBody>
      </p:sp>
      <p:sp>
        <p:nvSpPr>
          <p:cNvPr id="4" name="Slide Number Placeholder 3"/>
          <p:cNvSpPr>
            <a:spLocks noGrp="1"/>
          </p:cNvSpPr>
          <p:nvPr>
            <p:ph type="sldNum" sz="quarter" idx="5"/>
          </p:nvPr>
        </p:nvSpPr>
        <p:spPr/>
        <p:txBody>
          <a:bodyPr/>
          <a:lstStyle/>
          <a:p>
            <a:fld id="{FD6C683D-E5F9-4CAF-8252-7A5A410AB4DE}" type="slidenum">
              <a:rPr lang="en-US" smtClean="0"/>
              <a:t>10</a:t>
            </a:fld>
            <a:endParaRPr lang="en-US"/>
          </a:p>
        </p:txBody>
      </p:sp>
    </p:spTree>
    <p:extLst>
      <p:ext uri="{BB962C8B-B14F-4D97-AF65-F5344CB8AC3E}">
        <p14:creationId xmlns:p14="http://schemas.microsoft.com/office/powerpoint/2010/main" val="144019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FirstIgnite</a:t>
            </a:r>
            <a:r>
              <a:rPr lang="en-US" dirty="0"/>
              <a:t> campaigns</a:t>
            </a:r>
          </a:p>
          <a:p>
            <a:r>
              <a:rPr lang="en-US" dirty="0"/>
              <a:t>-Networking events (connecting MSU employees with industry)</a:t>
            </a:r>
          </a:p>
          <a:p>
            <a:r>
              <a:rPr lang="en-US" dirty="0"/>
              <a:t>-</a:t>
            </a:r>
            <a:r>
              <a:rPr lang="en-US" dirty="0" err="1"/>
              <a:t>Omnisync</a:t>
            </a:r>
            <a:r>
              <a:rPr lang="en-US" dirty="0"/>
              <a:t>/</a:t>
            </a:r>
            <a:r>
              <a:rPr lang="en-US" dirty="0" err="1"/>
              <a:t>turboinnovate</a:t>
            </a:r>
            <a:endParaRPr lang="en-US" dirty="0"/>
          </a:p>
          <a:p>
            <a:endParaRPr lang="en-US" dirty="0"/>
          </a:p>
        </p:txBody>
      </p:sp>
      <p:sp>
        <p:nvSpPr>
          <p:cNvPr id="4" name="Slide Number Placeholder 3"/>
          <p:cNvSpPr>
            <a:spLocks noGrp="1"/>
          </p:cNvSpPr>
          <p:nvPr>
            <p:ph type="sldNum" sz="quarter" idx="5"/>
          </p:nvPr>
        </p:nvSpPr>
        <p:spPr/>
        <p:txBody>
          <a:bodyPr/>
          <a:lstStyle/>
          <a:p>
            <a:fld id="{FD6C683D-E5F9-4CAF-8252-7A5A410AB4DE}" type="slidenum">
              <a:rPr lang="en-US" smtClean="0"/>
              <a:t>11</a:t>
            </a:fld>
            <a:endParaRPr lang="en-US"/>
          </a:p>
        </p:txBody>
      </p:sp>
    </p:spTree>
    <p:extLst>
      <p:ext uri="{BB962C8B-B14F-4D97-AF65-F5344CB8AC3E}">
        <p14:creationId xmlns:p14="http://schemas.microsoft.com/office/powerpoint/2010/main" val="2748250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-helping grow the city’s technology and start-up sector (growing entrepreneurship presence)</a:t>
            </a:r>
          </a:p>
          <a:p>
            <a:endParaRPr lang="en-US" dirty="0"/>
          </a:p>
        </p:txBody>
      </p:sp>
      <p:sp>
        <p:nvSpPr>
          <p:cNvPr id="4" name="Slide Number Placeholder 3"/>
          <p:cNvSpPr>
            <a:spLocks noGrp="1"/>
          </p:cNvSpPr>
          <p:nvPr>
            <p:ph type="sldNum" sz="quarter" idx="5"/>
          </p:nvPr>
        </p:nvSpPr>
        <p:spPr/>
        <p:txBody>
          <a:bodyPr/>
          <a:lstStyle/>
          <a:p>
            <a:fld id="{FD6C683D-E5F9-4CAF-8252-7A5A410AB4DE}" type="slidenum">
              <a:rPr lang="en-US" smtClean="0"/>
              <a:t>13</a:t>
            </a:fld>
            <a:endParaRPr lang="en-US"/>
          </a:p>
        </p:txBody>
      </p:sp>
    </p:spTree>
    <p:extLst>
      <p:ext uri="{BB962C8B-B14F-4D97-AF65-F5344CB8AC3E}">
        <p14:creationId xmlns:p14="http://schemas.microsoft.com/office/powerpoint/2010/main" val="2409618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Bayh-Dole Act 1980</a:t>
            </a:r>
          </a:p>
          <a:p>
            <a:pPr marL="171450" indent="-171450">
              <a:buFont typeface="Arial" panose="020B0604020202020204" pitchFamily="34" charset="0"/>
              <a:buChar char="•"/>
            </a:pPr>
            <a:r>
              <a:rPr lang="en-US" sz="1200" dirty="0"/>
              <a:t>Federally sponsored IP</a:t>
            </a:r>
          </a:p>
          <a:p>
            <a:pPr marL="628650" lvl="1" indent="-171450">
              <a:buFont typeface="Arial" panose="020B0604020202020204" pitchFamily="34" charset="0"/>
              <a:buChar char="•"/>
            </a:pPr>
            <a:r>
              <a:rPr lang="en-US" sz="1200" dirty="0"/>
              <a:t>uniform federal IP policy</a:t>
            </a:r>
          </a:p>
          <a:p>
            <a:pPr marL="628650" lvl="1" indent="-171450">
              <a:buFont typeface="Arial" panose="020B0604020202020204" pitchFamily="34" charset="0"/>
              <a:buChar char="•"/>
            </a:pPr>
            <a:r>
              <a:rPr lang="en-US" sz="1200" dirty="0"/>
              <a:t>universities can elect title to federally funded inventions</a:t>
            </a:r>
          </a:p>
          <a:p>
            <a:pPr marL="628650" lvl="1" indent="-171450">
              <a:buFont typeface="Arial" panose="020B0604020202020204" pitchFamily="34" charset="0"/>
              <a:buChar char="•"/>
            </a:pPr>
            <a:r>
              <a:rPr lang="en-US" sz="1200" dirty="0"/>
              <a:t>universities must meet due diligence or risk losing funding</a:t>
            </a:r>
          </a:p>
          <a:p>
            <a:pPr marL="628650" lvl="1" indent="-171450">
              <a:buFont typeface="Arial" panose="020B0604020202020204" pitchFamily="34" charset="0"/>
              <a:buChar char="•"/>
            </a:pPr>
            <a:r>
              <a:rPr lang="en-US" sz="1200" b="1" u="sng" dirty="0"/>
              <a:t>Must share royalties</a:t>
            </a:r>
          </a:p>
          <a:p>
            <a:endParaRPr lang="en-US" dirty="0"/>
          </a:p>
        </p:txBody>
      </p:sp>
      <p:sp>
        <p:nvSpPr>
          <p:cNvPr id="4" name="Slide Number Placeholder 3"/>
          <p:cNvSpPr>
            <a:spLocks noGrp="1"/>
          </p:cNvSpPr>
          <p:nvPr>
            <p:ph type="sldNum" sz="quarter" idx="10"/>
          </p:nvPr>
        </p:nvSpPr>
        <p:spPr/>
        <p:txBody>
          <a:bodyPr/>
          <a:lstStyle/>
          <a:p>
            <a:fld id="{FD6C683D-E5F9-4CAF-8252-7A5A410AB4DE}" type="slidenum">
              <a:rPr lang="en-US" smtClean="0"/>
              <a:t>16</a:t>
            </a:fld>
            <a:endParaRPr lang="en-US"/>
          </a:p>
        </p:txBody>
      </p:sp>
    </p:spTree>
    <p:extLst>
      <p:ext uri="{BB962C8B-B14F-4D97-AF65-F5344CB8AC3E}">
        <p14:creationId xmlns:p14="http://schemas.microsoft.com/office/powerpoint/2010/main" val="2025538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You do not need a small business or small business partner to attend. </a:t>
            </a:r>
          </a:p>
        </p:txBody>
      </p:sp>
      <p:sp>
        <p:nvSpPr>
          <p:cNvPr id="4" name="Slide Number Placeholder 3"/>
          <p:cNvSpPr>
            <a:spLocks noGrp="1"/>
          </p:cNvSpPr>
          <p:nvPr>
            <p:ph type="sldNum" sz="quarter" idx="5"/>
          </p:nvPr>
        </p:nvSpPr>
        <p:spPr/>
        <p:txBody>
          <a:bodyPr/>
          <a:lstStyle/>
          <a:p>
            <a:fld id="{FD6C683D-E5F9-4CAF-8252-7A5A410AB4DE}" type="slidenum">
              <a:rPr lang="en-US" smtClean="0"/>
              <a:t>20</a:t>
            </a:fld>
            <a:endParaRPr lang="en-US"/>
          </a:p>
        </p:txBody>
      </p:sp>
    </p:spTree>
    <p:extLst>
      <p:ext uri="{BB962C8B-B14F-4D97-AF65-F5344CB8AC3E}">
        <p14:creationId xmlns:p14="http://schemas.microsoft.com/office/powerpoint/2010/main" val="2867276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350">
                <a:solidFill>
                  <a:schemeClr val="tx1">
                    <a:lumMod val="75000"/>
                    <a:lumOff val="25000"/>
                  </a:schemeClr>
                </a:solidFill>
              </a:defRPr>
            </a:lvl1pPr>
            <a:lvl2pPr marL="257175" indent="0" algn="ctr">
              <a:buNone/>
              <a:defRPr sz="1575"/>
            </a:lvl2pPr>
            <a:lvl3pPr marL="514350" indent="0" algn="ctr">
              <a:buNone/>
              <a:defRPr sz="1350"/>
            </a:lvl3pPr>
            <a:lvl4pPr marL="771525" indent="0" algn="ctr">
              <a:buNone/>
              <a:defRPr sz="1125"/>
            </a:lvl4pPr>
            <a:lvl5pPr marL="1028700" indent="0" algn="ctr">
              <a:buNone/>
              <a:defRPr sz="1125"/>
            </a:lvl5pPr>
            <a:lvl6pPr marL="1285875" indent="0" algn="ctr">
              <a:buNone/>
              <a:defRPr sz="1125"/>
            </a:lvl6pPr>
            <a:lvl7pPr marL="1543050" indent="0" algn="ctr">
              <a:buNone/>
              <a:defRPr sz="1125"/>
            </a:lvl7pPr>
            <a:lvl8pPr marL="1800225" indent="0" algn="ctr">
              <a:buNone/>
              <a:defRPr sz="1125"/>
            </a:lvl8pPr>
            <a:lvl9pPr marL="2057400"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0B87337-12B8-4CDD-8425-A98D05DB0167}"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F92FD1-3CC1-4FCB-A39D-6E4D65A32705}" type="slidenum">
              <a:rPr lang="en-US" smtClean="0"/>
              <a:pPr>
                <a:defRPr/>
              </a:pPr>
              <a:t>‹#›</a:t>
            </a:fld>
            <a:endParaRPr lang="en-US"/>
          </a:p>
        </p:txBody>
      </p:sp>
    </p:spTree>
    <p:extLst>
      <p:ext uri="{BB962C8B-B14F-4D97-AF65-F5344CB8AC3E}">
        <p14:creationId xmlns:p14="http://schemas.microsoft.com/office/powerpoint/2010/main" val="380277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75C9C66-5D0A-4D89-AD93-55DA5B3E4FFA}"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6019D5-5E65-492F-B861-788C295F6705}" type="slidenum">
              <a:rPr lang="en-US" smtClean="0"/>
              <a:pPr>
                <a:defRPr/>
              </a:pPr>
              <a:t>‹#›</a:t>
            </a:fld>
            <a:endParaRPr lang="en-US"/>
          </a:p>
        </p:txBody>
      </p:sp>
    </p:spTree>
    <p:extLst>
      <p:ext uri="{BB962C8B-B14F-4D97-AF65-F5344CB8AC3E}">
        <p14:creationId xmlns:p14="http://schemas.microsoft.com/office/powerpoint/2010/main" val="352416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0367"/>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A9EED08-9EF1-4539-AC51-36C841DA7017}"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580DF1-8A17-4912-A623-EC209EBE92EB}" type="slidenum">
              <a:rPr lang="en-US" smtClean="0"/>
              <a:pPr>
                <a:defRPr/>
              </a:pPr>
              <a:t>‹#›</a:t>
            </a:fld>
            <a:endParaRPr lang="en-US"/>
          </a:p>
        </p:txBody>
      </p:sp>
    </p:spTree>
    <p:extLst>
      <p:ext uri="{BB962C8B-B14F-4D97-AF65-F5344CB8AC3E}">
        <p14:creationId xmlns:p14="http://schemas.microsoft.com/office/powerpoint/2010/main" val="12906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50B87337-12B8-4CDD-8425-A98D05DB0167}"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3F92FD1-3CC1-4FCB-A39D-6E4D65A32705}" type="slidenum">
              <a:rPr lang="en-US" smtClean="0"/>
              <a:pPr>
                <a:defRPr/>
              </a:pPr>
              <a:t>‹#›</a:t>
            </a:fld>
            <a:endParaRPr lang="en-US"/>
          </a:p>
        </p:txBody>
      </p:sp>
    </p:spTree>
    <p:extLst>
      <p:ext uri="{BB962C8B-B14F-4D97-AF65-F5344CB8AC3E}">
        <p14:creationId xmlns:p14="http://schemas.microsoft.com/office/powerpoint/2010/main" val="74419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6BEDDD-7E97-433F-9E95-756940E9F60E}"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4B87E-656F-4D4E-97EF-692DF70CD791}" type="slidenum">
              <a:rPr lang="en-US" smtClean="0"/>
              <a:pPr>
                <a:defRPr/>
              </a:pPr>
              <a:t>‹#›</a:t>
            </a:fld>
            <a:endParaRPr lang="en-US"/>
          </a:p>
        </p:txBody>
      </p:sp>
    </p:spTree>
    <p:extLst>
      <p:ext uri="{BB962C8B-B14F-4D97-AF65-F5344CB8AC3E}">
        <p14:creationId xmlns:p14="http://schemas.microsoft.com/office/powerpoint/2010/main" val="273350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a:t>Click to edit Master title style</a:t>
            </a:r>
            <a:endParaRPr lang="en-US" dirty="0"/>
          </a:p>
        </p:txBody>
      </p:sp>
      <p:sp>
        <p:nvSpPr>
          <p:cNvPr id="3" name="Text Placeholder 2"/>
          <p:cNvSpPr>
            <a:spLocks noGrp="1"/>
          </p:cNvSpPr>
          <p:nvPr>
            <p:ph type="body" idx="1"/>
          </p:nvPr>
        </p:nvSpPr>
        <p:spPr>
          <a:xfrm>
            <a:off x="623888" y="4552636"/>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C5F31C1-B0A2-4FCA-8DDC-F4668CB536E1}"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302474-1DA6-41CA-B802-0125046F89A4}" type="slidenum">
              <a:rPr lang="en-US" smtClean="0"/>
              <a:pPr>
                <a:defRPr/>
              </a:pPr>
              <a:t>‹#›</a:t>
            </a:fld>
            <a:endParaRPr lang="en-US"/>
          </a:p>
        </p:txBody>
      </p:sp>
    </p:spTree>
    <p:extLst>
      <p:ext uri="{BB962C8B-B14F-4D97-AF65-F5344CB8AC3E}">
        <p14:creationId xmlns:p14="http://schemas.microsoft.com/office/powerpoint/2010/main" val="1442548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66F3739D-DA7F-4EC5-8002-0E07F2C35CD1}" type="datetimeFigureOut">
              <a:rPr lang="en-US" smtClean="0"/>
              <a:pPr>
                <a:defRPr/>
              </a:pPr>
              <a:t>3/25/2024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0657D7C-F4D6-4CB8-B811-EF3699B4944E}" type="slidenum">
              <a:rPr lang="en-US" smtClean="0"/>
              <a:pPr>
                <a:defRPr/>
              </a:pPr>
              <a:t>‹#›</a:t>
            </a:fld>
            <a:endParaRPr lang="en-US"/>
          </a:p>
        </p:txBody>
      </p:sp>
    </p:spTree>
    <p:extLst>
      <p:ext uri="{BB962C8B-B14F-4D97-AF65-F5344CB8AC3E}">
        <p14:creationId xmlns:p14="http://schemas.microsoft.com/office/powerpoint/2010/main" val="126077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3845" y="2507553"/>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7553"/>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B4821039-144A-49E9-A46A-32AC72F0C39E}" type="datetimeFigureOut">
              <a:rPr lang="en-US" smtClean="0"/>
              <a:pPr>
                <a:defRPr/>
              </a:pPr>
              <a:t>3/25/2024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30589B3-B304-498B-A9E3-B38DAB667C31}"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76776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10E2B542-F142-4414-8F1E-C1C6DB4AAAB6}" type="datetimeFigureOut">
              <a:rPr lang="en-US" smtClean="0"/>
              <a:pPr>
                <a:defRPr/>
              </a:pPr>
              <a:t>3/25/2024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097EAF5-C11B-422B-8832-5950D1329188}" type="slidenum">
              <a:rPr lang="en-US" smtClean="0"/>
              <a:pPr>
                <a:defRPr/>
              </a:pPr>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6858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811E242-A6F8-423B-90BC-3B56BB1E684E}" type="datetimeFigureOut">
              <a:rPr lang="en-US" smtClean="0"/>
              <a:pPr>
                <a:defRPr/>
              </a:pPr>
              <a:t>3/25/2024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C01F9A8-DB21-4027-9A4C-621C783A3D0D}" type="slidenum">
              <a:rPr lang="en-US" smtClean="0"/>
              <a:pPr>
                <a:defRPr/>
              </a:pPr>
              <a:t>‹#›</a:t>
            </a:fld>
            <a:endParaRPr lang="en-US"/>
          </a:p>
        </p:txBody>
      </p:sp>
    </p:spTree>
    <p:extLst>
      <p:ext uri="{BB962C8B-B14F-4D97-AF65-F5344CB8AC3E}">
        <p14:creationId xmlns:p14="http://schemas.microsoft.com/office/powerpoint/2010/main" val="542378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3"/>
            <a:ext cx="2948940" cy="1600197"/>
          </a:xfrm>
        </p:spPr>
        <p:txBody>
          <a:bodyPr anchor="b">
            <a:normAutofit/>
          </a:bodyPr>
          <a:lstStyle>
            <a:lvl1pPr>
              <a:defRPr sz="24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4DF2EFB-8D6D-4087-B4D5-4C2C911F7A65}" type="datetimeFigureOut">
              <a:rPr lang="en-US" smtClean="0"/>
              <a:pPr>
                <a:defRPr/>
              </a:pPr>
              <a:t>3/25/2024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57A6174-FE79-49F4-80A4-16A3AAB97F6E}" type="slidenum">
              <a:rPr lang="en-US" smtClean="0"/>
              <a:pPr>
                <a:defRPr/>
              </a:pPr>
              <a:t>‹#›</a:t>
            </a:fld>
            <a:endParaRPr lang="en-US"/>
          </a:p>
        </p:txBody>
      </p:sp>
    </p:spTree>
    <p:extLst>
      <p:ext uri="{BB962C8B-B14F-4D97-AF65-F5344CB8AC3E}">
        <p14:creationId xmlns:p14="http://schemas.microsoft.com/office/powerpoint/2010/main" val="55409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6BEDDD-7E97-433F-9E95-756940E9F60E}"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B4B87E-656F-4D4E-97EF-692DF70CD791}" type="slidenum">
              <a:rPr lang="en-US" smtClean="0"/>
              <a:pPr>
                <a:defRPr/>
              </a:pPr>
              <a:t>‹#›</a:t>
            </a:fld>
            <a:endParaRPr lang="en-US"/>
          </a:p>
        </p:txBody>
      </p:sp>
    </p:spTree>
    <p:extLst>
      <p:ext uri="{BB962C8B-B14F-4D97-AF65-F5344CB8AC3E}">
        <p14:creationId xmlns:p14="http://schemas.microsoft.com/office/powerpoint/2010/main" val="1056792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6126D5-016D-478D-BB67-60FA65393222}" type="datetimeFigureOut">
              <a:rPr lang="en-US" smtClean="0"/>
              <a:pPr>
                <a:defRPr/>
              </a:pPr>
              <a:t>3/25/2024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AE1E7D-DB09-47E3-BF08-462A88D87EC7}" type="slidenum">
              <a:rPr lang="en-US" smtClean="0"/>
              <a:pPr>
                <a:defRPr/>
              </a:pPr>
              <a:t>‹#›</a:t>
            </a:fld>
            <a:endParaRPr lang="en-US"/>
          </a:p>
        </p:txBody>
      </p:sp>
    </p:spTree>
    <p:extLst>
      <p:ext uri="{BB962C8B-B14F-4D97-AF65-F5344CB8AC3E}">
        <p14:creationId xmlns:p14="http://schemas.microsoft.com/office/powerpoint/2010/main" val="1512895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75C9C66-5D0A-4D89-AD93-55DA5B3E4FFA}"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6019D5-5E65-492F-B861-788C295F6705}" type="slidenum">
              <a:rPr lang="en-US" smtClean="0"/>
              <a:pPr>
                <a:defRPr/>
              </a:pPr>
              <a:t>‹#›</a:t>
            </a:fld>
            <a:endParaRPr lang="en-US"/>
          </a:p>
        </p:txBody>
      </p:sp>
    </p:spTree>
    <p:extLst>
      <p:ext uri="{BB962C8B-B14F-4D97-AF65-F5344CB8AC3E}">
        <p14:creationId xmlns:p14="http://schemas.microsoft.com/office/powerpoint/2010/main" val="175238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0362"/>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0365"/>
            <a:ext cx="5800725"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A9EED08-9EF1-4539-AC51-36C841DA7017}"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5580DF1-8A17-4912-A623-EC209EBE92EB}" type="slidenum">
              <a:rPr lang="en-US" smtClean="0"/>
              <a:pPr>
                <a:defRPr/>
              </a:pPr>
              <a:t>‹#›</a:t>
            </a:fld>
            <a:endParaRPr lang="en-US"/>
          </a:p>
        </p:txBody>
      </p:sp>
    </p:spTree>
    <p:extLst>
      <p:ext uri="{BB962C8B-B14F-4D97-AF65-F5344CB8AC3E}">
        <p14:creationId xmlns:p14="http://schemas.microsoft.com/office/powerpoint/2010/main" val="322934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1782" y="569311"/>
            <a:ext cx="5655018" cy="2040759"/>
          </a:xfrm>
        </p:spPr>
        <p:txBody>
          <a:bodyPr/>
          <a:lstStyle/>
          <a:p>
            <a:r>
              <a:rPr lang="en-US" dirty="0"/>
              <a:t>Click to edit Master </a:t>
            </a:r>
            <a:br>
              <a:rPr lang="en-US" dirty="0"/>
            </a:br>
            <a:r>
              <a:rPr lang="en-US" dirty="0"/>
              <a:t>title style</a:t>
            </a:r>
          </a:p>
        </p:txBody>
      </p:sp>
      <p:sp>
        <p:nvSpPr>
          <p:cNvPr id="3" name="Subtitle 2"/>
          <p:cNvSpPr>
            <a:spLocks noGrp="1"/>
          </p:cNvSpPr>
          <p:nvPr>
            <p:ph type="subTitle" idx="1"/>
          </p:nvPr>
        </p:nvSpPr>
        <p:spPr>
          <a:xfrm>
            <a:off x="3031782" y="2890346"/>
            <a:ext cx="5655017" cy="274845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Picture Placeholder 2"/>
          <p:cNvSpPr>
            <a:spLocks noGrp="1"/>
          </p:cNvSpPr>
          <p:nvPr>
            <p:ph type="pic" idx="14"/>
          </p:nvPr>
        </p:nvSpPr>
        <p:spPr>
          <a:xfrm>
            <a:off x="0" y="0"/>
            <a:ext cx="2758966" cy="5940101"/>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774223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3338" y="274639"/>
            <a:ext cx="8123462" cy="1143000"/>
          </a:xfrm>
        </p:spPr>
        <p:txBody>
          <a:bodyPr/>
          <a:lstStyle/>
          <a:p>
            <a:r>
              <a:rPr lang="en-US"/>
              <a:t>Click to edit Master title style</a:t>
            </a:r>
          </a:p>
        </p:txBody>
      </p:sp>
      <p:sp>
        <p:nvSpPr>
          <p:cNvPr id="3" name="Content Placeholder 2"/>
          <p:cNvSpPr>
            <a:spLocks noGrp="1"/>
          </p:cNvSpPr>
          <p:nvPr>
            <p:ph idx="1"/>
          </p:nvPr>
        </p:nvSpPr>
        <p:spPr>
          <a:xfrm>
            <a:off x="563338" y="1600201"/>
            <a:ext cx="8123462" cy="39507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2"/>
          <p:cNvSpPr>
            <a:spLocks noGrp="1"/>
          </p:cNvSpPr>
          <p:nvPr>
            <p:ph type="pic" idx="13"/>
          </p:nvPr>
        </p:nvSpPr>
        <p:spPr>
          <a:xfrm>
            <a:off x="6234386" y="1600201"/>
            <a:ext cx="2452414" cy="2988015"/>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25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9402" y="4501931"/>
            <a:ext cx="7675313" cy="1267044"/>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819402" y="3011380"/>
            <a:ext cx="7675314" cy="139552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Picture Placeholder 2"/>
          <p:cNvSpPr>
            <a:spLocks noGrp="1"/>
          </p:cNvSpPr>
          <p:nvPr>
            <p:ph type="pic" idx="13"/>
          </p:nvPr>
        </p:nvSpPr>
        <p:spPr>
          <a:xfrm>
            <a:off x="819401" y="378937"/>
            <a:ext cx="7675313" cy="2417007"/>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1662071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9458" y="274639"/>
            <a:ext cx="8287342"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99458" y="1600201"/>
            <a:ext cx="409700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2039" y="1600201"/>
            <a:ext cx="3954763" cy="4083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2553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58966" y="274637"/>
            <a:ext cx="5927834" cy="741363"/>
          </a:xfrm>
        </p:spPr>
        <p:txBody>
          <a:bodyPr>
            <a:noAutofit/>
          </a:bodyPr>
          <a:lstStyle>
            <a:lvl1pPr>
              <a:defRPr sz="3800"/>
            </a:lvl1pPr>
          </a:lstStyle>
          <a:p>
            <a:r>
              <a:rPr lang="en-US"/>
              <a:t>Click to edit Master title style</a:t>
            </a:r>
            <a:endParaRPr lang="en-US" dirty="0"/>
          </a:p>
        </p:txBody>
      </p:sp>
      <p:sp>
        <p:nvSpPr>
          <p:cNvPr id="3" name="Text Placeholder 2"/>
          <p:cNvSpPr>
            <a:spLocks noGrp="1"/>
          </p:cNvSpPr>
          <p:nvPr>
            <p:ph type="body" idx="1"/>
          </p:nvPr>
        </p:nvSpPr>
        <p:spPr>
          <a:xfrm>
            <a:off x="2758966" y="1215232"/>
            <a:ext cx="299544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758966" y="1854994"/>
            <a:ext cx="2995448"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29586" y="1215232"/>
            <a:ext cx="2757214"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29586" y="1854994"/>
            <a:ext cx="2757214" cy="38597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idx="13"/>
          </p:nvPr>
        </p:nvSpPr>
        <p:spPr>
          <a:xfrm>
            <a:off x="155267" y="274637"/>
            <a:ext cx="2452414" cy="2623723"/>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Picture Placeholder 2"/>
          <p:cNvSpPr>
            <a:spLocks noGrp="1"/>
          </p:cNvSpPr>
          <p:nvPr>
            <p:ph type="pic" idx="14"/>
          </p:nvPr>
        </p:nvSpPr>
        <p:spPr>
          <a:xfrm>
            <a:off x="155267" y="3116479"/>
            <a:ext cx="2452414" cy="2598308"/>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948213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803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216723" y="348214"/>
            <a:ext cx="3890524" cy="5233432"/>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Content Placeholder 2"/>
          <p:cNvSpPr>
            <a:spLocks noGrp="1"/>
          </p:cNvSpPr>
          <p:nvPr>
            <p:ph idx="1"/>
          </p:nvPr>
        </p:nvSpPr>
        <p:spPr>
          <a:xfrm>
            <a:off x="4363309" y="348214"/>
            <a:ext cx="4435005" cy="530512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919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3375" b="0"/>
            </a:lvl1pPr>
          </a:lstStyle>
          <a:p>
            <a:r>
              <a:rPr lang="en-US"/>
              <a:t>Click to edit Master title style</a:t>
            </a:r>
            <a:endParaRPr lang="en-US" dirty="0"/>
          </a:p>
        </p:txBody>
      </p:sp>
      <p:sp>
        <p:nvSpPr>
          <p:cNvPr id="3" name="Text Placeholder 2"/>
          <p:cNvSpPr>
            <a:spLocks noGrp="1"/>
          </p:cNvSpPr>
          <p:nvPr>
            <p:ph type="body" idx="1"/>
          </p:nvPr>
        </p:nvSpPr>
        <p:spPr>
          <a:xfrm>
            <a:off x="623888" y="4552638"/>
            <a:ext cx="7886700" cy="1500187"/>
          </a:xfrm>
        </p:spPr>
        <p:txBody>
          <a:bodyPr anchor="t">
            <a:normAutofit/>
          </a:bodyPr>
          <a:lstStyle>
            <a:lvl1pPr marL="0" indent="0">
              <a:buNone/>
              <a:defRPr sz="1350">
                <a:solidFill>
                  <a:schemeClr val="tx1">
                    <a:lumMod val="75000"/>
                    <a:lumOff val="2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C5F31C1-B0A2-4FCA-8DDC-F4668CB536E1}" type="datetimeFigureOut">
              <a:rPr lang="en-US" smtClean="0"/>
              <a:pPr>
                <a:defRPr/>
              </a:pPr>
              <a:t>3/25/2024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E302474-1DA6-41CA-B802-0125046F89A4}" type="slidenum">
              <a:rPr lang="en-US" smtClean="0"/>
              <a:pPr>
                <a:defRPr/>
              </a:pPr>
              <a:t>‹#›</a:t>
            </a:fld>
            <a:endParaRPr lang="en-US"/>
          </a:p>
        </p:txBody>
      </p:sp>
    </p:spTree>
    <p:extLst>
      <p:ext uri="{BB962C8B-B14F-4D97-AF65-F5344CB8AC3E}">
        <p14:creationId xmlns:p14="http://schemas.microsoft.com/office/powerpoint/2010/main" val="30316094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0901" y="273049"/>
            <a:ext cx="5050305" cy="1162051"/>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5964622" y="273052"/>
            <a:ext cx="2722179" cy="53802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0901" y="1435102"/>
            <a:ext cx="5050305" cy="42182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1118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7703" y="4800601"/>
            <a:ext cx="7939097"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747703" y="402898"/>
            <a:ext cx="7939097" cy="43246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47703" y="5367338"/>
            <a:ext cx="7939097" cy="43962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58243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descr="bg.jpg"/>
          <p:cNvPicPr>
            <a:picLocks noChangeAspect="1"/>
          </p:cNvPicPr>
          <p:nvPr/>
        </p:nvPicPr>
        <p:blipFill>
          <a:blip r:embed="rId2"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89734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142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6" name="Picture Placeholder 2"/>
          <p:cNvSpPr>
            <a:spLocks noGrp="1"/>
          </p:cNvSpPr>
          <p:nvPr>
            <p:ph type="pic" idx="13"/>
          </p:nvPr>
        </p:nvSpPr>
        <p:spPr>
          <a:xfrm>
            <a:off x="401086" y="430146"/>
            <a:ext cx="8397229" cy="5182226"/>
          </a:xfrm>
          <a:solidFill>
            <a:srgbClr val="54565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546137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33845" y="1828803"/>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8803"/>
            <a:ext cx="38862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66F3739D-DA7F-4EC5-8002-0E07F2C35CD1}" type="datetimeFigureOut">
              <a:rPr lang="en-US" smtClean="0"/>
              <a:pPr>
                <a:defRPr/>
              </a:pPr>
              <a:t>3/25/2024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0657D7C-F4D6-4CB8-B811-EF3699B4944E}" type="slidenum">
              <a:rPr lang="en-US" smtClean="0"/>
              <a:pPr>
                <a:defRPr/>
              </a:pPr>
              <a:t>‹#›</a:t>
            </a:fld>
            <a:endParaRPr lang="en-US"/>
          </a:p>
        </p:txBody>
      </p:sp>
    </p:spTree>
    <p:extLst>
      <p:ext uri="{BB962C8B-B14F-4D97-AF65-F5344CB8AC3E}">
        <p14:creationId xmlns:p14="http://schemas.microsoft.com/office/powerpoint/2010/main" val="165628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2"/>
            <a:ext cx="3867150" cy="825699"/>
          </a:xfrm>
        </p:spPr>
        <p:txBody>
          <a:bodyPr anchor="b">
            <a:normAutofit/>
          </a:bodyPr>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33845" y="2507555"/>
            <a:ext cx="386715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851"/>
            <a:ext cx="3886201" cy="825698"/>
          </a:xfrm>
        </p:spPr>
        <p:txBody>
          <a:bodyPr anchor="b"/>
          <a:lstStyle>
            <a:lvl1pPr marL="0" indent="0">
              <a:spcBef>
                <a:spcPts val="0"/>
              </a:spcBef>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2507555"/>
            <a:ext cx="38862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B4821039-144A-49E9-A46A-32AC72F0C39E}" type="datetimeFigureOut">
              <a:rPr lang="en-US" smtClean="0"/>
              <a:pPr>
                <a:defRPr/>
              </a:pPr>
              <a:t>3/25/2024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E30589B3-B304-498B-A9E3-B38DAB667C31}"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733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10E2B542-F142-4414-8F1E-C1C6DB4AAAB6}" type="datetimeFigureOut">
              <a:rPr lang="en-US" smtClean="0"/>
              <a:pPr>
                <a:defRPr/>
              </a:pPr>
              <a:t>3/25/2024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097EAF5-C11B-422B-8832-5950D1329188}" type="slidenum">
              <a:rPr lang="en-US" smtClean="0"/>
              <a:pPr>
                <a:defRPr/>
              </a:pPr>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080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811E242-A6F8-423B-90BC-3B56BB1E684E}" type="datetimeFigureOut">
              <a:rPr lang="en-US" smtClean="0"/>
              <a:pPr>
                <a:defRPr/>
              </a:pPr>
              <a:t>3/25/2024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C01F9A8-DB21-4027-9A4C-621C783A3D0D}" type="slidenum">
              <a:rPr lang="en-US" smtClean="0"/>
              <a:pPr>
                <a:defRPr/>
              </a:pPr>
              <a:t>‹#›</a:t>
            </a:fld>
            <a:endParaRPr lang="en-US"/>
          </a:p>
        </p:txBody>
      </p:sp>
    </p:spTree>
    <p:extLst>
      <p:ext uri="{BB962C8B-B14F-4D97-AF65-F5344CB8AC3E}">
        <p14:creationId xmlns:p14="http://schemas.microsoft.com/office/powerpoint/2010/main" val="3502021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5"/>
            <a:ext cx="2948940" cy="1600197"/>
          </a:xfrm>
        </p:spPr>
        <p:txBody>
          <a:bodyPr anchor="b">
            <a:normAutofit/>
          </a:bodyPr>
          <a:lstStyle>
            <a:lvl1pPr>
              <a:defRPr sz="1800" b="0"/>
            </a:lvl1pPr>
          </a:lstStyle>
          <a:p>
            <a:r>
              <a:rPr lang="en-US"/>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4DF2EFB-8D6D-4087-B4D5-4C2C911F7A65}" type="datetimeFigureOut">
              <a:rPr lang="en-US" smtClean="0"/>
              <a:pPr>
                <a:defRPr/>
              </a:pPr>
              <a:t>3/25/2024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57A6174-FE79-49F4-80A4-16A3AAB97F6E}" type="slidenum">
              <a:rPr lang="en-US" smtClean="0"/>
              <a:pPr>
                <a:defRPr/>
              </a:pPr>
              <a:t>‹#›</a:t>
            </a:fld>
            <a:endParaRPr lang="en-US"/>
          </a:p>
        </p:txBody>
      </p:sp>
    </p:spTree>
    <p:extLst>
      <p:ext uri="{BB962C8B-B14F-4D97-AF65-F5344CB8AC3E}">
        <p14:creationId xmlns:p14="http://schemas.microsoft.com/office/powerpoint/2010/main" val="3522584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1800" b="0"/>
            </a:lvl1pPr>
          </a:lstStyle>
          <a:p>
            <a:r>
              <a:rPr lang="en-US"/>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900"/>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06126D5-016D-478D-BB67-60FA65393222}" type="datetimeFigureOut">
              <a:rPr lang="en-US" smtClean="0"/>
              <a:pPr>
                <a:defRPr/>
              </a:pPr>
              <a:t>3/25/2024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EAE1E7D-DB09-47E3-BF08-462A88D87EC7}" type="slidenum">
              <a:rPr lang="en-US" smtClean="0"/>
              <a:pPr>
                <a:defRPr/>
              </a:pPr>
              <a:t>‹#›</a:t>
            </a:fld>
            <a:endParaRPr lang="en-US"/>
          </a:p>
        </p:txBody>
      </p:sp>
    </p:spTree>
    <p:extLst>
      <p:ext uri="{BB962C8B-B14F-4D97-AF65-F5344CB8AC3E}">
        <p14:creationId xmlns:p14="http://schemas.microsoft.com/office/powerpoint/2010/main" val="383037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emf"/><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619">
                <a:solidFill>
                  <a:schemeClr val="tx1">
                    <a:lumMod val="65000"/>
                    <a:lumOff val="35000"/>
                  </a:schemeClr>
                </a:solidFill>
              </a:defRPr>
            </a:lvl1pPr>
          </a:lstStyle>
          <a:p>
            <a:pPr>
              <a:defRPr/>
            </a:pPr>
            <a:fld id="{F7C7075C-E804-42CB-B510-232E1707EC9C}" type="datetimeFigureOut">
              <a:rPr lang="en-US" smtClean="0"/>
              <a:pPr>
                <a:defRPr/>
              </a:pPr>
              <a:t>3/25/2024</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619">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63145" y="6356355"/>
            <a:ext cx="2057400" cy="365125"/>
          </a:xfrm>
          <a:prstGeom prst="rect">
            <a:avLst/>
          </a:prstGeom>
        </p:spPr>
        <p:txBody>
          <a:bodyPr vert="horz" lIns="91440" tIns="45720" rIns="91440" bIns="45720" rtlCol="0" anchor="ctr"/>
          <a:lstStyle>
            <a:lvl1pPr algn="r">
              <a:defRPr sz="619">
                <a:solidFill>
                  <a:schemeClr val="tx1">
                    <a:tint val="75000"/>
                  </a:schemeClr>
                </a:solidFill>
              </a:defRPr>
            </a:lvl1pPr>
          </a:lstStyle>
          <a:p>
            <a:pPr>
              <a:defRPr/>
            </a:pPr>
            <a:fld id="{07053043-DC5B-4ADC-AEEB-6394A82B7774}" type="slidenum">
              <a:rPr lang="en-US" smtClean="0"/>
              <a:pPr>
                <a:defRPr/>
              </a:pPr>
              <a:t>‹#›</a:t>
            </a:fld>
            <a:endParaRPr lang="en-US"/>
          </a:p>
        </p:txBody>
      </p:sp>
    </p:spTree>
    <p:extLst>
      <p:ext uri="{BB962C8B-B14F-4D97-AF65-F5344CB8AC3E}">
        <p14:creationId xmlns:p14="http://schemas.microsoft.com/office/powerpoint/2010/main" val="380993462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Wingdings 2" pitchFamily="18" charset="2"/>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Wingdings 2" pitchFamily="18" charset="2"/>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Wingdings 2" pitchFamily="18" charset="2"/>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Wingdings 2" pitchFamily="18" charset="2"/>
        <a:buChar char=""/>
        <a:defRPr sz="1013" kern="1200">
          <a:solidFill>
            <a:schemeClr val="tx1"/>
          </a:solidFill>
          <a:latin typeface="+mn-lt"/>
          <a:ea typeface="+mn-ea"/>
          <a:cs typeface="+mn-cs"/>
        </a:defRPr>
      </a:lvl5pPr>
      <a:lvl6pPr marL="141446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6pPr>
      <a:lvl7pPr marL="167163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7pPr>
      <a:lvl8pPr marL="1928813"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8pPr>
      <a:lvl9pPr marL="2185988" indent="-128588" algn="l" defTabSz="514350" rtl="0" eaLnBrk="1" latinLnBrk="0" hangingPunct="1">
        <a:spcBef>
          <a:spcPct val="20000"/>
        </a:spcBef>
        <a:buFont typeface="Wingdings 2" pitchFamily="18" charset="2"/>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33845" y="1828803"/>
            <a:ext cx="78867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pPr>
              <a:defRPr/>
            </a:pPr>
            <a:fld id="{F7C7075C-E804-42CB-B510-232E1707EC9C}" type="datetimeFigureOut">
              <a:rPr lang="en-US" smtClean="0"/>
              <a:pPr>
                <a:defRPr/>
              </a:pPr>
              <a:t>3/25/2024</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pPr>
              <a:defRPr/>
            </a:pPr>
            <a:endParaRPr lang="en-US"/>
          </a:p>
        </p:txBody>
      </p:sp>
      <p:sp>
        <p:nvSpPr>
          <p:cNvPr id="6" name="Slide Number Placeholder 5"/>
          <p:cNvSpPr>
            <a:spLocks noGrp="1"/>
          </p:cNvSpPr>
          <p:nvPr>
            <p:ph type="sldNum" sz="quarter" idx="4"/>
          </p:nvPr>
        </p:nvSpPr>
        <p:spPr>
          <a:xfrm>
            <a:off x="6463145" y="6356353"/>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pPr>
              <a:defRPr/>
            </a:pPr>
            <a:fld id="{07053043-DC5B-4ADC-AEEB-6394A82B7774}" type="slidenum">
              <a:rPr lang="en-US" smtClean="0"/>
              <a:pPr>
                <a:defRPr/>
              </a:pPr>
              <a:t>‹#›</a:t>
            </a:fld>
            <a:endParaRPr lang="en-US"/>
          </a:p>
        </p:txBody>
      </p:sp>
    </p:spTree>
    <p:extLst>
      <p:ext uri="{BB962C8B-B14F-4D97-AF65-F5344CB8AC3E}">
        <p14:creationId xmlns:p14="http://schemas.microsoft.com/office/powerpoint/2010/main" val="3015264591"/>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g.jpg"/>
          <p:cNvPicPr>
            <a:picLocks noChangeAspect="1"/>
          </p:cNvPicPr>
          <p:nvPr/>
        </p:nvPicPr>
        <p:blipFill>
          <a:blip r:embed="rId14" cstate="email">
            <a:alphaModFix amt="60000"/>
            <a:extLst>
              <a:ext uri="{28A0092B-C50C-407E-A947-70E740481C1C}">
                <a14:useLocalDpi xmlns:a14="http://schemas.microsoft.com/office/drawing/2010/main" val="0"/>
              </a:ext>
            </a:extLst>
          </a:blip>
          <a:stretch>
            <a:fillRect/>
          </a:stretch>
        </p:blipFill>
        <p:spPr>
          <a:xfrm>
            <a:off x="0" y="-19707"/>
            <a:ext cx="9144000" cy="6877707"/>
          </a:xfrm>
          <a:prstGeom prst="rect">
            <a:avLst/>
          </a:prstGeom>
        </p:spPr>
      </p:pic>
      <p:sp>
        <p:nvSpPr>
          <p:cNvPr id="2" name="Title Placeholder 1"/>
          <p:cNvSpPr>
            <a:spLocks noGrp="1"/>
          </p:cNvSpPr>
          <p:nvPr>
            <p:ph type="title"/>
          </p:nvPr>
        </p:nvSpPr>
        <p:spPr>
          <a:xfrm>
            <a:off x="686248" y="274639"/>
            <a:ext cx="8000552"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6248" y="1600201"/>
            <a:ext cx="8000552" cy="395072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2" y="5940101"/>
            <a:ext cx="9143998" cy="917899"/>
          </a:xfrm>
          <a:prstGeom prst="rect">
            <a:avLst/>
          </a:prstGeom>
          <a:solidFill>
            <a:srgbClr val="4106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83640" y="6126164"/>
            <a:ext cx="3342209" cy="567851"/>
          </a:xfrm>
          <a:prstGeom prst="rect">
            <a:avLst/>
          </a:prstGeom>
        </p:spPr>
      </p:pic>
      <p:sp>
        <p:nvSpPr>
          <p:cNvPr id="9" name="TextBox 8"/>
          <p:cNvSpPr txBox="1"/>
          <p:nvPr/>
        </p:nvSpPr>
        <p:spPr>
          <a:xfrm>
            <a:off x="4597400" y="6216620"/>
            <a:ext cx="4272610" cy="369332"/>
          </a:xfrm>
          <a:prstGeom prst="rect">
            <a:avLst/>
          </a:prstGeom>
          <a:noFill/>
        </p:spPr>
        <p:txBody>
          <a:bodyPr wrap="square" rtlCol="0">
            <a:spAutoFit/>
          </a:bodyPr>
          <a:lstStyle/>
          <a:p>
            <a:pPr algn="r"/>
            <a:r>
              <a:rPr lang="en-US" dirty="0">
                <a:solidFill>
                  <a:schemeClr val="bg1"/>
                </a:solidFill>
                <a:latin typeface="+mj-lt"/>
              </a:rPr>
              <a:t>Office of Technology Management</a:t>
            </a:r>
          </a:p>
        </p:txBody>
      </p:sp>
    </p:spTree>
    <p:extLst>
      <p:ext uri="{BB962C8B-B14F-4D97-AF65-F5344CB8AC3E}">
        <p14:creationId xmlns:p14="http://schemas.microsoft.com/office/powerpoint/2010/main" val="3873498932"/>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4" r:id="rId11"/>
    <p:sldLayoutId id="2147484186" r:id="rId12"/>
  </p:sldLayoutIdLst>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5.jp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11328" y="685800"/>
            <a:ext cx="4380271" cy="1981200"/>
          </a:xfrm>
        </p:spPr>
        <p:txBody>
          <a:bodyPr>
            <a:noAutofit/>
          </a:bodyPr>
          <a:lstStyle/>
          <a:p>
            <a:pPr algn="r">
              <a:spcBef>
                <a:spcPts val="0"/>
              </a:spcBef>
              <a:defRPr/>
            </a:pPr>
            <a:br>
              <a:rPr lang="en-US" sz="2800" dirty="0">
                <a:solidFill>
                  <a:schemeClr val="accent1">
                    <a:lumMod val="75000"/>
                  </a:schemeClr>
                </a:solidFill>
              </a:rPr>
            </a:br>
            <a:r>
              <a:rPr lang="en-US" sz="2800" b="1" dirty="0">
                <a:solidFill>
                  <a:schemeClr val="accent1">
                    <a:lumMod val="75000"/>
                  </a:schemeClr>
                </a:solidFill>
              </a:rPr>
              <a:t>Working With OTM and What to Expect</a:t>
            </a:r>
            <a:br>
              <a:rPr lang="en-US" sz="2800" dirty="0">
                <a:solidFill>
                  <a:schemeClr val="accent1">
                    <a:lumMod val="75000"/>
                  </a:schemeClr>
                </a:solidFill>
              </a:rPr>
            </a:br>
            <a:r>
              <a:rPr lang="en-US" sz="1800" dirty="0">
                <a:solidFill>
                  <a:schemeClr val="accent1">
                    <a:lumMod val="75000"/>
                  </a:schemeClr>
                </a:solidFill>
              </a:rPr>
              <a:t>“</a:t>
            </a:r>
            <a:r>
              <a:rPr lang="en-US" sz="1800" i="1" dirty="0">
                <a:solidFill>
                  <a:schemeClr val="accent1">
                    <a:lumMod val="75000"/>
                  </a:schemeClr>
                </a:solidFill>
              </a:rPr>
              <a:t>An Odyssey Into the Unknown”</a:t>
            </a:r>
            <a:r>
              <a:rPr lang="en-US" sz="2800" i="1" dirty="0">
                <a:solidFill>
                  <a:schemeClr val="accent1">
                    <a:lumMod val="75000"/>
                  </a:schemeClr>
                </a:solidFill>
              </a:rPr>
              <a:t>  </a:t>
            </a:r>
            <a:br>
              <a:rPr lang="en-US" sz="2800" dirty="0">
                <a:solidFill>
                  <a:schemeClr val="accent1">
                    <a:lumMod val="75000"/>
                  </a:schemeClr>
                </a:solidFill>
              </a:rPr>
            </a:br>
            <a:br>
              <a:rPr lang="en-US" sz="2800" dirty="0">
                <a:solidFill>
                  <a:schemeClr val="accent1">
                    <a:lumMod val="75000"/>
                  </a:schemeClr>
                </a:solidFill>
              </a:rPr>
            </a:br>
            <a:br>
              <a:rPr lang="en-US" sz="2800" dirty="0">
                <a:solidFill>
                  <a:schemeClr val="accent1">
                    <a:lumMod val="75000"/>
                  </a:schemeClr>
                </a:solidFill>
              </a:rPr>
            </a:br>
            <a:endParaRPr sz="1800" dirty="0">
              <a:solidFill>
                <a:schemeClr val="accent1">
                  <a:lumMod val="75000"/>
                </a:schemeClr>
              </a:solidFill>
              <a:latin typeface="Garamond" pitchFamily="18" charset="0"/>
            </a:endParaRPr>
          </a:p>
        </p:txBody>
      </p:sp>
      <p:sp>
        <p:nvSpPr>
          <p:cNvPr id="3075" name="Subtitle 4"/>
          <p:cNvSpPr>
            <a:spLocks noGrp="1"/>
          </p:cNvSpPr>
          <p:nvPr>
            <p:ph type="subTitle" idx="1"/>
          </p:nvPr>
        </p:nvSpPr>
        <p:spPr>
          <a:xfrm>
            <a:off x="4267200" y="3810000"/>
            <a:ext cx="4724399" cy="1828801"/>
          </a:xfrm>
        </p:spPr>
        <p:txBody>
          <a:bodyPr>
            <a:normAutofit/>
          </a:bodyPr>
          <a:lstStyle/>
          <a:p>
            <a:pPr algn="r" eaLnBrk="1" hangingPunct="1">
              <a:spcBef>
                <a:spcPct val="0"/>
              </a:spcBef>
              <a:defRPr/>
            </a:pPr>
            <a:endParaRPr lang="en-US" sz="2100" b="1" i="1" dirty="0">
              <a:solidFill>
                <a:schemeClr val="tx1"/>
              </a:solidFill>
              <a:latin typeface="+mj-lt"/>
            </a:endParaRPr>
          </a:p>
          <a:p>
            <a:pPr algn="r" eaLnBrk="1" hangingPunct="1">
              <a:spcBef>
                <a:spcPct val="0"/>
              </a:spcBef>
              <a:defRPr/>
            </a:pPr>
            <a:r>
              <a:rPr lang="en-US" sz="2100" b="1" i="1" dirty="0">
                <a:solidFill>
                  <a:schemeClr val="tx1"/>
                </a:solidFill>
                <a:latin typeface="+mj-lt"/>
              </a:rPr>
              <a:t>Sophia Barnett &amp; Austin Check</a:t>
            </a:r>
          </a:p>
          <a:p>
            <a:pPr algn="r" eaLnBrk="1" hangingPunct="1">
              <a:spcBef>
                <a:spcPct val="0"/>
              </a:spcBef>
              <a:defRPr/>
            </a:pPr>
            <a:r>
              <a:rPr lang="en-US" sz="1500" b="1" i="1" dirty="0">
                <a:solidFill>
                  <a:prstClr val="black"/>
                </a:solidFill>
                <a:latin typeface="Century Gothic"/>
              </a:rPr>
              <a:t>Office of Technology Management</a:t>
            </a:r>
          </a:p>
          <a:p>
            <a:pPr algn="r" eaLnBrk="1" hangingPunct="1">
              <a:spcBef>
                <a:spcPct val="0"/>
              </a:spcBef>
              <a:defRPr/>
            </a:pPr>
            <a:endParaRPr sz="2100" b="1" dirty="0">
              <a:solidFill>
                <a:schemeClr val="tx1"/>
              </a:solidFill>
              <a:latin typeface="+mj-lt"/>
            </a:endParaRPr>
          </a:p>
          <a:p>
            <a:pPr algn="r" eaLnBrk="1" hangingPunct="1">
              <a:spcBef>
                <a:spcPct val="0"/>
              </a:spcBef>
              <a:defRPr/>
            </a:pPr>
            <a:endParaRPr lang="en-US" sz="1500" b="1" dirty="0">
              <a:solidFill>
                <a:schemeClr val="tx1"/>
              </a:solidFill>
              <a:latin typeface="+mj-lt"/>
            </a:endParaRPr>
          </a:p>
          <a:p>
            <a:pPr algn="r" eaLnBrk="1" hangingPunct="1">
              <a:spcBef>
                <a:spcPct val="0"/>
              </a:spcBef>
              <a:defRPr/>
            </a:pPr>
            <a:r>
              <a:rPr lang="en-US" sz="1600" b="1" dirty="0">
                <a:solidFill>
                  <a:schemeClr val="tx1"/>
                </a:solidFill>
                <a:latin typeface="+mj-lt"/>
              </a:rPr>
              <a:t>03/25/2024</a:t>
            </a:r>
          </a:p>
        </p:txBody>
      </p:sp>
      <p:pic>
        <p:nvPicPr>
          <p:cNvPr id="5" name="Picture 4" descr="Description automatically generated with low confidence">
            <a:extLst>
              <a:ext uri="{FF2B5EF4-FFF2-40B4-BE49-F238E27FC236}">
                <a16:creationId xmlns:a16="http://schemas.microsoft.com/office/drawing/2014/main" id="{6464BC39-9539-4EE8-BB88-54AA83883DE2}"/>
              </a:ext>
            </a:extLst>
          </p:cNvPr>
          <p:cNvPicPr>
            <a:picLocks noChangeAspect="1"/>
          </p:cNvPicPr>
          <p:nvPr/>
        </p:nvPicPr>
        <p:blipFill>
          <a:blip r:embed="rId3"/>
          <a:stretch>
            <a:fillRect/>
          </a:stretch>
        </p:blipFill>
        <p:spPr>
          <a:xfrm>
            <a:off x="-36871" y="-76200"/>
            <a:ext cx="4724400" cy="6019195"/>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06AC058C-32BE-36EB-721C-2A894FE518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33" y="609600"/>
            <a:ext cx="3276600" cy="2743200"/>
          </a:xfrm>
          <a:prstGeom prst="rect">
            <a:avLst/>
          </a:prstGeom>
        </p:spPr>
      </p:pic>
      <p:sp>
        <p:nvSpPr>
          <p:cNvPr id="4" name="Title 1">
            <a:extLst>
              <a:ext uri="{FF2B5EF4-FFF2-40B4-BE49-F238E27FC236}">
                <a16:creationId xmlns:a16="http://schemas.microsoft.com/office/drawing/2014/main" id="{E2522177-02FD-4CA6-9D7A-FDECDE5375EF}"/>
              </a:ext>
            </a:extLst>
          </p:cNvPr>
          <p:cNvSpPr>
            <a:spLocks noGrp="1"/>
          </p:cNvSpPr>
          <p:nvPr>
            <p:ph type="title"/>
          </p:nvPr>
        </p:nvSpPr>
        <p:spPr>
          <a:xfrm>
            <a:off x="1905000" y="-169862"/>
            <a:ext cx="8001000" cy="868362"/>
          </a:xfrm>
        </p:spPr>
        <p:txBody>
          <a:bodyPr>
            <a:normAutofit/>
          </a:bodyPr>
          <a:lstStyle/>
          <a:p>
            <a:r>
              <a:rPr lang="en-US" b="1" dirty="0"/>
              <a:t>Major Initiatives FY 24</a:t>
            </a:r>
          </a:p>
        </p:txBody>
      </p:sp>
      <p:pic>
        <p:nvPicPr>
          <p:cNvPr id="8" name="Picture 7" descr="A picture containing weapon&#10;&#10;Description automatically generated">
            <a:extLst>
              <a:ext uri="{FF2B5EF4-FFF2-40B4-BE49-F238E27FC236}">
                <a16:creationId xmlns:a16="http://schemas.microsoft.com/office/drawing/2014/main" id="{B8ECF1A4-6E81-44B1-9CA7-624C04E0BA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1513" y="883166"/>
            <a:ext cx="4673957" cy="3504959"/>
          </a:xfrm>
          <a:prstGeom prst="rect">
            <a:avLst/>
          </a:prstGeom>
        </p:spPr>
      </p:pic>
      <p:sp>
        <p:nvSpPr>
          <p:cNvPr id="2" name="TextBox 1">
            <a:extLst>
              <a:ext uri="{FF2B5EF4-FFF2-40B4-BE49-F238E27FC236}">
                <a16:creationId xmlns:a16="http://schemas.microsoft.com/office/drawing/2014/main" id="{EF996718-4074-48A7-B4EE-5B7D78CE913F}"/>
              </a:ext>
            </a:extLst>
          </p:cNvPr>
          <p:cNvSpPr txBox="1"/>
          <p:nvPr/>
        </p:nvSpPr>
        <p:spPr>
          <a:xfrm>
            <a:off x="4572000" y="513834"/>
            <a:ext cx="3962400" cy="369332"/>
          </a:xfrm>
          <a:prstGeom prst="rect">
            <a:avLst/>
          </a:prstGeom>
          <a:noFill/>
        </p:spPr>
        <p:txBody>
          <a:bodyPr wrap="square" rtlCol="0">
            <a:spAutoFit/>
          </a:bodyPr>
          <a:lstStyle/>
          <a:p>
            <a:r>
              <a:rPr lang="en-US" i="1" dirty="0">
                <a:latin typeface="Batang" panose="02030600000101010101" pitchFamily="18" charset="-127"/>
                <a:ea typeface="Batang" panose="02030600000101010101" pitchFamily="18" charset="-127"/>
              </a:rPr>
              <a:t>Internal Marketing/In Reach</a:t>
            </a:r>
          </a:p>
        </p:txBody>
      </p:sp>
      <p:pic>
        <p:nvPicPr>
          <p:cNvPr id="5" name="Picture 4" descr="A hand holding a book&#10;&#10;Description automatically generated">
            <a:extLst>
              <a:ext uri="{FF2B5EF4-FFF2-40B4-BE49-F238E27FC236}">
                <a16:creationId xmlns:a16="http://schemas.microsoft.com/office/drawing/2014/main" id="{FFD70640-0660-0101-786E-704D58ABDC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8826" y="1129938"/>
            <a:ext cx="1638300" cy="2184760"/>
          </a:xfrm>
          <a:prstGeom prst="rect">
            <a:avLst/>
          </a:prstGeom>
        </p:spPr>
      </p:pic>
      <p:pic>
        <p:nvPicPr>
          <p:cNvPr id="14" name="Picture 13" descr="A screenshot of a news article&#10;&#10;Description automatically generated">
            <a:extLst>
              <a:ext uri="{FF2B5EF4-FFF2-40B4-BE49-F238E27FC236}">
                <a16:creationId xmlns:a16="http://schemas.microsoft.com/office/drawing/2014/main" id="{7C2FD23E-4B9C-9A97-5F5D-D763D1BFFF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684" y="3285412"/>
            <a:ext cx="2148716" cy="2596173"/>
          </a:xfrm>
          <a:prstGeom prst="rect">
            <a:avLst/>
          </a:prstGeom>
        </p:spPr>
      </p:pic>
      <p:pic>
        <p:nvPicPr>
          <p:cNvPr id="16" name="Picture 15" descr="A group of people posing for a photo&#10;&#10;Description automatically generated">
            <a:extLst>
              <a:ext uri="{FF2B5EF4-FFF2-40B4-BE49-F238E27FC236}">
                <a16:creationId xmlns:a16="http://schemas.microsoft.com/office/drawing/2014/main" id="{23A639E9-0EF6-C610-A8A8-D244C19D27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4600" y="3429000"/>
            <a:ext cx="3088709" cy="2221436"/>
          </a:xfrm>
          <a:prstGeom prst="rect">
            <a:avLst/>
          </a:prstGeom>
        </p:spPr>
      </p:pic>
      <p:pic>
        <p:nvPicPr>
          <p:cNvPr id="18" name="Picture 17" descr="A person standing at a podium&#10;&#10;Description automatically generated">
            <a:extLst>
              <a:ext uri="{FF2B5EF4-FFF2-40B4-BE49-F238E27FC236}">
                <a16:creationId xmlns:a16="http://schemas.microsoft.com/office/drawing/2014/main" id="{62A2B5D1-B0CD-81A9-1274-2C6FE57562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79509" y="3472780"/>
            <a:ext cx="2961915" cy="2221436"/>
          </a:xfrm>
          <a:prstGeom prst="rect">
            <a:avLst/>
          </a:prstGeom>
        </p:spPr>
      </p:pic>
    </p:spTree>
    <p:extLst>
      <p:ext uri="{BB962C8B-B14F-4D97-AF65-F5344CB8AC3E}">
        <p14:creationId xmlns:p14="http://schemas.microsoft.com/office/powerpoint/2010/main" val="1886688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E3479E-7C0D-405B-B68C-26829C782231}"/>
              </a:ext>
            </a:extLst>
          </p:cNvPr>
          <p:cNvSpPr>
            <a:spLocks noGrp="1"/>
          </p:cNvSpPr>
          <p:nvPr>
            <p:ph type="title"/>
          </p:nvPr>
        </p:nvSpPr>
        <p:spPr>
          <a:xfrm>
            <a:off x="1952648" y="-95311"/>
            <a:ext cx="8001000" cy="731838"/>
          </a:xfrm>
        </p:spPr>
        <p:txBody>
          <a:bodyPr>
            <a:noAutofit/>
          </a:bodyPr>
          <a:lstStyle/>
          <a:p>
            <a:r>
              <a:rPr lang="en-US" b="1" dirty="0"/>
              <a:t>Major Initiatives FY 24</a:t>
            </a:r>
          </a:p>
        </p:txBody>
      </p:sp>
      <p:sp>
        <p:nvSpPr>
          <p:cNvPr id="2" name="TextBox 1">
            <a:extLst>
              <a:ext uri="{FF2B5EF4-FFF2-40B4-BE49-F238E27FC236}">
                <a16:creationId xmlns:a16="http://schemas.microsoft.com/office/drawing/2014/main" id="{753A30FB-1092-4E6D-8020-609C229D7033}"/>
              </a:ext>
            </a:extLst>
          </p:cNvPr>
          <p:cNvSpPr txBox="1"/>
          <p:nvPr/>
        </p:nvSpPr>
        <p:spPr>
          <a:xfrm>
            <a:off x="4991102" y="511701"/>
            <a:ext cx="3428999" cy="369332"/>
          </a:xfrm>
          <a:prstGeom prst="rect">
            <a:avLst/>
          </a:prstGeom>
          <a:noFill/>
        </p:spPr>
        <p:txBody>
          <a:bodyPr wrap="square" rtlCol="0">
            <a:spAutoFit/>
          </a:bodyPr>
          <a:lstStyle/>
          <a:p>
            <a:r>
              <a:rPr lang="en-US" i="1" dirty="0">
                <a:latin typeface="Batang" panose="02030600000101010101" pitchFamily="18" charset="-127"/>
                <a:ea typeface="Batang" panose="02030600000101010101" pitchFamily="18" charset="-127"/>
              </a:rPr>
              <a:t>External Marketing/Outreach</a:t>
            </a:r>
          </a:p>
        </p:txBody>
      </p:sp>
      <p:pic>
        <p:nvPicPr>
          <p:cNvPr id="10" name="Picture 9" descr="A screenshot of a web page&#10;&#10;Description automatically generated">
            <a:extLst>
              <a:ext uri="{FF2B5EF4-FFF2-40B4-BE49-F238E27FC236}">
                <a16:creationId xmlns:a16="http://schemas.microsoft.com/office/drawing/2014/main" id="{7FE8DFCA-14F6-9500-2662-6C75BFA64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9" y="609600"/>
            <a:ext cx="4046171" cy="3962400"/>
          </a:xfrm>
          <a:prstGeom prst="rect">
            <a:avLst/>
          </a:prstGeom>
        </p:spPr>
      </p:pic>
      <p:pic>
        <p:nvPicPr>
          <p:cNvPr id="7" name="Picture 6" descr="A group of people at a convention&#10;&#10;Description automatically generated">
            <a:extLst>
              <a:ext uri="{FF2B5EF4-FFF2-40B4-BE49-F238E27FC236}">
                <a16:creationId xmlns:a16="http://schemas.microsoft.com/office/drawing/2014/main" id="{87C75948-13B3-2054-E87E-D9B8E79C6B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50" y="4419600"/>
            <a:ext cx="2702122" cy="1447800"/>
          </a:xfrm>
          <a:prstGeom prst="rect">
            <a:avLst/>
          </a:prstGeom>
        </p:spPr>
      </p:pic>
      <p:pic>
        <p:nvPicPr>
          <p:cNvPr id="14" name="Picture 13" descr="A screenshot of a website&#10;&#10;Description automatically generated">
            <a:extLst>
              <a:ext uri="{FF2B5EF4-FFF2-40B4-BE49-F238E27FC236}">
                <a16:creationId xmlns:a16="http://schemas.microsoft.com/office/drawing/2014/main" id="{7DE3488D-BD9A-C174-219B-FCC486ADCB05}"/>
              </a:ext>
            </a:extLst>
          </p:cNvPr>
          <p:cNvPicPr>
            <a:picLocks noChangeAspect="1"/>
          </p:cNvPicPr>
          <p:nvPr/>
        </p:nvPicPr>
        <p:blipFill rotWithShape="1">
          <a:blip r:embed="rId5">
            <a:extLst>
              <a:ext uri="{28A0092B-C50C-407E-A947-70E740481C1C}">
                <a14:useLocalDpi xmlns:a14="http://schemas.microsoft.com/office/drawing/2010/main" val="0"/>
              </a:ext>
            </a:extLst>
          </a:blip>
          <a:srcRect t="5555"/>
          <a:stretch/>
        </p:blipFill>
        <p:spPr>
          <a:xfrm>
            <a:off x="3915528" y="918693"/>
            <a:ext cx="5056882" cy="4419600"/>
          </a:xfrm>
          <a:prstGeom prst="rect">
            <a:avLst/>
          </a:prstGeom>
        </p:spPr>
      </p:pic>
      <p:pic>
        <p:nvPicPr>
          <p:cNvPr id="16" name="Graphic 15" descr="Arrow Right with solid fill">
            <a:extLst>
              <a:ext uri="{FF2B5EF4-FFF2-40B4-BE49-F238E27FC236}">
                <a16:creationId xmlns:a16="http://schemas.microsoft.com/office/drawing/2014/main" id="{F813A8E4-A7C3-9EBD-BA01-BD5EF0394DC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7158507" y="2768842"/>
            <a:ext cx="461493" cy="461493"/>
          </a:xfrm>
          <a:prstGeom prst="rect">
            <a:avLst/>
          </a:prstGeom>
        </p:spPr>
      </p:pic>
      <p:pic>
        <p:nvPicPr>
          <p:cNvPr id="17" name="Graphic 16" descr="Arrow Right with solid fill">
            <a:extLst>
              <a:ext uri="{FF2B5EF4-FFF2-40B4-BE49-F238E27FC236}">
                <a16:creationId xmlns:a16="http://schemas.microsoft.com/office/drawing/2014/main" id="{CD3BE035-1F48-2ADB-2962-5AA9C1B88C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42963" y="2768843"/>
            <a:ext cx="461493" cy="461493"/>
          </a:xfrm>
          <a:prstGeom prst="rect">
            <a:avLst/>
          </a:prstGeom>
        </p:spPr>
      </p:pic>
      <p:pic>
        <p:nvPicPr>
          <p:cNvPr id="19" name="Picture 18" descr="A screenshot of a website&#10;&#10;Description automatically generated">
            <a:extLst>
              <a:ext uri="{FF2B5EF4-FFF2-40B4-BE49-F238E27FC236}">
                <a16:creationId xmlns:a16="http://schemas.microsoft.com/office/drawing/2014/main" id="{B244C9FF-D57D-CD19-8806-8D818FB004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7708" y="4096777"/>
            <a:ext cx="3633721" cy="1770623"/>
          </a:xfrm>
          <a:prstGeom prst="rect">
            <a:avLst/>
          </a:prstGeom>
        </p:spPr>
      </p:pic>
    </p:spTree>
    <p:extLst>
      <p:ext uri="{BB962C8B-B14F-4D97-AF65-F5344CB8AC3E}">
        <p14:creationId xmlns:p14="http://schemas.microsoft.com/office/powerpoint/2010/main" val="1759858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C2EC0A-644A-8444-7427-2D10D04EC546}"/>
              </a:ext>
            </a:extLst>
          </p:cNvPr>
          <p:cNvSpPr>
            <a:spLocks noGrp="1"/>
          </p:cNvSpPr>
          <p:nvPr>
            <p:ph type="title"/>
          </p:nvPr>
        </p:nvSpPr>
        <p:spPr>
          <a:xfrm>
            <a:off x="1752600" y="-152400"/>
            <a:ext cx="8287342" cy="1143000"/>
          </a:xfrm>
        </p:spPr>
        <p:txBody>
          <a:bodyPr anchor="ctr">
            <a:normAutofit/>
          </a:bodyPr>
          <a:lstStyle/>
          <a:p>
            <a:r>
              <a:rPr lang="en-US" b="1" dirty="0"/>
              <a:t>Major Initiatives FY 24</a:t>
            </a:r>
          </a:p>
        </p:txBody>
      </p:sp>
      <p:sp>
        <p:nvSpPr>
          <p:cNvPr id="3" name="Content Placeholder 2">
            <a:extLst>
              <a:ext uri="{FF2B5EF4-FFF2-40B4-BE49-F238E27FC236}">
                <a16:creationId xmlns:a16="http://schemas.microsoft.com/office/drawing/2014/main" id="{17CE8A84-A47E-C778-9CE3-1084A401235E}"/>
              </a:ext>
            </a:extLst>
          </p:cNvPr>
          <p:cNvSpPr>
            <a:spLocks noGrp="1"/>
          </p:cNvSpPr>
          <p:nvPr>
            <p:ph sz="half" idx="1"/>
          </p:nvPr>
        </p:nvSpPr>
        <p:spPr>
          <a:xfrm>
            <a:off x="474997" y="1600200"/>
            <a:ext cx="4097003" cy="4083861"/>
          </a:xfrm>
        </p:spPr>
        <p:txBody>
          <a:bodyPr>
            <a:normAutofit/>
          </a:bodyPr>
          <a:lstStyle/>
          <a:p>
            <a:r>
              <a:rPr lang="en-US" b="1" dirty="0"/>
              <a:t>Demystifying SBIR, STTR</a:t>
            </a:r>
            <a:r>
              <a:rPr lang="en-US" dirty="0"/>
              <a:t>, </a:t>
            </a:r>
            <a:r>
              <a:rPr lang="en-US" b="1" dirty="0"/>
              <a:t>and other commercialization funding</a:t>
            </a:r>
          </a:p>
          <a:p>
            <a:endParaRPr lang="en-US" dirty="0"/>
          </a:p>
          <a:p>
            <a:r>
              <a:rPr lang="en-US" dirty="0"/>
              <a:t>ORD, E-Center</a:t>
            </a:r>
          </a:p>
        </p:txBody>
      </p:sp>
      <p:pic>
        <p:nvPicPr>
          <p:cNvPr id="6" name="Picture 5">
            <a:extLst>
              <a:ext uri="{FF2B5EF4-FFF2-40B4-BE49-F238E27FC236}">
                <a16:creationId xmlns:a16="http://schemas.microsoft.com/office/drawing/2014/main" id="{68AEF5B6-8AE6-C052-DEEC-16EA451C334A}"/>
              </a:ext>
            </a:extLst>
          </p:cNvPr>
          <p:cNvPicPr>
            <a:picLocks noChangeAspect="1"/>
          </p:cNvPicPr>
          <p:nvPr/>
        </p:nvPicPr>
        <p:blipFill>
          <a:blip r:embed="rId2"/>
          <a:stretch>
            <a:fillRect/>
          </a:stretch>
        </p:blipFill>
        <p:spPr>
          <a:xfrm>
            <a:off x="4876800" y="1013461"/>
            <a:ext cx="3624426" cy="4083861"/>
          </a:xfrm>
          <a:prstGeom prst="rect">
            <a:avLst/>
          </a:prstGeom>
          <a:noFill/>
        </p:spPr>
      </p:pic>
    </p:spTree>
    <p:extLst>
      <p:ext uri="{BB962C8B-B14F-4D97-AF65-F5344CB8AC3E}">
        <p14:creationId xmlns:p14="http://schemas.microsoft.com/office/powerpoint/2010/main" val="182802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C2EC0A-644A-8444-7427-2D10D04EC546}"/>
              </a:ext>
            </a:extLst>
          </p:cNvPr>
          <p:cNvSpPr>
            <a:spLocks noGrp="1"/>
          </p:cNvSpPr>
          <p:nvPr>
            <p:ph type="title"/>
          </p:nvPr>
        </p:nvSpPr>
        <p:spPr>
          <a:xfrm>
            <a:off x="1828800" y="53180"/>
            <a:ext cx="8287342" cy="731839"/>
          </a:xfrm>
        </p:spPr>
        <p:txBody>
          <a:bodyPr anchor="ctr">
            <a:noAutofit/>
          </a:bodyPr>
          <a:lstStyle/>
          <a:p>
            <a:r>
              <a:rPr lang="en-US" b="1" dirty="0"/>
              <a:t>Major Initiatives FY 24</a:t>
            </a:r>
          </a:p>
        </p:txBody>
      </p:sp>
      <p:sp>
        <p:nvSpPr>
          <p:cNvPr id="3" name="Content Placeholder 2">
            <a:extLst>
              <a:ext uri="{FF2B5EF4-FFF2-40B4-BE49-F238E27FC236}">
                <a16:creationId xmlns:a16="http://schemas.microsoft.com/office/drawing/2014/main" id="{17CE8A84-A47E-C778-9CE3-1084A401235E}"/>
              </a:ext>
            </a:extLst>
          </p:cNvPr>
          <p:cNvSpPr>
            <a:spLocks noGrp="1"/>
          </p:cNvSpPr>
          <p:nvPr>
            <p:ph sz="half" idx="1"/>
          </p:nvPr>
        </p:nvSpPr>
        <p:spPr>
          <a:xfrm>
            <a:off x="833479" y="5387340"/>
            <a:ext cx="4486571" cy="533400"/>
          </a:xfrm>
        </p:spPr>
        <p:txBody>
          <a:bodyPr>
            <a:normAutofit/>
          </a:bodyPr>
          <a:lstStyle/>
          <a:p>
            <a:pPr marL="0" indent="0">
              <a:buNone/>
            </a:pPr>
            <a:r>
              <a:rPr lang="en-US" dirty="0" err="1"/>
              <a:t>MCITy</a:t>
            </a:r>
            <a:r>
              <a:rPr lang="en-US" dirty="0"/>
              <a:t>/Vicksburg funding</a:t>
            </a:r>
          </a:p>
        </p:txBody>
      </p:sp>
      <p:pic>
        <p:nvPicPr>
          <p:cNvPr id="6" name="Picture 5" descr="A building with a staircase&#10;&#10;Description automatically generated">
            <a:extLst>
              <a:ext uri="{FF2B5EF4-FFF2-40B4-BE49-F238E27FC236}">
                <a16:creationId xmlns:a16="http://schemas.microsoft.com/office/drawing/2014/main" id="{C1611789-28D6-A246-A655-F7188C752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785019"/>
            <a:ext cx="6136428" cy="4602321"/>
          </a:xfrm>
          <a:prstGeom prst="rect">
            <a:avLst/>
          </a:prstGeom>
        </p:spPr>
      </p:pic>
      <p:pic>
        <p:nvPicPr>
          <p:cNvPr id="2050" name="Picture 2" descr="tasha bibb headshot">
            <a:extLst>
              <a:ext uri="{FF2B5EF4-FFF2-40B4-BE49-F238E27FC236}">
                <a16:creationId xmlns:a16="http://schemas.microsoft.com/office/drawing/2014/main" id="{250DBF05-5E13-CC98-84F3-851B5865F2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2236" y="785019"/>
            <a:ext cx="1632857"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D91A4E-D876-8DA4-01FC-337BF2CA477B}"/>
              </a:ext>
            </a:extLst>
          </p:cNvPr>
          <p:cNvSpPr txBox="1"/>
          <p:nvPr/>
        </p:nvSpPr>
        <p:spPr>
          <a:xfrm>
            <a:off x="7107953" y="1489094"/>
            <a:ext cx="1932440" cy="923330"/>
          </a:xfrm>
          <a:prstGeom prst="rect">
            <a:avLst/>
          </a:prstGeom>
          <a:noFill/>
        </p:spPr>
        <p:txBody>
          <a:bodyPr wrap="square" rtlCol="0">
            <a:spAutoFit/>
          </a:bodyPr>
          <a:lstStyle/>
          <a:p>
            <a:r>
              <a:rPr lang="en-US" b="1" dirty="0"/>
              <a:t>Tasha Bibb</a:t>
            </a:r>
          </a:p>
          <a:p>
            <a:r>
              <a:rPr lang="en-US" sz="1200" i="1" dirty="0"/>
              <a:t>Senior Program Manager</a:t>
            </a:r>
            <a:r>
              <a:rPr lang="en-US" sz="1200" dirty="0"/>
              <a:t> </a:t>
            </a:r>
          </a:p>
          <a:p>
            <a:r>
              <a:rPr lang="en-US" sz="1200" dirty="0"/>
              <a:t>Office of Technology Management</a:t>
            </a:r>
          </a:p>
        </p:txBody>
      </p:sp>
      <p:pic>
        <p:nvPicPr>
          <p:cNvPr id="2052" name="Picture 4" descr="Studio portrait of Ryan Gilbrech">
            <a:extLst>
              <a:ext uri="{FF2B5EF4-FFF2-40B4-BE49-F238E27FC236}">
                <a16:creationId xmlns:a16="http://schemas.microsoft.com/office/drawing/2014/main" id="{C48B041F-D5EA-E552-C2CC-C7F3C7F73C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2235" y="3116500"/>
            <a:ext cx="1632857" cy="2270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F244459-7D59-7137-74AE-2B4F675382C4}"/>
              </a:ext>
            </a:extLst>
          </p:cNvPr>
          <p:cNvSpPr txBox="1"/>
          <p:nvPr/>
        </p:nvSpPr>
        <p:spPr>
          <a:xfrm>
            <a:off x="7107953" y="3810000"/>
            <a:ext cx="1932440" cy="1107996"/>
          </a:xfrm>
          <a:prstGeom prst="rect">
            <a:avLst/>
          </a:prstGeom>
          <a:noFill/>
        </p:spPr>
        <p:txBody>
          <a:bodyPr wrap="square" rtlCol="0">
            <a:spAutoFit/>
          </a:bodyPr>
          <a:lstStyle/>
          <a:p>
            <a:r>
              <a:rPr lang="en-US" b="1" dirty="0"/>
              <a:t>Ryan Gilbrech</a:t>
            </a:r>
          </a:p>
          <a:p>
            <a:r>
              <a:rPr lang="en-US" sz="1200" i="1" dirty="0"/>
              <a:t>Senior Program Manager</a:t>
            </a:r>
            <a:r>
              <a:rPr lang="en-US" sz="1200" dirty="0"/>
              <a:t> </a:t>
            </a:r>
          </a:p>
          <a:p>
            <a:r>
              <a:rPr lang="en-US" sz="1200" dirty="0"/>
              <a:t>Center for Entrepreneurship and Outreach</a:t>
            </a:r>
          </a:p>
        </p:txBody>
      </p:sp>
    </p:spTree>
    <p:extLst>
      <p:ext uri="{BB962C8B-B14F-4D97-AF65-F5344CB8AC3E}">
        <p14:creationId xmlns:p14="http://schemas.microsoft.com/office/powerpoint/2010/main" val="3799905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D8F3-3814-421F-A63C-5C858B5F0A89}"/>
              </a:ext>
            </a:extLst>
          </p:cNvPr>
          <p:cNvSpPr>
            <a:spLocks noGrp="1"/>
          </p:cNvSpPr>
          <p:nvPr>
            <p:ph type="title"/>
          </p:nvPr>
        </p:nvSpPr>
        <p:spPr/>
        <p:txBody>
          <a:bodyPr/>
          <a:lstStyle/>
          <a:p>
            <a:r>
              <a:rPr lang="en-US" b="1" dirty="0"/>
              <a:t>What’s the point of all this?</a:t>
            </a:r>
          </a:p>
        </p:txBody>
      </p:sp>
      <p:sp>
        <p:nvSpPr>
          <p:cNvPr id="4" name="Rectangle 3">
            <a:extLst>
              <a:ext uri="{FF2B5EF4-FFF2-40B4-BE49-F238E27FC236}">
                <a16:creationId xmlns:a16="http://schemas.microsoft.com/office/drawing/2014/main" id="{2ECA06CC-98C8-4E74-AF62-457CF9A44A50}"/>
              </a:ext>
            </a:extLst>
          </p:cNvPr>
          <p:cNvSpPr/>
          <p:nvPr/>
        </p:nvSpPr>
        <p:spPr>
          <a:xfrm>
            <a:off x="381000" y="4556048"/>
            <a:ext cx="3865161" cy="923330"/>
          </a:xfrm>
          <a:prstGeom prst="rect">
            <a:avLst/>
          </a:prstGeom>
        </p:spPr>
        <p:txBody>
          <a:bodyPr wrap="none">
            <a:spAutoFit/>
          </a:bodyPr>
          <a:lstStyle/>
          <a:p>
            <a:r>
              <a:rPr lang="en-US" dirty="0"/>
              <a:t>Stewardship—try to explain value of</a:t>
            </a:r>
          </a:p>
          <a:p>
            <a:r>
              <a:rPr lang="en-US" dirty="0"/>
              <a:t>basic research to public/political </a:t>
            </a:r>
          </a:p>
          <a:p>
            <a:r>
              <a:rPr lang="en-US" dirty="0"/>
              <a:t>leaders. . . We need tangible impact</a:t>
            </a:r>
          </a:p>
        </p:txBody>
      </p:sp>
      <p:pic>
        <p:nvPicPr>
          <p:cNvPr id="2050" name="Picture 2" descr="Renting Is Like Flushing Money Down The Toilet - Stop It!">
            <a:extLst>
              <a:ext uri="{FF2B5EF4-FFF2-40B4-BE49-F238E27FC236}">
                <a16:creationId xmlns:a16="http://schemas.microsoft.com/office/drawing/2014/main" id="{AD79DE4D-F264-4A6A-B884-C9195FCBB5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524000"/>
            <a:ext cx="3909060" cy="29256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ton production begins of 2019 Nissan Altima">
            <a:extLst>
              <a:ext uri="{FF2B5EF4-FFF2-40B4-BE49-F238E27FC236}">
                <a16:creationId xmlns:a16="http://schemas.microsoft.com/office/drawing/2014/main" id="{3A0E3EC9-4A0D-4CA4-B771-DA53913AD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338" y="1529593"/>
            <a:ext cx="4064429" cy="292568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551C3B8-4B1D-442F-8960-B6FF00B3297B}"/>
              </a:ext>
            </a:extLst>
          </p:cNvPr>
          <p:cNvSpPr/>
          <p:nvPr/>
        </p:nvSpPr>
        <p:spPr>
          <a:xfrm>
            <a:off x="4543338" y="4540668"/>
            <a:ext cx="4143462" cy="923330"/>
          </a:xfrm>
          <a:prstGeom prst="rect">
            <a:avLst/>
          </a:prstGeom>
        </p:spPr>
        <p:txBody>
          <a:bodyPr wrap="square">
            <a:spAutoFit/>
          </a:bodyPr>
          <a:lstStyle/>
          <a:p>
            <a:r>
              <a:rPr lang="en-US" dirty="0"/>
              <a:t>Make a difference in MS—give young people other options to slow brain drain and grow economy</a:t>
            </a:r>
          </a:p>
        </p:txBody>
      </p:sp>
    </p:spTree>
    <p:extLst>
      <p:ext uri="{BB962C8B-B14F-4D97-AF65-F5344CB8AC3E}">
        <p14:creationId xmlns:p14="http://schemas.microsoft.com/office/powerpoint/2010/main" val="1267154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2D8F3-3814-421F-A63C-5C858B5F0A89}"/>
              </a:ext>
            </a:extLst>
          </p:cNvPr>
          <p:cNvSpPr>
            <a:spLocks noGrp="1"/>
          </p:cNvSpPr>
          <p:nvPr>
            <p:ph type="title"/>
          </p:nvPr>
        </p:nvSpPr>
        <p:spPr>
          <a:xfrm>
            <a:off x="697433" y="116454"/>
            <a:ext cx="8000552" cy="1143000"/>
          </a:xfrm>
        </p:spPr>
        <p:txBody>
          <a:bodyPr/>
          <a:lstStyle/>
          <a:p>
            <a:r>
              <a:rPr lang="en-US" b="1" dirty="0"/>
              <a:t>Why should you care?</a:t>
            </a:r>
          </a:p>
        </p:txBody>
      </p:sp>
      <p:sp>
        <p:nvSpPr>
          <p:cNvPr id="4" name="Rectangle 3">
            <a:extLst>
              <a:ext uri="{FF2B5EF4-FFF2-40B4-BE49-F238E27FC236}">
                <a16:creationId xmlns:a16="http://schemas.microsoft.com/office/drawing/2014/main" id="{2ECA06CC-98C8-4E74-AF62-457CF9A44A50}"/>
              </a:ext>
            </a:extLst>
          </p:cNvPr>
          <p:cNvSpPr/>
          <p:nvPr/>
        </p:nvSpPr>
        <p:spPr>
          <a:xfrm>
            <a:off x="381000" y="4556048"/>
            <a:ext cx="8534400" cy="923330"/>
          </a:xfrm>
          <a:prstGeom prst="rect">
            <a:avLst/>
          </a:prstGeom>
        </p:spPr>
        <p:txBody>
          <a:bodyPr wrap="square">
            <a:spAutoFit/>
          </a:bodyPr>
          <a:lstStyle/>
          <a:p>
            <a:r>
              <a:rPr lang="en-US" dirty="0"/>
              <a:t>Researchers participating in tech. transfer and entrepreneurship gain access to funding streams for commercialization– can result in research expenditures that are multiples of original award.</a:t>
            </a:r>
          </a:p>
        </p:txBody>
      </p:sp>
      <p:pic>
        <p:nvPicPr>
          <p:cNvPr id="1028" name="Picture 4" descr="Leaving Money on the Table | South Cobb, GA Patch">
            <a:extLst>
              <a:ext uri="{FF2B5EF4-FFF2-40B4-BE49-F238E27FC236}">
                <a16:creationId xmlns:a16="http://schemas.microsoft.com/office/drawing/2014/main" id="{8F4B3B4D-DC8E-4C21-828F-68BC338B7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274" y="1013565"/>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24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0"/>
            <a:ext cx="8000552" cy="1143000"/>
          </a:xfrm>
        </p:spPr>
        <p:txBody>
          <a:bodyPr>
            <a:normAutofit/>
          </a:bodyPr>
          <a:lstStyle/>
          <a:p>
            <a:r>
              <a:rPr lang="en-US" b="1" dirty="0"/>
              <a:t>OTM Challenges</a:t>
            </a:r>
          </a:p>
        </p:txBody>
      </p:sp>
      <p:sp>
        <p:nvSpPr>
          <p:cNvPr id="14" name="Content Placeholder 2">
            <a:extLst>
              <a:ext uri="{FF2B5EF4-FFF2-40B4-BE49-F238E27FC236}">
                <a16:creationId xmlns:a16="http://schemas.microsoft.com/office/drawing/2014/main" id="{AF46E482-D6F1-4CE5-A3BC-31D2DD137171}"/>
              </a:ext>
            </a:extLst>
          </p:cNvPr>
          <p:cNvSpPr>
            <a:spLocks noGrp="1"/>
          </p:cNvSpPr>
          <p:nvPr>
            <p:ph idx="1"/>
          </p:nvPr>
        </p:nvSpPr>
        <p:spPr>
          <a:xfrm>
            <a:off x="686248" y="1434317"/>
            <a:ext cx="8000552" cy="3950721"/>
          </a:xfrm>
        </p:spPr>
        <p:txBody>
          <a:bodyPr>
            <a:normAutofit/>
          </a:bodyPr>
          <a:lstStyle/>
          <a:p>
            <a:pPr marL="0" indent="0">
              <a:buNone/>
            </a:pPr>
            <a:endParaRPr lang="en-US" dirty="0"/>
          </a:p>
          <a:p>
            <a:pPr marL="457200" lvl="1" indent="0">
              <a:buNone/>
            </a:pPr>
            <a:endParaRPr lang="en-US" dirty="0"/>
          </a:p>
        </p:txBody>
      </p:sp>
      <p:sp>
        <p:nvSpPr>
          <p:cNvPr id="15" name="Content Placeholder 2">
            <a:extLst>
              <a:ext uri="{FF2B5EF4-FFF2-40B4-BE49-F238E27FC236}">
                <a16:creationId xmlns:a16="http://schemas.microsoft.com/office/drawing/2014/main" id="{B11EBCEC-20AF-4C30-9D3D-7F8200588E88}"/>
              </a:ext>
            </a:extLst>
          </p:cNvPr>
          <p:cNvSpPr txBox="1">
            <a:spLocks/>
          </p:cNvSpPr>
          <p:nvPr/>
        </p:nvSpPr>
        <p:spPr>
          <a:xfrm>
            <a:off x="381000" y="914400"/>
            <a:ext cx="8610152" cy="4179321"/>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D2E2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54565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54565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54565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pPr>
            <a:endParaRPr lang="en-US" dirty="0"/>
          </a:p>
          <a:p>
            <a:pPr marL="0" indent="0" fontAlgn="auto">
              <a:spcAft>
                <a:spcPts val="0"/>
              </a:spcAft>
              <a:buNone/>
            </a:pPr>
            <a:r>
              <a:rPr lang="en-US" b="1" dirty="0"/>
              <a:t>Creating a campus culture that </a:t>
            </a:r>
            <a:r>
              <a:rPr lang="en-US" b="1" u="sng" dirty="0"/>
              <a:t>values</a:t>
            </a:r>
            <a:r>
              <a:rPr lang="en-US" b="1" dirty="0"/>
              <a:t> academic entrepreneurship!</a:t>
            </a:r>
          </a:p>
          <a:p>
            <a:pPr marL="457200" lvl="1" indent="0" fontAlgn="auto">
              <a:spcAft>
                <a:spcPts val="0"/>
              </a:spcAft>
              <a:buNone/>
            </a:pPr>
            <a:endParaRPr lang="en-US" dirty="0"/>
          </a:p>
          <a:p>
            <a:pPr lvl="1" fontAlgn="auto">
              <a:spcAft>
                <a:spcPts val="0"/>
              </a:spcAft>
            </a:pPr>
            <a:r>
              <a:rPr lang="en-US" dirty="0"/>
              <a:t>Increases research funding for existing faculty</a:t>
            </a:r>
          </a:p>
          <a:p>
            <a:pPr marL="457200" lvl="1" indent="0" fontAlgn="auto">
              <a:spcAft>
                <a:spcPts val="0"/>
              </a:spcAft>
              <a:buNone/>
            </a:pPr>
            <a:endParaRPr lang="en-US" dirty="0"/>
          </a:p>
          <a:p>
            <a:pPr lvl="1" fontAlgn="auto">
              <a:spcAft>
                <a:spcPts val="0"/>
              </a:spcAft>
            </a:pPr>
            <a:r>
              <a:rPr lang="en-US" dirty="0"/>
              <a:t>Attracts new faculty</a:t>
            </a:r>
          </a:p>
          <a:p>
            <a:pPr marL="457200" lvl="1" indent="0" fontAlgn="auto">
              <a:spcAft>
                <a:spcPts val="0"/>
              </a:spcAft>
              <a:buNone/>
            </a:pPr>
            <a:endParaRPr lang="en-US" dirty="0"/>
          </a:p>
          <a:p>
            <a:pPr lvl="1" fontAlgn="auto">
              <a:spcAft>
                <a:spcPts val="0"/>
              </a:spcAft>
            </a:pPr>
            <a:r>
              <a:rPr lang="en-US" dirty="0"/>
              <a:t>This is </a:t>
            </a:r>
            <a:r>
              <a:rPr lang="en-US" strike="sngStrike" dirty="0"/>
              <a:t>slowly </a:t>
            </a:r>
            <a:r>
              <a:rPr lang="en-US" dirty="0"/>
              <a:t>changing for the better (rate increasing?)</a:t>
            </a:r>
          </a:p>
          <a:p>
            <a:pPr marL="457200" lvl="1" indent="0" fontAlgn="auto">
              <a:spcAft>
                <a:spcPts val="0"/>
              </a:spcAft>
              <a:buNone/>
            </a:pPr>
            <a:endParaRPr lang="en-US" dirty="0"/>
          </a:p>
          <a:p>
            <a:pPr lvl="1" fontAlgn="auto">
              <a:spcAft>
                <a:spcPts val="0"/>
              </a:spcAft>
            </a:pPr>
            <a:r>
              <a:rPr lang="en-US" dirty="0"/>
              <a:t>Statewide efforts with MDA also (hopefully) moving broader culture in a positive direction</a:t>
            </a:r>
          </a:p>
          <a:p>
            <a:pPr marL="0" indent="0" fontAlgn="auto">
              <a:spcAft>
                <a:spcPts val="0"/>
              </a:spcAft>
              <a:buNone/>
            </a:pPr>
            <a:endParaRPr lang="en-US" dirty="0"/>
          </a:p>
          <a:p>
            <a:pPr marL="457200" lvl="1" indent="0" fontAlgn="auto">
              <a:spcAft>
                <a:spcPts val="0"/>
              </a:spcAft>
              <a:buNone/>
            </a:pPr>
            <a:endParaRPr lang="en-US" dirty="0"/>
          </a:p>
          <a:p>
            <a:pPr lvl="1" fontAlgn="auto">
              <a:spcAft>
                <a:spcPts val="0"/>
              </a:spcAft>
            </a:pPr>
            <a:endParaRPr lang="en-US" dirty="0"/>
          </a:p>
          <a:p>
            <a:pPr marL="0" lvl="1" indent="0" fontAlgn="auto">
              <a:spcAft>
                <a:spcPts val="0"/>
              </a:spcAft>
              <a:buNone/>
            </a:pPr>
            <a:endParaRPr lang="en-US" dirty="0"/>
          </a:p>
          <a:p>
            <a:pPr lvl="1" fontAlgn="auto">
              <a:spcAft>
                <a:spcPts val="0"/>
              </a:spcAft>
            </a:pPr>
            <a:endParaRPr lang="en-US" dirty="0"/>
          </a:p>
          <a:p>
            <a:pPr marL="457200" lvl="1" indent="0" fontAlgn="auto">
              <a:spcAft>
                <a:spcPts val="0"/>
              </a:spcAft>
              <a:buNone/>
            </a:pPr>
            <a:endParaRPr lang="en-US" dirty="0"/>
          </a:p>
          <a:p>
            <a:pPr lvl="1" fontAlgn="auto">
              <a:spcAft>
                <a:spcPts val="0"/>
              </a:spcAft>
            </a:pPr>
            <a:endParaRPr lang="en-US" dirty="0"/>
          </a:p>
          <a:p>
            <a:pPr marL="457200" lvl="1" indent="0" fontAlgn="auto">
              <a:spcAft>
                <a:spcPts val="0"/>
              </a:spcAft>
              <a:buNone/>
            </a:pPr>
            <a:endParaRPr lang="en-US" dirty="0"/>
          </a:p>
          <a:p>
            <a:pPr marL="457200" lvl="1" indent="0" fontAlgn="auto">
              <a:spcAft>
                <a:spcPts val="0"/>
              </a:spcAft>
              <a:buNone/>
            </a:pPr>
            <a:endParaRPr lang="en-US" dirty="0"/>
          </a:p>
          <a:p>
            <a:pPr marL="457200" lvl="1" indent="0" fontAlgn="auto">
              <a:spcAft>
                <a:spcPts val="0"/>
              </a:spcAft>
              <a:buNone/>
            </a:pPr>
            <a:endParaRPr lang="en-US" dirty="0"/>
          </a:p>
          <a:p>
            <a:pPr marL="457200" lvl="1" indent="0" fontAlgn="auto">
              <a:spcAft>
                <a:spcPts val="0"/>
              </a:spcAft>
              <a:buNone/>
            </a:pPr>
            <a:endParaRPr lang="en-US" dirty="0"/>
          </a:p>
          <a:p>
            <a:pPr fontAlgn="auto">
              <a:spcAft>
                <a:spcPts val="0"/>
              </a:spcAft>
            </a:pPr>
            <a:endParaRPr lang="en-US" dirty="0"/>
          </a:p>
          <a:p>
            <a:pPr fontAlgn="auto">
              <a:spcAft>
                <a:spcPts val="0"/>
              </a:spcAft>
            </a:pPr>
            <a:endParaRPr lang="en-US" dirty="0"/>
          </a:p>
          <a:p>
            <a:pPr marL="457200" lvl="1" indent="0" fontAlgn="auto">
              <a:spcAft>
                <a:spcPts val="0"/>
              </a:spcAft>
              <a:buFont typeface="Arial"/>
              <a:buNone/>
            </a:pPr>
            <a:endParaRPr lang="en-US" dirty="0"/>
          </a:p>
        </p:txBody>
      </p:sp>
    </p:spTree>
    <p:extLst>
      <p:ext uri="{BB962C8B-B14F-4D97-AF65-F5344CB8AC3E}">
        <p14:creationId xmlns:p14="http://schemas.microsoft.com/office/powerpoint/2010/main" val="77835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E33AD-7FEA-A00F-176D-9854F4CA7DD8}"/>
              </a:ext>
            </a:extLst>
          </p:cNvPr>
          <p:cNvSpPr>
            <a:spLocks noGrp="1"/>
          </p:cNvSpPr>
          <p:nvPr>
            <p:ph type="title"/>
          </p:nvPr>
        </p:nvSpPr>
        <p:spPr/>
        <p:txBody>
          <a:bodyPr>
            <a:normAutofit fontScale="90000"/>
          </a:bodyPr>
          <a:lstStyle/>
          <a:p>
            <a:r>
              <a:rPr lang="en-US" b="1" dirty="0"/>
              <a:t>How Does OTM Identify Potential Licensees?</a:t>
            </a:r>
          </a:p>
        </p:txBody>
      </p:sp>
      <p:sp>
        <p:nvSpPr>
          <p:cNvPr id="3" name="Content Placeholder 2">
            <a:extLst>
              <a:ext uri="{FF2B5EF4-FFF2-40B4-BE49-F238E27FC236}">
                <a16:creationId xmlns:a16="http://schemas.microsoft.com/office/drawing/2014/main" id="{77E8DF7F-94AE-CB6D-79BF-D0A6DF6F7AB3}"/>
              </a:ext>
            </a:extLst>
          </p:cNvPr>
          <p:cNvSpPr>
            <a:spLocks noGrp="1"/>
          </p:cNvSpPr>
          <p:nvPr>
            <p:ph idx="1"/>
          </p:nvPr>
        </p:nvSpPr>
        <p:spPr>
          <a:xfrm>
            <a:off x="686248" y="1790701"/>
            <a:ext cx="8000552" cy="2667000"/>
          </a:xfrm>
        </p:spPr>
        <p:txBody>
          <a:bodyPr/>
          <a:lstStyle/>
          <a:p>
            <a:r>
              <a:rPr lang="en-US" dirty="0"/>
              <a:t>Researcher Knowledge</a:t>
            </a:r>
          </a:p>
          <a:p>
            <a:r>
              <a:rPr lang="en-US" dirty="0"/>
              <a:t>Past Relationships</a:t>
            </a:r>
          </a:p>
          <a:p>
            <a:r>
              <a:rPr lang="en-US" dirty="0"/>
              <a:t>Passive Marketing </a:t>
            </a:r>
          </a:p>
          <a:p>
            <a:r>
              <a:rPr lang="en-US" dirty="0"/>
              <a:t>Active Marketing</a:t>
            </a:r>
          </a:p>
          <a:p>
            <a:endParaRPr lang="en-US" dirty="0"/>
          </a:p>
        </p:txBody>
      </p:sp>
    </p:spTree>
    <p:extLst>
      <p:ext uri="{BB962C8B-B14F-4D97-AF65-F5344CB8AC3E}">
        <p14:creationId xmlns:p14="http://schemas.microsoft.com/office/powerpoint/2010/main" val="349474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2DAFB-6016-4596-1B23-5CA7D741156E}"/>
              </a:ext>
            </a:extLst>
          </p:cNvPr>
          <p:cNvSpPr>
            <a:spLocks noGrp="1"/>
          </p:cNvSpPr>
          <p:nvPr>
            <p:ph type="title"/>
          </p:nvPr>
        </p:nvSpPr>
        <p:spPr/>
        <p:txBody>
          <a:bodyPr>
            <a:normAutofit fontScale="90000"/>
          </a:bodyPr>
          <a:lstStyle/>
          <a:p>
            <a:r>
              <a:rPr lang="en-US" b="1" dirty="0"/>
              <a:t>Meeting with Industry </a:t>
            </a:r>
            <a:br>
              <a:rPr lang="en-US" b="1" dirty="0"/>
            </a:br>
            <a:r>
              <a:rPr lang="en-US" b="1" dirty="0"/>
              <a:t>(What to Expect??)</a:t>
            </a:r>
          </a:p>
        </p:txBody>
      </p:sp>
      <p:sp>
        <p:nvSpPr>
          <p:cNvPr id="3" name="Content Placeholder 2">
            <a:extLst>
              <a:ext uri="{FF2B5EF4-FFF2-40B4-BE49-F238E27FC236}">
                <a16:creationId xmlns:a16="http://schemas.microsoft.com/office/drawing/2014/main" id="{96590245-C1DB-DE58-B02F-16BA6E295121}"/>
              </a:ext>
            </a:extLst>
          </p:cNvPr>
          <p:cNvSpPr>
            <a:spLocks noGrp="1"/>
          </p:cNvSpPr>
          <p:nvPr>
            <p:ph idx="1"/>
          </p:nvPr>
        </p:nvSpPr>
        <p:spPr>
          <a:xfrm>
            <a:off x="686248" y="1752600"/>
            <a:ext cx="8000552" cy="3124199"/>
          </a:xfrm>
        </p:spPr>
        <p:txBody>
          <a:bodyPr/>
          <a:lstStyle/>
          <a:p>
            <a:r>
              <a:rPr lang="en-US" dirty="0"/>
              <a:t>It’s a Buyers Market</a:t>
            </a:r>
          </a:p>
          <a:p>
            <a:r>
              <a:rPr lang="en-US" dirty="0"/>
              <a:t>What’s the Value vs Current Trends?</a:t>
            </a:r>
          </a:p>
          <a:p>
            <a:r>
              <a:rPr lang="en-US" dirty="0"/>
              <a:t>Testing and Validation Methods.</a:t>
            </a:r>
          </a:p>
          <a:p>
            <a:r>
              <a:rPr lang="en-US" dirty="0"/>
              <a:t>Tech Support (Researcher &amp; MSU).</a:t>
            </a:r>
          </a:p>
          <a:p>
            <a:r>
              <a:rPr lang="en-US" dirty="0"/>
              <a:t>What is the Ask?</a:t>
            </a:r>
          </a:p>
          <a:p>
            <a:endParaRPr lang="en-US" dirty="0"/>
          </a:p>
        </p:txBody>
      </p:sp>
    </p:spTree>
    <p:extLst>
      <p:ext uri="{BB962C8B-B14F-4D97-AF65-F5344CB8AC3E}">
        <p14:creationId xmlns:p14="http://schemas.microsoft.com/office/powerpoint/2010/main" val="1411786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F24B-FDD2-D98D-3BD0-547BE4B7D89D}"/>
              </a:ext>
            </a:extLst>
          </p:cNvPr>
          <p:cNvSpPr>
            <a:spLocks noGrp="1"/>
          </p:cNvSpPr>
          <p:nvPr>
            <p:ph type="title"/>
          </p:nvPr>
        </p:nvSpPr>
        <p:spPr/>
        <p:txBody>
          <a:bodyPr/>
          <a:lstStyle/>
          <a:p>
            <a:r>
              <a:rPr lang="en-US" b="1" dirty="0"/>
              <a:t>Being Prepared</a:t>
            </a:r>
          </a:p>
        </p:txBody>
      </p:sp>
      <p:sp>
        <p:nvSpPr>
          <p:cNvPr id="3" name="Content Placeholder 2">
            <a:extLst>
              <a:ext uri="{FF2B5EF4-FFF2-40B4-BE49-F238E27FC236}">
                <a16:creationId xmlns:a16="http://schemas.microsoft.com/office/drawing/2014/main" id="{5EC557CF-355B-05E6-7F0C-04C737F27AEA}"/>
              </a:ext>
            </a:extLst>
          </p:cNvPr>
          <p:cNvSpPr>
            <a:spLocks noGrp="1"/>
          </p:cNvSpPr>
          <p:nvPr>
            <p:ph idx="1"/>
          </p:nvPr>
        </p:nvSpPr>
        <p:spPr/>
        <p:txBody>
          <a:bodyPr>
            <a:normAutofit lnSpcReduction="10000"/>
          </a:bodyPr>
          <a:lstStyle/>
          <a:p>
            <a:r>
              <a:rPr lang="en-US" dirty="0"/>
              <a:t>Be Humble </a:t>
            </a:r>
          </a:p>
          <a:p>
            <a:r>
              <a:rPr lang="en-US" dirty="0"/>
              <a:t>Be Honest</a:t>
            </a:r>
          </a:p>
          <a:p>
            <a:r>
              <a:rPr lang="en-US" dirty="0"/>
              <a:t>Be Punctual </a:t>
            </a:r>
          </a:p>
          <a:p>
            <a:r>
              <a:rPr lang="en-US" dirty="0"/>
              <a:t>Accept Feedback (Positive &amp; Negative)</a:t>
            </a:r>
          </a:p>
          <a:p>
            <a:r>
              <a:rPr lang="en-US" dirty="0"/>
              <a:t>Openness to Pivot</a:t>
            </a:r>
          </a:p>
          <a:p>
            <a:r>
              <a:rPr lang="en-US" dirty="0"/>
              <a:t>Walking vs Running</a:t>
            </a:r>
          </a:p>
          <a:p>
            <a:r>
              <a:rPr lang="en-US" dirty="0"/>
              <a:t>Know MSU Supports You!</a:t>
            </a:r>
          </a:p>
          <a:p>
            <a:endParaRPr lang="en-US" dirty="0"/>
          </a:p>
        </p:txBody>
      </p:sp>
    </p:spTree>
    <p:extLst>
      <p:ext uri="{BB962C8B-B14F-4D97-AF65-F5344CB8AC3E}">
        <p14:creationId xmlns:p14="http://schemas.microsoft.com/office/powerpoint/2010/main" val="131029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FC3E-04FD-48E6-A7E3-D786DA9A966F}"/>
              </a:ext>
            </a:extLst>
          </p:cNvPr>
          <p:cNvSpPr>
            <a:spLocks noGrp="1"/>
          </p:cNvSpPr>
          <p:nvPr>
            <p:ph type="title"/>
          </p:nvPr>
        </p:nvSpPr>
        <p:spPr>
          <a:xfrm>
            <a:off x="686248" y="152400"/>
            <a:ext cx="8000552" cy="1143000"/>
          </a:xfrm>
        </p:spPr>
        <p:txBody>
          <a:bodyPr>
            <a:normAutofit/>
          </a:bodyPr>
          <a:lstStyle/>
          <a:p>
            <a:pPr algn="r"/>
            <a:r>
              <a:rPr lang="en-US" sz="3200" b="1" dirty="0"/>
              <a:t>Purpose</a:t>
            </a:r>
          </a:p>
        </p:txBody>
      </p:sp>
      <p:sp>
        <p:nvSpPr>
          <p:cNvPr id="3" name="Content Placeholder 2">
            <a:extLst>
              <a:ext uri="{FF2B5EF4-FFF2-40B4-BE49-F238E27FC236}">
                <a16:creationId xmlns:a16="http://schemas.microsoft.com/office/drawing/2014/main" id="{D5BB43BB-7A39-456B-93F4-FCD4B2943559}"/>
              </a:ext>
            </a:extLst>
          </p:cNvPr>
          <p:cNvSpPr>
            <a:spLocks noGrp="1"/>
          </p:cNvSpPr>
          <p:nvPr>
            <p:ph idx="1"/>
          </p:nvPr>
        </p:nvSpPr>
        <p:spPr>
          <a:xfrm>
            <a:off x="716728" y="914400"/>
            <a:ext cx="8000552" cy="3950721"/>
          </a:xfrm>
        </p:spPr>
        <p:txBody>
          <a:bodyPr>
            <a:normAutofit/>
          </a:bodyPr>
          <a:lstStyle/>
          <a:p>
            <a:pPr marL="0" indent="0">
              <a:buNone/>
            </a:pPr>
            <a:r>
              <a:rPr lang="en-US" dirty="0"/>
              <a:t>Overview</a:t>
            </a:r>
          </a:p>
          <a:p>
            <a:r>
              <a:rPr lang="en-US" dirty="0"/>
              <a:t>MSU Services and Support for Technology Transfer</a:t>
            </a:r>
          </a:p>
          <a:p>
            <a:pPr marL="0" indent="0">
              <a:buNone/>
            </a:pPr>
            <a:endParaRPr lang="en-US" dirty="0"/>
          </a:p>
          <a:p>
            <a:r>
              <a:rPr lang="en-US" dirty="0"/>
              <a:t>Business Development and Licensing</a:t>
            </a:r>
          </a:p>
          <a:p>
            <a:pPr marL="0" indent="0">
              <a:buNone/>
            </a:pPr>
            <a:endParaRPr lang="en-US" dirty="0"/>
          </a:p>
          <a:p>
            <a:pPr marL="457200" lvl="1" indent="0">
              <a:buNone/>
            </a:pPr>
            <a:endParaRPr lang="en-US" dirty="0"/>
          </a:p>
        </p:txBody>
      </p:sp>
    </p:spTree>
    <p:extLst>
      <p:ext uri="{BB962C8B-B14F-4D97-AF65-F5344CB8AC3E}">
        <p14:creationId xmlns:p14="http://schemas.microsoft.com/office/powerpoint/2010/main" val="896310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AD92-5044-F6A7-527B-1D30E002CC96}"/>
              </a:ext>
            </a:extLst>
          </p:cNvPr>
          <p:cNvSpPr>
            <a:spLocks noGrp="1"/>
          </p:cNvSpPr>
          <p:nvPr>
            <p:ph type="title"/>
          </p:nvPr>
        </p:nvSpPr>
        <p:spPr>
          <a:xfrm>
            <a:off x="4054695" y="-63221"/>
            <a:ext cx="4990876" cy="808039"/>
          </a:xfrm>
        </p:spPr>
        <p:txBody>
          <a:bodyPr/>
          <a:lstStyle/>
          <a:p>
            <a:r>
              <a:rPr lang="en-US" b="1" dirty="0"/>
              <a:t>Upcoming Events</a:t>
            </a:r>
          </a:p>
        </p:txBody>
      </p:sp>
      <p:pic>
        <p:nvPicPr>
          <p:cNvPr id="5" name="Content Placeholder 4" descr="A maroon bus with white writing on it&#10;&#10;Description automatically generated">
            <a:extLst>
              <a:ext uri="{FF2B5EF4-FFF2-40B4-BE49-F238E27FC236}">
                <a16:creationId xmlns:a16="http://schemas.microsoft.com/office/drawing/2014/main" id="{0E4FA5A1-4436-B03C-80FC-7033749915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27557" y="4098886"/>
            <a:ext cx="3210394" cy="1632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bus on the road&#10;&#10;Description automatically generated">
            <a:extLst>
              <a:ext uri="{FF2B5EF4-FFF2-40B4-BE49-F238E27FC236}">
                <a16:creationId xmlns:a16="http://schemas.microsoft.com/office/drawing/2014/main" id="{1EA8A7D5-6F86-A09B-4009-D58174A5F0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0719" y="779903"/>
            <a:ext cx="3246699" cy="1498477"/>
          </a:xfrm>
          <a:prstGeom prst="rect">
            <a:avLst/>
          </a:prstGeom>
        </p:spPr>
      </p:pic>
      <p:sp>
        <p:nvSpPr>
          <p:cNvPr id="13" name="TextBox 12">
            <a:extLst>
              <a:ext uri="{FF2B5EF4-FFF2-40B4-BE49-F238E27FC236}">
                <a16:creationId xmlns:a16="http://schemas.microsoft.com/office/drawing/2014/main" id="{47A070E8-186F-8A4F-B592-17532A646FE3}"/>
              </a:ext>
            </a:extLst>
          </p:cNvPr>
          <p:cNvSpPr txBox="1"/>
          <p:nvPr/>
        </p:nvSpPr>
        <p:spPr>
          <a:xfrm>
            <a:off x="381000" y="739156"/>
            <a:ext cx="3038165" cy="584775"/>
          </a:xfrm>
          <a:prstGeom prst="rect">
            <a:avLst/>
          </a:prstGeom>
          <a:noFill/>
        </p:spPr>
        <p:txBody>
          <a:bodyPr wrap="square" rtlCol="0">
            <a:spAutoFit/>
          </a:bodyPr>
          <a:lstStyle/>
          <a:p>
            <a:r>
              <a:rPr lang="en-US" sz="3200" b="1" dirty="0">
                <a:latin typeface="Arial Black" panose="020B0A04020102020204" pitchFamily="34" charset="0"/>
              </a:rPr>
              <a:t>April</a:t>
            </a:r>
            <a:r>
              <a:rPr lang="en-US" sz="3200" b="1" dirty="0">
                <a:solidFill>
                  <a:srgbClr val="FF0000"/>
                </a:solidFill>
                <a:latin typeface="Arial Black" panose="020B0A04020102020204" pitchFamily="34" charset="0"/>
              </a:rPr>
              <a:t> </a:t>
            </a:r>
            <a:r>
              <a:rPr lang="en-US" sz="3200" b="1" dirty="0">
                <a:latin typeface="Arial Black" panose="020B0A04020102020204" pitchFamily="34" charset="0"/>
              </a:rPr>
              <a:t>3, 2024</a:t>
            </a:r>
          </a:p>
        </p:txBody>
      </p:sp>
      <p:sp>
        <p:nvSpPr>
          <p:cNvPr id="14" name="TextBox 13">
            <a:extLst>
              <a:ext uri="{FF2B5EF4-FFF2-40B4-BE49-F238E27FC236}">
                <a16:creationId xmlns:a16="http://schemas.microsoft.com/office/drawing/2014/main" id="{F8C89C0B-5A29-3D9C-ECAC-510C72875A4F}"/>
              </a:ext>
            </a:extLst>
          </p:cNvPr>
          <p:cNvSpPr txBox="1"/>
          <p:nvPr/>
        </p:nvSpPr>
        <p:spPr>
          <a:xfrm>
            <a:off x="6460407" y="2589934"/>
            <a:ext cx="2128462" cy="584775"/>
          </a:xfrm>
          <a:prstGeom prst="rect">
            <a:avLst/>
          </a:prstGeom>
          <a:noFill/>
        </p:spPr>
        <p:txBody>
          <a:bodyPr wrap="square" rtlCol="0">
            <a:spAutoFit/>
          </a:bodyPr>
          <a:lstStyle/>
          <a:p>
            <a:pPr algn="ctr"/>
            <a:r>
              <a:rPr lang="en-US" sz="1600" b="1" dirty="0">
                <a:latin typeface="Arial Black" panose="020B0A04020102020204" pitchFamily="34" charset="0"/>
              </a:rPr>
              <a:t>OTM is providing transportation</a:t>
            </a:r>
          </a:p>
        </p:txBody>
      </p:sp>
      <p:sp>
        <p:nvSpPr>
          <p:cNvPr id="16" name="TextBox 15">
            <a:extLst>
              <a:ext uri="{FF2B5EF4-FFF2-40B4-BE49-F238E27FC236}">
                <a16:creationId xmlns:a16="http://schemas.microsoft.com/office/drawing/2014/main" id="{C6877B18-F378-AC39-A994-BC03D4760053}"/>
              </a:ext>
            </a:extLst>
          </p:cNvPr>
          <p:cNvSpPr txBox="1"/>
          <p:nvPr/>
        </p:nvSpPr>
        <p:spPr>
          <a:xfrm>
            <a:off x="298330" y="2286000"/>
            <a:ext cx="5699706" cy="36009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America's Seed Fund Road Tour is a national outreach effort to connect innovators and entrepreneurs to non-dilutive, technology funding opportunities provided through the Small Business Innovation Research (SBIR) and Small Business Technology Transfer (STTR) programs, known as "America's Seed Fund". Federal Agency representatives will meet with companies attending the event to help attendees navigate over $4 billion in early-stage funding opportunities available through America's Seed Fund. Register to attend the event to learn more about SBIR/STTR programs from experts!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1200" dirty="0">
              <a:solidFill>
                <a:prstClr val="black"/>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The agenda will include: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Overview of America's Seed Fund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Reverse Pitches from Federal Agency Representatives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Panels &amp; Presentations (Examples of potential panels include - SBIR/STTR Agency specific panels, proposal support resources &amp; programs, entrepreneur success stories, resources available through STATE FAST and the STATE SBTDC, SBIR/STTR grant matching opportunities, proposal tips and strategies, among other potential topics)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Opportunity to meet with entrepreneurial support organizations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One-on-one meetings with Federal Agency Representatives</a:t>
            </a:r>
          </a:p>
        </p:txBody>
      </p:sp>
      <p:pic>
        <p:nvPicPr>
          <p:cNvPr id="19" name="Graphic 18" descr="Arrow: Straight with solid fill">
            <a:extLst>
              <a:ext uri="{FF2B5EF4-FFF2-40B4-BE49-F238E27FC236}">
                <a16:creationId xmlns:a16="http://schemas.microsoft.com/office/drawing/2014/main" id="{405E8E2E-76DE-6CDD-4C83-D63C1D3B44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7067438" y="3114317"/>
            <a:ext cx="914400" cy="914400"/>
          </a:xfrm>
          <a:prstGeom prst="rect">
            <a:avLst/>
          </a:prstGeom>
        </p:spPr>
      </p:pic>
      <p:sp>
        <p:nvSpPr>
          <p:cNvPr id="20" name="TextBox 19">
            <a:extLst>
              <a:ext uri="{FF2B5EF4-FFF2-40B4-BE49-F238E27FC236}">
                <a16:creationId xmlns:a16="http://schemas.microsoft.com/office/drawing/2014/main" id="{C418CB71-524A-D1A5-B58B-15878E80289C}"/>
              </a:ext>
            </a:extLst>
          </p:cNvPr>
          <p:cNvSpPr txBox="1"/>
          <p:nvPr/>
        </p:nvSpPr>
        <p:spPr>
          <a:xfrm>
            <a:off x="381000" y="1304829"/>
            <a:ext cx="4191000" cy="1000274"/>
          </a:xfrm>
          <a:prstGeom prst="rect">
            <a:avLst/>
          </a:prstGeom>
          <a:noFill/>
        </p:spPr>
        <p:txBody>
          <a:bodyPr wrap="square" rtlCol="0">
            <a:spAutoFit/>
          </a:bodyPr>
          <a:lstStyle/>
          <a:p>
            <a:r>
              <a:rPr lang="en-US" dirty="0"/>
              <a:t>8:00 AM – 2:00 PM</a:t>
            </a:r>
          </a:p>
          <a:p>
            <a:r>
              <a:rPr lang="en-US" dirty="0"/>
              <a:t>Located at Jackson State University </a:t>
            </a:r>
          </a:p>
          <a:p>
            <a:endParaRPr lang="en-US" sz="1100" dirty="0"/>
          </a:p>
          <a:p>
            <a:r>
              <a:rPr lang="en-US" sz="1200" b="1" dirty="0"/>
              <a:t>****COMPLETELY FREE (lunch included)</a:t>
            </a:r>
          </a:p>
        </p:txBody>
      </p:sp>
    </p:spTree>
    <p:extLst>
      <p:ext uri="{BB962C8B-B14F-4D97-AF65-F5344CB8AC3E}">
        <p14:creationId xmlns:p14="http://schemas.microsoft.com/office/powerpoint/2010/main" val="2028994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437A-6F43-FB55-C3D5-36B26FCC9112}"/>
              </a:ext>
            </a:extLst>
          </p:cNvPr>
          <p:cNvSpPr>
            <a:spLocks noGrp="1"/>
          </p:cNvSpPr>
          <p:nvPr>
            <p:ph type="title"/>
          </p:nvPr>
        </p:nvSpPr>
        <p:spPr>
          <a:xfrm>
            <a:off x="571724" y="76200"/>
            <a:ext cx="8000552" cy="1143000"/>
          </a:xfrm>
        </p:spPr>
        <p:txBody>
          <a:bodyPr>
            <a:normAutofit fontScale="90000"/>
          </a:bodyPr>
          <a:lstStyle/>
          <a:p>
            <a:r>
              <a:rPr lang="en-US" b="1" dirty="0"/>
              <a:t>FEDERAL AGENCIES ATTENDING APRIL 3</a:t>
            </a:r>
            <a:r>
              <a:rPr lang="en-US" b="1" baseline="30000" dirty="0"/>
              <a:t>RD</a:t>
            </a:r>
            <a:r>
              <a:rPr lang="en-US" b="1" dirty="0"/>
              <a:t> EVENT</a:t>
            </a:r>
          </a:p>
        </p:txBody>
      </p:sp>
      <p:pic>
        <p:nvPicPr>
          <p:cNvPr id="5" name="Picture 4" descr="A screenshot of a group of people&#10;&#10;Description automatically generated">
            <a:extLst>
              <a:ext uri="{FF2B5EF4-FFF2-40B4-BE49-F238E27FC236}">
                <a16:creationId xmlns:a16="http://schemas.microsoft.com/office/drawing/2014/main" id="{9BD6195F-460E-D302-D232-B4FB74FB63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069"/>
          <a:stretch/>
        </p:blipFill>
        <p:spPr>
          <a:xfrm>
            <a:off x="145969" y="1282650"/>
            <a:ext cx="3114028" cy="3303047"/>
          </a:xfrm>
          <a:prstGeom prst="rect">
            <a:avLst/>
          </a:prstGeom>
        </p:spPr>
      </p:pic>
      <p:pic>
        <p:nvPicPr>
          <p:cNvPr id="7" name="Picture 6" descr="A group of people's portraits&#10;&#10;Description automatically generated">
            <a:extLst>
              <a:ext uri="{FF2B5EF4-FFF2-40B4-BE49-F238E27FC236}">
                <a16:creationId xmlns:a16="http://schemas.microsoft.com/office/drawing/2014/main" id="{097C6BBB-BF97-07D0-A105-5E1DEBE5BE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085" y="1279305"/>
            <a:ext cx="2874047" cy="3292007"/>
          </a:xfrm>
          <a:prstGeom prst="rect">
            <a:avLst/>
          </a:prstGeom>
        </p:spPr>
      </p:pic>
      <p:pic>
        <p:nvPicPr>
          <p:cNvPr id="9" name="Picture 8" descr="A screenshot of a group of people&#10;&#10;Description automatically generated">
            <a:extLst>
              <a:ext uri="{FF2B5EF4-FFF2-40B4-BE49-F238E27FC236}">
                <a16:creationId xmlns:a16="http://schemas.microsoft.com/office/drawing/2014/main" id="{FE3B1042-8AB2-E2D3-AA63-13A90CE84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7179" y="1279305"/>
            <a:ext cx="2960852" cy="3297527"/>
          </a:xfrm>
          <a:prstGeom prst="rect">
            <a:avLst/>
          </a:prstGeom>
        </p:spPr>
      </p:pic>
      <p:pic>
        <p:nvPicPr>
          <p:cNvPr id="11" name="Picture 10" descr="A group of people with text&#10;&#10;Description automatically generated">
            <a:extLst>
              <a:ext uri="{FF2B5EF4-FFF2-40B4-BE49-F238E27FC236}">
                <a16:creationId xmlns:a16="http://schemas.microsoft.com/office/drawing/2014/main" id="{CFC3D10B-6349-AA3E-9343-4AD128F73BA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4444"/>
          <a:stretch/>
        </p:blipFill>
        <p:spPr>
          <a:xfrm>
            <a:off x="1247039" y="4343400"/>
            <a:ext cx="2874047" cy="1474699"/>
          </a:xfrm>
          <a:prstGeom prst="rect">
            <a:avLst/>
          </a:prstGeom>
        </p:spPr>
      </p:pic>
      <p:pic>
        <p:nvPicPr>
          <p:cNvPr id="13" name="Picture 12" descr="A group of people with text&#10;&#10;Description automatically generated">
            <a:extLst>
              <a:ext uri="{FF2B5EF4-FFF2-40B4-BE49-F238E27FC236}">
                <a16:creationId xmlns:a16="http://schemas.microsoft.com/office/drawing/2014/main" id="{0753883F-BFB1-2F4E-3D4E-E87D59F728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6667" r="13148" b="5170"/>
          <a:stretch/>
        </p:blipFill>
        <p:spPr>
          <a:xfrm>
            <a:off x="5022916" y="4528647"/>
            <a:ext cx="2307553" cy="1332117"/>
          </a:xfrm>
          <a:prstGeom prst="rect">
            <a:avLst/>
          </a:prstGeom>
        </p:spPr>
      </p:pic>
    </p:spTree>
    <p:extLst>
      <p:ext uri="{BB962C8B-B14F-4D97-AF65-F5344CB8AC3E}">
        <p14:creationId xmlns:p14="http://schemas.microsoft.com/office/powerpoint/2010/main" val="234934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152400" y="1600200"/>
            <a:ext cx="7848600" cy="2247900"/>
          </a:xfrm>
        </p:spPr>
        <p:txBody>
          <a:bodyPr>
            <a:noAutofit/>
          </a:bodyPr>
          <a:lstStyle/>
          <a:p>
            <a:pPr>
              <a:buFont typeface="Wingdings 2" pitchFamily="18" charset="2"/>
              <a:buNone/>
            </a:pPr>
            <a:endParaRPr lang="en-US" sz="1800" i="1" u="sng" dirty="0">
              <a:latin typeface="+mj-lt"/>
            </a:endParaRPr>
          </a:p>
          <a:p>
            <a:pPr>
              <a:buFont typeface="Wingdings 2" pitchFamily="18" charset="2"/>
              <a:buNone/>
            </a:pPr>
            <a:endParaRPr lang="en-US" sz="1800" i="1" u="sng" dirty="0">
              <a:latin typeface="+mj-lt"/>
            </a:endParaRPr>
          </a:p>
          <a:p>
            <a:pPr>
              <a:buFont typeface="Wingdings 2" pitchFamily="18" charset="2"/>
              <a:buNone/>
            </a:pPr>
            <a:r>
              <a:rPr lang="en-US" sz="1800" i="1" u="sng" dirty="0">
                <a:latin typeface="+mj-lt"/>
              </a:rPr>
              <a:t>Phone:</a:t>
            </a:r>
            <a:r>
              <a:rPr lang="en-US" sz="1800" dirty="0">
                <a:latin typeface="+mj-lt"/>
              </a:rPr>
              <a:t>	662-325-9263</a:t>
            </a:r>
          </a:p>
          <a:p>
            <a:pPr>
              <a:buFont typeface="Wingdings 2" pitchFamily="18" charset="2"/>
              <a:buNone/>
            </a:pPr>
            <a:r>
              <a:rPr lang="en-US" sz="1800" i="1" u="sng" dirty="0">
                <a:latin typeface="+mj-lt"/>
              </a:rPr>
              <a:t>Email:</a:t>
            </a:r>
            <a:r>
              <a:rPr lang="en-US" sz="1800" dirty="0">
                <a:latin typeface="+mj-lt"/>
              </a:rPr>
              <a:t>	office@otm.msstate.edu</a:t>
            </a:r>
          </a:p>
          <a:p>
            <a:pPr>
              <a:buFont typeface="Wingdings 2" pitchFamily="18" charset="2"/>
              <a:buNone/>
            </a:pPr>
            <a:r>
              <a:rPr lang="en-US" sz="1800" i="1" u="sng" dirty="0">
                <a:latin typeface="+mj-lt"/>
              </a:rPr>
              <a:t>Website:</a:t>
            </a:r>
            <a:r>
              <a:rPr lang="en-US" sz="1800" dirty="0">
                <a:latin typeface="+mj-lt"/>
              </a:rPr>
              <a:t> </a:t>
            </a:r>
            <a:r>
              <a:rPr lang="en-US" sz="1800" dirty="0">
                <a:solidFill>
                  <a:srgbClr val="2F2E4D"/>
                </a:solidFill>
              </a:rPr>
              <a:t>otm.msstate.edu</a:t>
            </a:r>
            <a:endParaRPr lang="en-US" sz="1800" dirty="0">
              <a:latin typeface="+mj-lt"/>
            </a:endParaRPr>
          </a:p>
        </p:txBody>
      </p:sp>
      <p:sp>
        <p:nvSpPr>
          <p:cNvPr id="3" name="Title 2"/>
          <p:cNvSpPr>
            <a:spLocks noGrp="1"/>
          </p:cNvSpPr>
          <p:nvPr>
            <p:ph type="title"/>
          </p:nvPr>
        </p:nvSpPr>
        <p:spPr/>
        <p:txBody>
          <a:bodyPr>
            <a:normAutofit/>
          </a:bodyPr>
          <a:lstStyle/>
          <a:p>
            <a:pPr algn="r"/>
            <a:r>
              <a:rPr lang="en-US" sz="3200" b="1" dirty="0"/>
              <a:t>Any Questions?</a:t>
            </a:r>
          </a:p>
        </p:txBody>
      </p:sp>
      <p:sp>
        <p:nvSpPr>
          <p:cNvPr id="7" name="TextBox 6"/>
          <p:cNvSpPr txBox="1"/>
          <p:nvPr/>
        </p:nvSpPr>
        <p:spPr>
          <a:xfrm>
            <a:off x="152400" y="4495800"/>
            <a:ext cx="3810000" cy="584775"/>
          </a:xfrm>
          <a:prstGeom prst="rect">
            <a:avLst/>
          </a:prstGeom>
          <a:noFill/>
        </p:spPr>
        <p:txBody>
          <a:bodyPr wrap="square" rtlCol="0">
            <a:spAutoFit/>
          </a:bodyPr>
          <a:lstStyle/>
          <a:p>
            <a:pPr algn="ctr"/>
            <a:r>
              <a:rPr lang="en-US" sz="3200" dirty="0"/>
              <a:t>Thank You!!</a:t>
            </a:r>
          </a:p>
        </p:txBody>
      </p:sp>
      <p:pic>
        <p:nvPicPr>
          <p:cNvPr id="2" name="Picture 1" descr="An image of the MSU Inventor's Guide.">
            <a:extLst>
              <a:ext uri="{FF2B5EF4-FFF2-40B4-BE49-F238E27FC236}">
                <a16:creationId xmlns:a16="http://schemas.microsoft.com/office/drawing/2014/main" id="{821E23F1-E63A-4A09-8178-14E5B59765DA}"/>
              </a:ext>
            </a:extLst>
          </p:cNvPr>
          <p:cNvPicPr>
            <a:picLocks noChangeAspect="1"/>
          </p:cNvPicPr>
          <p:nvPr/>
        </p:nvPicPr>
        <p:blipFill>
          <a:blip r:embed="rId2"/>
          <a:stretch>
            <a:fillRect/>
          </a:stretch>
        </p:blipFill>
        <p:spPr>
          <a:xfrm>
            <a:off x="5065504" y="1380768"/>
            <a:ext cx="3164096" cy="4031265"/>
          </a:xfrm>
          <a:prstGeom prst="rect">
            <a:avLst/>
          </a:prstGeom>
        </p:spPr>
      </p:pic>
    </p:spTree>
    <p:extLst>
      <p:ext uri="{BB962C8B-B14F-4D97-AF65-F5344CB8AC3E}">
        <p14:creationId xmlns:p14="http://schemas.microsoft.com/office/powerpoint/2010/main" val="188711938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3FB3466-2029-40B1-BB5C-91A953B6814C}"/>
              </a:ext>
            </a:extLst>
          </p:cNvPr>
          <p:cNvSpPr txBox="1"/>
          <p:nvPr/>
        </p:nvSpPr>
        <p:spPr>
          <a:xfrm>
            <a:off x="701040" y="2005135"/>
            <a:ext cx="5486400" cy="1200329"/>
          </a:xfrm>
          <a:prstGeom prst="rect">
            <a:avLst/>
          </a:prstGeom>
          <a:noFill/>
        </p:spPr>
        <p:txBody>
          <a:bodyPr wrap="square" rtlCol="0">
            <a:spAutoFit/>
          </a:bodyPr>
          <a:lstStyle/>
          <a:p>
            <a:r>
              <a:rPr lang="en-US" dirty="0"/>
              <a:t>Office of Technology Management</a:t>
            </a:r>
          </a:p>
          <a:p>
            <a:pPr marL="285750" indent="-285750">
              <a:buFont typeface="Arial" panose="020B0604020202020204" pitchFamily="34" charset="0"/>
              <a:buChar char="•"/>
            </a:pPr>
            <a:r>
              <a:rPr lang="en-US" dirty="0"/>
              <a:t>Known as “OTM”</a:t>
            </a:r>
          </a:p>
          <a:p>
            <a:pPr marL="285750" indent="-285750">
              <a:buFont typeface="Arial" panose="020B0604020202020204" pitchFamily="34" charset="0"/>
              <a:buChar char="•"/>
            </a:pPr>
            <a:r>
              <a:rPr lang="en-US" dirty="0"/>
              <a:t>Assist with handling intellectual property and licensing at MSU</a:t>
            </a:r>
          </a:p>
        </p:txBody>
      </p:sp>
      <p:sp>
        <p:nvSpPr>
          <p:cNvPr id="12" name="TextBox 11">
            <a:extLst>
              <a:ext uri="{FF2B5EF4-FFF2-40B4-BE49-F238E27FC236}">
                <a16:creationId xmlns:a16="http://schemas.microsoft.com/office/drawing/2014/main" id="{F96D8707-0E37-43A2-9988-3468C2B55213}"/>
              </a:ext>
            </a:extLst>
          </p:cNvPr>
          <p:cNvSpPr txBox="1"/>
          <p:nvPr/>
        </p:nvSpPr>
        <p:spPr>
          <a:xfrm>
            <a:off x="701040" y="4468372"/>
            <a:ext cx="4495800" cy="1200329"/>
          </a:xfrm>
          <a:prstGeom prst="rect">
            <a:avLst/>
          </a:prstGeom>
          <a:noFill/>
        </p:spPr>
        <p:txBody>
          <a:bodyPr wrap="square" rtlCol="0">
            <a:spAutoFit/>
          </a:bodyPr>
          <a:lstStyle/>
          <a:p>
            <a:r>
              <a:rPr lang="en-US" dirty="0"/>
              <a:t>Center for Entrepreneurship &amp; Outreach</a:t>
            </a:r>
          </a:p>
          <a:p>
            <a:pPr marL="285750" indent="-285750">
              <a:buFont typeface="Arial" panose="020B0604020202020204" pitchFamily="34" charset="0"/>
              <a:buChar char="•"/>
            </a:pPr>
            <a:r>
              <a:rPr lang="en-US" dirty="0"/>
              <a:t>Known as “E-Center”</a:t>
            </a:r>
          </a:p>
          <a:p>
            <a:pPr marL="285750" indent="-285750">
              <a:buFont typeface="Arial" panose="020B0604020202020204" pitchFamily="34" charset="0"/>
              <a:buChar char="•"/>
            </a:pPr>
            <a:r>
              <a:rPr lang="en-US" dirty="0"/>
              <a:t>Assist startups at MSU</a:t>
            </a:r>
          </a:p>
          <a:p>
            <a:pPr marL="285750" indent="-285750">
              <a:buFont typeface="Arial" panose="020B0604020202020204" pitchFamily="34" charset="0"/>
              <a:buChar char="•"/>
            </a:pPr>
            <a:endParaRPr lang="en-US" dirty="0"/>
          </a:p>
        </p:txBody>
      </p:sp>
      <p:sp>
        <p:nvSpPr>
          <p:cNvPr id="17" name="Title 1">
            <a:extLst>
              <a:ext uri="{FF2B5EF4-FFF2-40B4-BE49-F238E27FC236}">
                <a16:creationId xmlns:a16="http://schemas.microsoft.com/office/drawing/2014/main" id="{D5A8C19D-D27D-489C-92D1-320CB84D8F0C}"/>
              </a:ext>
            </a:extLst>
          </p:cNvPr>
          <p:cNvSpPr txBox="1">
            <a:spLocks/>
          </p:cNvSpPr>
          <p:nvPr/>
        </p:nvSpPr>
        <p:spPr>
          <a:xfrm>
            <a:off x="838200" y="-28306"/>
            <a:ext cx="8000552"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solidFill>
                <a:latin typeface="+mj-lt"/>
                <a:ea typeface="+mj-ea"/>
                <a:cs typeface="+mj-cs"/>
              </a:defRPr>
            </a:lvl1pPr>
          </a:lstStyle>
          <a:p>
            <a:pPr algn="r" fontAlgn="auto">
              <a:spcAft>
                <a:spcPts val="0"/>
              </a:spcAft>
            </a:pPr>
            <a:r>
              <a:rPr lang="en-US" sz="3200" b="1" dirty="0"/>
              <a:t>Technology Transfer at MSU</a:t>
            </a:r>
          </a:p>
        </p:txBody>
      </p:sp>
      <p:pic>
        <p:nvPicPr>
          <p:cNvPr id="3" name="Picture 2" descr="A person sitting at a desk with a computer and people around him&#10;&#10;Description automatically generated">
            <a:extLst>
              <a:ext uri="{FF2B5EF4-FFF2-40B4-BE49-F238E27FC236}">
                <a16:creationId xmlns:a16="http://schemas.microsoft.com/office/drawing/2014/main" id="{B331B5EA-0ECC-1890-C384-03E79F174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1789462"/>
            <a:ext cx="3266266" cy="3279075"/>
          </a:xfrm>
          <a:prstGeom prst="rect">
            <a:avLst/>
          </a:prstGeom>
        </p:spPr>
      </p:pic>
      <p:pic>
        <p:nvPicPr>
          <p:cNvPr id="3074" name="Picture 2" descr="MSU Center for Entrepreneurship &amp; Outreach">
            <a:extLst>
              <a:ext uri="{FF2B5EF4-FFF2-40B4-BE49-F238E27FC236}">
                <a16:creationId xmlns:a16="http://schemas.microsoft.com/office/drawing/2014/main" id="{55392FAA-000C-C3DC-F742-BB214E7683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061" y="3652536"/>
            <a:ext cx="5294539" cy="737191"/>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Logo for Office of Technology Management">
            <a:extLst>
              <a:ext uri="{FF2B5EF4-FFF2-40B4-BE49-F238E27FC236}">
                <a16:creationId xmlns:a16="http://schemas.microsoft.com/office/drawing/2014/main" id="{AD80088B-B032-892A-0737-1AE6D0E1FBD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A black background with red text&#10;&#10;Description automatically generated">
            <a:extLst>
              <a:ext uri="{FF2B5EF4-FFF2-40B4-BE49-F238E27FC236}">
                <a16:creationId xmlns:a16="http://schemas.microsoft.com/office/drawing/2014/main" id="{6939231E-68A0-491E-6A81-857B67639E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061" y="1156237"/>
            <a:ext cx="5294539" cy="741061"/>
          </a:xfrm>
          <a:prstGeom prst="rect">
            <a:avLst/>
          </a:prstGeom>
        </p:spPr>
      </p:pic>
    </p:spTree>
    <p:extLst>
      <p:ext uri="{BB962C8B-B14F-4D97-AF65-F5344CB8AC3E}">
        <p14:creationId xmlns:p14="http://schemas.microsoft.com/office/powerpoint/2010/main" val="587363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62C86-1E1D-5713-998D-085CF8118114}"/>
              </a:ext>
            </a:extLst>
          </p:cNvPr>
          <p:cNvSpPr>
            <a:spLocks noGrp="1"/>
          </p:cNvSpPr>
          <p:nvPr>
            <p:ph type="title"/>
          </p:nvPr>
        </p:nvSpPr>
        <p:spPr>
          <a:xfrm>
            <a:off x="3048000" y="274639"/>
            <a:ext cx="5638800" cy="1143000"/>
          </a:xfrm>
        </p:spPr>
        <p:txBody>
          <a:bodyPr/>
          <a:lstStyle/>
          <a:p>
            <a:r>
              <a:rPr lang="en-US" b="1" dirty="0"/>
              <a:t>Intellectual Property</a:t>
            </a:r>
          </a:p>
        </p:txBody>
      </p:sp>
      <p:pic>
        <p:nvPicPr>
          <p:cNvPr id="5" name="Content Placeholder 4" descr="A diagram of a type of copyright&#10;&#10;Description automatically generated">
            <a:extLst>
              <a:ext uri="{FF2B5EF4-FFF2-40B4-BE49-F238E27FC236}">
                <a16:creationId xmlns:a16="http://schemas.microsoft.com/office/drawing/2014/main" id="{F2BB6BF8-A7BC-A8D0-BB13-87A65E44C4F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2094"/>
          <a:stretch/>
        </p:blipFill>
        <p:spPr>
          <a:xfrm>
            <a:off x="419100" y="2057400"/>
            <a:ext cx="8382000" cy="3581400"/>
          </a:xfrm>
        </p:spPr>
      </p:pic>
      <p:sp>
        <p:nvSpPr>
          <p:cNvPr id="6" name="TextBox 5">
            <a:extLst>
              <a:ext uri="{FF2B5EF4-FFF2-40B4-BE49-F238E27FC236}">
                <a16:creationId xmlns:a16="http://schemas.microsoft.com/office/drawing/2014/main" id="{F82F653E-1DF7-B4D6-3475-DAFF80C184D7}"/>
              </a:ext>
            </a:extLst>
          </p:cNvPr>
          <p:cNvSpPr txBox="1"/>
          <p:nvPr/>
        </p:nvSpPr>
        <p:spPr>
          <a:xfrm>
            <a:off x="457200" y="1219200"/>
            <a:ext cx="8305800" cy="646331"/>
          </a:xfrm>
          <a:prstGeom prst="rect">
            <a:avLst/>
          </a:prstGeom>
          <a:noFill/>
        </p:spPr>
        <p:txBody>
          <a:bodyPr wrap="square" rtlCol="0">
            <a:spAutoFit/>
          </a:bodyPr>
          <a:lstStyle/>
          <a:p>
            <a:r>
              <a:rPr lang="en-US" sz="400" i="1" dirty="0"/>
              <a:t> </a:t>
            </a:r>
          </a:p>
          <a:p>
            <a:r>
              <a:rPr lang="en-US" sz="1600" i="1" dirty="0"/>
              <a:t>“a work or invention that is the result of creativity, such as a manuscript or a design, to which one has rights and for which one may apply for a patent, copyright, trademark, etc.” </a:t>
            </a:r>
          </a:p>
        </p:txBody>
      </p:sp>
    </p:spTree>
    <p:extLst>
      <p:ext uri="{BB962C8B-B14F-4D97-AF65-F5344CB8AC3E}">
        <p14:creationId xmlns:p14="http://schemas.microsoft.com/office/powerpoint/2010/main" val="4011269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FD30-0EA6-1718-4356-41077D88327B}"/>
              </a:ext>
            </a:extLst>
          </p:cNvPr>
          <p:cNvSpPr>
            <a:spLocks noGrp="1"/>
          </p:cNvSpPr>
          <p:nvPr>
            <p:ph type="title"/>
          </p:nvPr>
        </p:nvSpPr>
        <p:spPr>
          <a:xfrm>
            <a:off x="1447800" y="164078"/>
            <a:ext cx="7543800" cy="1143000"/>
          </a:xfrm>
        </p:spPr>
        <p:txBody>
          <a:bodyPr>
            <a:normAutofit fontScale="90000"/>
          </a:bodyPr>
          <a:lstStyle/>
          <a:p>
            <a:r>
              <a:rPr lang="en-US" b="1" dirty="0"/>
              <a:t>Qualifications for IP Protection</a:t>
            </a:r>
          </a:p>
        </p:txBody>
      </p:sp>
      <p:sp>
        <p:nvSpPr>
          <p:cNvPr id="3" name="Content Placeholder 2">
            <a:extLst>
              <a:ext uri="{FF2B5EF4-FFF2-40B4-BE49-F238E27FC236}">
                <a16:creationId xmlns:a16="http://schemas.microsoft.com/office/drawing/2014/main" id="{DB36CD6B-488F-123E-146A-221C1E2D1AE4}"/>
              </a:ext>
            </a:extLst>
          </p:cNvPr>
          <p:cNvSpPr>
            <a:spLocks noGrp="1"/>
          </p:cNvSpPr>
          <p:nvPr>
            <p:ph idx="1"/>
          </p:nvPr>
        </p:nvSpPr>
        <p:spPr>
          <a:xfrm>
            <a:off x="685800" y="1453639"/>
            <a:ext cx="8000552" cy="3950721"/>
          </a:xfrm>
        </p:spPr>
        <p:txBody>
          <a:bodyPr>
            <a:normAutofit lnSpcReduction="10000"/>
          </a:bodyPr>
          <a:lstStyle/>
          <a:p>
            <a:pPr>
              <a:buFont typeface="Courier New" panose="02070309020205020404" pitchFamily="49" charset="0"/>
              <a:buChar char="o"/>
            </a:pPr>
            <a:r>
              <a:rPr lang="en-US" b="1" dirty="0"/>
              <a:t>Copyrights</a:t>
            </a:r>
            <a:r>
              <a:rPr lang="en-US" dirty="0"/>
              <a:t> – (1) originality                     (2) expression (3) fixation</a:t>
            </a:r>
          </a:p>
          <a:p>
            <a:pPr>
              <a:buFont typeface="Courier New" panose="02070309020205020404" pitchFamily="49" charset="0"/>
              <a:buChar char="o"/>
            </a:pPr>
            <a:r>
              <a:rPr lang="en-US" b="1" dirty="0"/>
              <a:t>Trademarks</a:t>
            </a:r>
            <a:r>
              <a:rPr lang="en-US" dirty="0"/>
              <a:t> – (1) must be in use in commerce or there is a real intent to use (2) must be distinctive</a:t>
            </a:r>
          </a:p>
          <a:p>
            <a:pPr>
              <a:buFont typeface="Courier New" panose="02070309020205020404" pitchFamily="49" charset="0"/>
              <a:buChar char="o"/>
            </a:pPr>
            <a:r>
              <a:rPr lang="en-US" b="1" dirty="0"/>
              <a:t>Patents</a:t>
            </a:r>
            <a:r>
              <a:rPr lang="en-US" dirty="0"/>
              <a:t> – (1) patentable subject matter  (2) utility (3) novelty (4) nonobviousness   (5) enablement</a:t>
            </a:r>
          </a:p>
          <a:p>
            <a:endParaRPr lang="en-US" dirty="0"/>
          </a:p>
        </p:txBody>
      </p:sp>
    </p:spTree>
    <p:extLst>
      <p:ext uri="{BB962C8B-B14F-4D97-AF65-F5344CB8AC3E}">
        <p14:creationId xmlns:p14="http://schemas.microsoft.com/office/powerpoint/2010/main" val="245929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of the technology transfer process at MSU">
            <a:extLst>
              <a:ext uri="{FF2B5EF4-FFF2-40B4-BE49-F238E27FC236}">
                <a16:creationId xmlns:a16="http://schemas.microsoft.com/office/drawing/2014/main" id="{6FB7E176-23F2-4C64-9819-E1EAA14E912B}"/>
              </a:ext>
            </a:extLst>
          </p:cNvPr>
          <p:cNvPicPr>
            <a:picLocks noChangeAspect="1"/>
          </p:cNvPicPr>
          <p:nvPr/>
        </p:nvPicPr>
        <p:blipFill>
          <a:blip r:embed="rId2"/>
          <a:stretch>
            <a:fillRect/>
          </a:stretch>
        </p:blipFill>
        <p:spPr>
          <a:xfrm>
            <a:off x="0" y="-52753"/>
            <a:ext cx="9144000" cy="6963507"/>
          </a:xfrm>
          <a:prstGeom prst="rect">
            <a:avLst/>
          </a:prstGeom>
        </p:spPr>
      </p:pic>
      <p:sp>
        <p:nvSpPr>
          <p:cNvPr id="15" name="Rectangle 14">
            <a:extLst>
              <a:ext uri="{FF2B5EF4-FFF2-40B4-BE49-F238E27FC236}">
                <a16:creationId xmlns:a16="http://schemas.microsoft.com/office/drawing/2014/main" id="{728C0D34-952E-4411-BD38-704A23D9BE4C}"/>
              </a:ext>
            </a:extLst>
          </p:cNvPr>
          <p:cNvSpPr/>
          <p:nvPr/>
        </p:nvSpPr>
        <p:spPr>
          <a:xfrm>
            <a:off x="1828800" y="1600201"/>
            <a:ext cx="5562593" cy="2590799"/>
          </a:xfrm>
          <a:prstGeom prst="rect">
            <a:avLst/>
          </a:prstGeom>
          <a:noFill/>
          <a:ln w="2857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7D6E7A5-72B9-4ED0-93EC-B99CA3EB952A}"/>
              </a:ext>
            </a:extLst>
          </p:cNvPr>
          <p:cNvSpPr/>
          <p:nvPr/>
        </p:nvSpPr>
        <p:spPr>
          <a:xfrm>
            <a:off x="152400" y="4267202"/>
            <a:ext cx="8839200" cy="2501432"/>
          </a:xfrm>
          <a:prstGeom prst="rect">
            <a:avLst/>
          </a:prstGeom>
          <a:noFill/>
          <a:ln w="28575">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78C246B-E814-42D1-A2C8-7DB488F75BE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633717" y="1501666"/>
            <a:ext cx="3426051" cy="479534"/>
          </a:xfrm>
          <a:prstGeom prst="roundRect">
            <a:avLst>
              <a:gd name="adj" fmla="val 8594"/>
            </a:avLst>
          </a:prstGeom>
          <a:solidFill>
            <a:srgbClr val="FFFFFF">
              <a:shade val="85000"/>
            </a:srgbClr>
          </a:solidFill>
          <a:ln>
            <a:noFill/>
          </a:ln>
          <a:effectLst>
            <a:outerShdw blurRad="76200" dir="18900000" sy="23000" kx="-1200000" algn="bl" rotWithShape="0">
              <a:prstClr val="black">
                <a:alpha val="20000"/>
              </a:prstClr>
            </a:outerShdw>
            <a:reflection blurRad="12700" stA="38000" endPos="28000" dist="5000" dir="5400000" sy="-100000" algn="bl" rotWithShape="0"/>
          </a:effectLst>
        </p:spPr>
      </p:pic>
      <p:pic>
        <p:nvPicPr>
          <p:cNvPr id="13" name="Picture 12">
            <a:extLst>
              <a:ext uri="{FF2B5EF4-FFF2-40B4-BE49-F238E27FC236}">
                <a16:creationId xmlns:a16="http://schemas.microsoft.com/office/drawing/2014/main" id="{D7CE7010-E5B9-4383-BC78-D52DEC67AF1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23779" y="4034977"/>
            <a:ext cx="3335227" cy="464450"/>
          </a:xfrm>
          <a:prstGeom prst="roundRect">
            <a:avLst>
              <a:gd name="adj" fmla="val 8594"/>
            </a:avLst>
          </a:prstGeom>
          <a:solidFill>
            <a:srgbClr val="FFFFFF">
              <a:shade val="85000"/>
            </a:srgbClr>
          </a:solidFill>
          <a:ln>
            <a:noFill/>
          </a:ln>
          <a:effectLst>
            <a:outerShdw blurRad="76200" dir="18900000" sy="23000" kx="-1200000" algn="bl" rotWithShape="0">
              <a:prstClr val="black">
                <a:alpha val="20000"/>
              </a:prstClr>
            </a:outerShdw>
            <a:reflection blurRad="12700" stA="38000" endPos="28000" dist="5000" dir="5400000" sy="-100000" algn="bl" rotWithShape="0"/>
          </a:effectLst>
        </p:spPr>
      </p:pic>
      <p:sp>
        <p:nvSpPr>
          <p:cNvPr id="8" name="Rectangle 7">
            <a:extLst>
              <a:ext uri="{FF2B5EF4-FFF2-40B4-BE49-F238E27FC236}">
                <a16:creationId xmlns:a16="http://schemas.microsoft.com/office/drawing/2014/main" id="{858F5BB7-5ABA-40BF-B6F6-67C872BD1B0F}"/>
              </a:ext>
            </a:extLst>
          </p:cNvPr>
          <p:cNvSpPr/>
          <p:nvPr/>
        </p:nvSpPr>
        <p:spPr>
          <a:xfrm>
            <a:off x="0" y="-117229"/>
            <a:ext cx="9144000" cy="890953"/>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3CB24AB-6148-43CA-96B5-89AA7C7837AD}"/>
              </a:ext>
            </a:extLst>
          </p:cNvPr>
          <p:cNvSpPr txBox="1"/>
          <p:nvPr/>
        </p:nvSpPr>
        <p:spPr>
          <a:xfrm>
            <a:off x="3200400" y="101025"/>
            <a:ext cx="5791200" cy="584775"/>
          </a:xfrm>
          <a:prstGeom prst="rect">
            <a:avLst/>
          </a:prstGeom>
          <a:noFill/>
        </p:spPr>
        <p:txBody>
          <a:bodyPr wrap="square" rtlCol="0">
            <a:spAutoFit/>
          </a:bodyPr>
          <a:lstStyle/>
          <a:p>
            <a:pPr lvl="0" algn="r" fontAlgn="auto">
              <a:spcAft>
                <a:spcPts val="0"/>
              </a:spcAft>
            </a:pPr>
            <a:r>
              <a:rPr lang="en-US" sz="3200" b="1" dirty="0">
                <a:solidFill>
                  <a:schemeClr val="tx2"/>
                </a:solidFill>
              </a:rPr>
              <a:t>Technology Transfer at MSU</a:t>
            </a:r>
          </a:p>
        </p:txBody>
      </p:sp>
      <p:grpSp>
        <p:nvGrpSpPr>
          <p:cNvPr id="22" name="Group 21">
            <a:extLst>
              <a:ext uri="{FF2B5EF4-FFF2-40B4-BE49-F238E27FC236}">
                <a16:creationId xmlns:a16="http://schemas.microsoft.com/office/drawing/2014/main" id="{7B1A349A-67C3-449E-9E51-EAD897B1AB9A}"/>
              </a:ext>
            </a:extLst>
          </p:cNvPr>
          <p:cNvGrpSpPr/>
          <p:nvPr/>
        </p:nvGrpSpPr>
        <p:grpSpPr>
          <a:xfrm>
            <a:off x="3429000" y="2133600"/>
            <a:ext cx="1447800" cy="846148"/>
            <a:chOff x="3429000" y="2133600"/>
            <a:chExt cx="1447800" cy="846148"/>
          </a:xfrm>
        </p:grpSpPr>
        <p:cxnSp>
          <p:nvCxnSpPr>
            <p:cNvPr id="17" name="Straight Connector 16">
              <a:extLst>
                <a:ext uri="{FF2B5EF4-FFF2-40B4-BE49-F238E27FC236}">
                  <a16:creationId xmlns:a16="http://schemas.microsoft.com/office/drawing/2014/main" id="{C7FA900C-C31E-481C-9E90-784805E054A8}"/>
                </a:ext>
              </a:extLst>
            </p:cNvPr>
            <p:cNvCxnSpPr/>
            <p:nvPr/>
          </p:nvCxnSpPr>
          <p:spPr>
            <a:xfrm>
              <a:off x="3429000" y="2971800"/>
              <a:ext cx="1447800" cy="0"/>
            </a:xfrm>
            <a:prstGeom prst="line">
              <a:avLst/>
            </a:prstGeom>
            <a:ln w="12700">
              <a:solidFill>
                <a:srgbClr val="4F94D2"/>
              </a:solidFill>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05D10F15-56D0-4A9D-9052-6238E575A3CE}"/>
                </a:ext>
              </a:extLst>
            </p:cNvPr>
            <p:cNvCxnSpPr>
              <a:cxnSpLocks/>
            </p:cNvCxnSpPr>
            <p:nvPr/>
          </p:nvCxnSpPr>
          <p:spPr>
            <a:xfrm flipV="1">
              <a:off x="4876800" y="2133600"/>
              <a:ext cx="0" cy="838200"/>
            </a:xfrm>
            <a:prstGeom prst="straightConnector1">
              <a:avLst/>
            </a:prstGeom>
            <a:ln w="12700">
              <a:solidFill>
                <a:srgbClr val="4F94D2"/>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CC1C3DD8-8833-4C10-A2E8-81328DAF6EBC}"/>
                </a:ext>
              </a:extLst>
            </p:cNvPr>
            <p:cNvSpPr txBox="1"/>
            <p:nvPr/>
          </p:nvSpPr>
          <p:spPr>
            <a:xfrm>
              <a:off x="4174404" y="2779693"/>
              <a:ext cx="609595" cy="200055"/>
            </a:xfrm>
            <a:prstGeom prst="rect">
              <a:avLst/>
            </a:prstGeom>
            <a:noFill/>
          </p:spPr>
          <p:txBody>
            <a:bodyPr wrap="square" rtlCol="0">
              <a:spAutoFit/>
            </a:bodyPr>
            <a:lstStyle/>
            <a:p>
              <a:pPr algn="r"/>
              <a:r>
                <a:rPr lang="en-US" sz="700" dirty="0">
                  <a:solidFill>
                    <a:srgbClr val="4F94D2"/>
                  </a:solidFill>
                </a:rPr>
                <a:t>IP Exists</a:t>
              </a:r>
            </a:p>
          </p:txBody>
        </p:sp>
      </p:grpSp>
      <p:sp>
        <p:nvSpPr>
          <p:cNvPr id="2" name="TextBox 1">
            <a:extLst>
              <a:ext uri="{FF2B5EF4-FFF2-40B4-BE49-F238E27FC236}">
                <a16:creationId xmlns:a16="http://schemas.microsoft.com/office/drawing/2014/main" id="{0F11CBF7-376F-420A-A10C-DA7AA0012492}"/>
              </a:ext>
            </a:extLst>
          </p:cNvPr>
          <p:cNvSpPr txBox="1"/>
          <p:nvPr/>
        </p:nvSpPr>
        <p:spPr>
          <a:xfrm>
            <a:off x="6019800" y="906862"/>
            <a:ext cx="2743200" cy="461665"/>
          </a:xfrm>
          <a:prstGeom prst="rect">
            <a:avLst/>
          </a:prstGeom>
          <a:noFill/>
        </p:spPr>
        <p:txBody>
          <a:bodyPr wrap="square" rtlCol="0">
            <a:spAutoFit/>
          </a:bodyPr>
          <a:lstStyle/>
          <a:p>
            <a:r>
              <a:rPr lang="en-US" sz="1200" dirty="0"/>
              <a:t>Overview of the Technology Transfer Process at MSU</a:t>
            </a:r>
          </a:p>
        </p:txBody>
      </p:sp>
    </p:spTree>
    <p:extLst>
      <p:ext uri="{BB962C8B-B14F-4D97-AF65-F5344CB8AC3E}">
        <p14:creationId xmlns:p14="http://schemas.microsoft.com/office/powerpoint/2010/main" val="27902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0A18-60A3-BF95-38C5-6FEA2E1CB3F6}"/>
              </a:ext>
            </a:extLst>
          </p:cNvPr>
          <p:cNvSpPr>
            <a:spLocks noGrp="1"/>
          </p:cNvSpPr>
          <p:nvPr>
            <p:ph type="title"/>
          </p:nvPr>
        </p:nvSpPr>
        <p:spPr>
          <a:xfrm>
            <a:off x="2501766" y="-152400"/>
            <a:ext cx="6629400" cy="1143000"/>
          </a:xfrm>
        </p:spPr>
        <p:txBody>
          <a:bodyPr/>
          <a:lstStyle/>
          <a:p>
            <a:r>
              <a:rPr lang="en-US" b="1" dirty="0"/>
              <a:t>Determining Ownership</a:t>
            </a:r>
          </a:p>
        </p:txBody>
      </p:sp>
      <p:pic>
        <p:nvPicPr>
          <p:cNvPr id="5" name="Picture 4" descr="A diagram of a company employee&#10;&#10;Description automatically generated">
            <a:extLst>
              <a:ext uri="{FF2B5EF4-FFF2-40B4-BE49-F238E27FC236}">
                <a16:creationId xmlns:a16="http://schemas.microsoft.com/office/drawing/2014/main" id="{98A89C0B-7732-489A-03E7-3EEDDC86C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838200"/>
            <a:ext cx="4876800" cy="4876800"/>
          </a:xfrm>
          <a:prstGeom prst="rect">
            <a:avLst/>
          </a:prstGeom>
        </p:spPr>
      </p:pic>
    </p:spTree>
    <p:extLst>
      <p:ext uri="{BB962C8B-B14F-4D97-AF65-F5344CB8AC3E}">
        <p14:creationId xmlns:p14="http://schemas.microsoft.com/office/powerpoint/2010/main" val="333550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WiFi 6? Key Features and Advantages - Spiceworks">
            <a:extLst>
              <a:ext uri="{FF2B5EF4-FFF2-40B4-BE49-F238E27FC236}">
                <a16:creationId xmlns:a16="http://schemas.microsoft.com/office/drawing/2014/main" id="{6BED1429-820F-1D44-27D8-2B901D2B7D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105" y="2374030"/>
            <a:ext cx="2797989" cy="13989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81600" y="46617"/>
            <a:ext cx="3074866" cy="666255"/>
          </a:xfrm>
        </p:spPr>
        <p:txBody>
          <a:bodyPr>
            <a:normAutofit/>
          </a:bodyPr>
          <a:lstStyle/>
          <a:p>
            <a:pPr algn="r"/>
            <a:r>
              <a:rPr lang="en-US" sz="3200" b="1" dirty="0"/>
              <a:t>	What We Do</a:t>
            </a:r>
          </a:p>
        </p:txBody>
      </p:sp>
      <p:pic>
        <p:nvPicPr>
          <p:cNvPr id="4" name="Picture 3" descr="A group of pictures that show technologies that are products of tech transfer.  Google, WiFi, GPS, MRI, and a MSU Bermuda grass variety.">
            <a:extLst>
              <a:ext uri="{C183D7F6-B498-43B3-948B-1728B52AA6E4}">
                <adec:decorative xmlns:adec="http://schemas.microsoft.com/office/drawing/2017/decorative" val="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17" r="15217"/>
          <a:stretch/>
        </p:blipFill>
        <p:spPr>
          <a:xfrm>
            <a:off x="342774" y="913145"/>
            <a:ext cx="1977929" cy="1537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A group of pictures that show technologies that are products of tech transfer.  Google, WiFi, GPS, MRI, and a MSU Bermuda grass variety.">
            <a:extLs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7574"/>
          <a:stretch/>
        </p:blipFill>
        <p:spPr>
          <a:xfrm>
            <a:off x="3067546" y="939751"/>
            <a:ext cx="2181347" cy="1349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oup of pictures that show technologies that are products of tech transfer.  Google, WiFi, GPS, MRI, and a MSU Bermuda grass variety.">
            <a:extLs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5844" y="2210001"/>
            <a:ext cx="2181347" cy="1450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8" name="Group 7" descr="A group of pictures that show technologies that are products of tech transfer.  Google, WiFi, GPS, MRI, and a MSU Bermuda grass variety.">
            <a:extLst>
              <a:ext uri="{C183D7F6-B498-43B3-948B-1728B52AA6E4}">
                <adec:decorative xmlns:adec="http://schemas.microsoft.com/office/drawing/2017/decorative" val="0"/>
              </a:ext>
            </a:extLst>
          </p:cNvPr>
          <p:cNvGrpSpPr/>
          <p:nvPr/>
        </p:nvGrpSpPr>
        <p:grpSpPr>
          <a:xfrm>
            <a:off x="2938350" y="4308771"/>
            <a:ext cx="2363400" cy="1427771"/>
            <a:chOff x="5746654" y="2476271"/>
            <a:chExt cx="3407817" cy="1789104"/>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6654" y="2476271"/>
              <a:ext cx="3407817" cy="1789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4558" y="2669555"/>
              <a:ext cx="916337" cy="726197"/>
            </a:xfrm>
            <a:prstGeom prst="rect">
              <a:avLst/>
            </a:prstGeom>
            <a:ln>
              <a:noFill/>
            </a:ln>
            <a:effectLst>
              <a:outerShdw blurRad="190500" algn="tl" rotWithShape="0">
                <a:srgbClr val="000000">
                  <a:alpha val="70000"/>
                </a:srgbClr>
              </a:outerShdw>
            </a:effectLst>
          </p:spPr>
        </p:pic>
      </p:grpSp>
      <p:sp>
        <p:nvSpPr>
          <p:cNvPr id="13" name="TextBox 12"/>
          <p:cNvSpPr txBox="1"/>
          <p:nvPr/>
        </p:nvSpPr>
        <p:spPr>
          <a:xfrm>
            <a:off x="143245" y="567077"/>
            <a:ext cx="6118810" cy="369332"/>
          </a:xfrm>
          <a:prstGeom prst="rect">
            <a:avLst/>
          </a:prstGeom>
          <a:noFill/>
        </p:spPr>
        <p:txBody>
          <a:bodyPr wrap="square" rtlCol="0">
            <a:spAutoFit/>
          </a:bodyPr>
          <a:lstStyle/>
          <a:p>
            <a:r>
              <a:rPr lang="en-US" sz="1600" dirty="0">
                <a:solidFill>
                  <a:schemeClr val="accent2"/>
                </a:solidFill>
                <a:latin typeface="Aharoni" panose="02010803020104030203" pitchFamily="2" charset="-79"/>
                <a:cs typeface="Aharoni" panose="02010803020104030203" pitchFamily="2" charset="-79"/>
              </a:rPr>
              <a:t>Technology</a:t>
            </a:r>
            <a:r>
              <a:rPr lang="en-US" dirty="0">
                <a:solidFill>
                  <a:schemeClr val="accent2"/>
                </a:solidFill>
                <a:latin typeface="Aharoni" panose="02010803020104030203" pitchFamily="2" charset="-79"/>
                <a:cs typeface="Aharoni" panose="02010803020104030203" pitchFamily="2" charset="-79"/>
              </a:rPr>
              <a:t> Transfer            Economic Development</a:t>
            </a:r>
          </a:p>
        </p:txBody>
      </p:sp>
      <p:sp>
        <p:nvSpPr>
          <p:cNvPr id="3" name="Rectangle 2"/>
          <p:cNvSpPr/>
          <p:nvPr/>
        </p:nvSpPr>
        <p:spPr>
          <a:xfrm>
            <a:off x="5670643" y="751743"/>
            <a:ext cx="3484244" cy="6597799"/>
          </a:xfrm>
          <a:prstGeom prst="rect">
            <a:avLst/>
          </a:prstGeom>
        </p:spPr>
        <p:txBody>
          <a:bodyPr wrap="square">
            <a:spAutoFit/>
          </a:bodyPr>
          <a:lstStyle/>
          <a:p>
            <a:r>
              <a:rPr lang="en-US" sz="1600" b="1" u="sng" dirty="0"/>
              <a:t>Tech Transfer Services</a:t>
            </a:r>
            <a:r>
              <a:rPr lang="en-US" sz="1600" b="1" dirty="0"/>
              <a:t>: </a:t>
            </a:r>
          </a:p>
          <a:p>
            <a:endParaRPr lang="en-US" sz="1600" b="1" dirty="0"/>
          </a:p>
          <a:p>
            <a:pPr marL="342900" indent="-342900">
              <a:buFont typeface="+mj-lt"/>
              <a:buAutoNum type="arabicPeriod"/>
            </a:pPr>
            <a:r>
              <a:rPr lang="en-US" sz="1600" b="1" dirty="0"/>
              <a:t>Assist with IP Reporting</a:t>
            </a:r>
          </a:p>
          <a:p>
            <a:pPr marL="628650" lvl="1" indent="-171450">
              <a:buFont typeface="Arial" panose="020B0604020202020204" pitchFamily="34" charset="0"/>
              <a:buChar char="•"/>
            </a:pPr>
            <a:r>
              <a:rPr lang="en-US" sz="1400" dirty="0"/>
              <a:t>Federal Bayh-Dole compliance</a:t>
            </a:r>
          </a:p>
          <a:p>
            <a:pPr marL="628650" lvl="1" indent="-171450">
              <a:buFont typeface="Arial" panose="020B0604020202020204" pitchFamily="34" charset="0"/>
              <a:buChar char="•"/>
            </a:pPr>
            <a:r>
              <a:rPr lang="en-US" sz="1400" dirty="0"/>
              <a:t>MSU IP Policy compliance</a:t>
            </a:r>
          </a:p>
          <a:p>
            <a:pPr marL="628650" lvl="1" indent="-171450">
              <a:buFont typeface="Arial" panose="020B0604020202020204" pitchFamily="34" charset="0"/>
              <a:buChar char="•"/>
            </a:pPr>
            <a:endParaRPr lang="en-US" sz="1600" dirty="0"/>
          </a:p>
          <a:p>
            <a:pPr marL="342900" indent="-342900">
              <a:buFont typeface="+mj-lt"/>
              <a:buAutoNum type="arabicPeriod"/>
            </a:pPr>
            <a:r>
              <a:rPr lang="en-US" sz="1600" b="1" dirty="0"/>
              <a:t>Assist with IP Protection</a:t>
            </a:r>
          </a:p>
          <a:p>
            <a:pPr marL="800100" lvl="1" indent="-342900">
              <a:buFont typeface="Arial" panose="020B0604020202020204" pitchFamily="34" charset="0"/>
              <a:buChar char="•"/>
            </a:pPr>
            <a:r>
              <a:rPr lang="en-US" sz="1400" dirty="0"/>
              <a:t>Patents</a:t>
            </a:r>
          </a:p>
          <a:p>
            <a:pPr marL="800100" lvl="1" indent="-342900">
              <a:buFont typeface="Arial" panose="020B0604020202020204" pitchFamily="34" charset="0"/>
              <a:buChar char="•"/>
            </a:pPr>
            <a:r>
              <a:rPr lang="en-US" sz="1400" dirty="0"/>
              <a:t>Copyrights</a:t>
            </a:r>
          </a:p>
          <a:p>
            <a:pPr marL="800100" lvl="1" indent="-342900">
              <a:buFont typeface="Arial" panose="020B0604020202020204" pitchFamily="34" charset="0"/>
              <a:buChar char="•"/>
            </a:pPr>
            <a:r>
              <a:rPr lang="en-US" sz="1400" dirty="0"/>
              <a:t>Trademarks</a:t>
            </a:r>
          </a:p>
          <a:p>
            <a:pPr marL="342900" indent="-342900">
              <a:buFont typeface="+mj-lt"/>
              <a:buAutoNum type="arabicPeriod"/>
            </a:pPr>
            <a:endParaRPr lang="en-US" sz="1600" dirty="0"/>
          </a:p>
          <a:p>
            <a:pPr marL="342900" indent="-342900">
              <a:buFont typeface="+mj-lt"/>
              <a:buAutoNum type="arabicPeriod"/>
            </a:pPr>
            <a:r>
              <a:rPr lang="en-US" sz="1600" b="1" dirty="0"/>
              <a:t>Assist with Collaborations</a:t>
            </a:r>
          </a:p>
          <a:p>
            <a:pPr marL="742950" lvl="1" indent="-285750">
              <a:buFont typeface="Arial" panose="020B0604020202020204" pitchFamily="34" charset="0"/>
              <a:buChar char="•"/>
            </a:pPr>
            <a:r>
              <a:rPr lang="en-US" sz="1400" dirty="0"/>
              <a:t>Material Transfer</a:t>
            </a:r>
          </a:p>
          <a:p>
            <a:pPr marL="742950" lvl="1" indent="-285750">
              <a:buFont typeface="Arial" panose="020B0604020202020204" pitchFamily="34" charset="0"/>
              <a:buChar char="•"/>
            </a:pPr>
            <a:r>
              <a:rPr lang="en-US" sz="1400" dirty="0"/>
              <a:t>Sharing Confidential IP</a:t>
            </a:r>
          </a:p>
          <a:p>
            <a:pPr marL="742950" lvl="1" indent="-285750">
              <a:buFont typeface="Arial" panose="020B0604020202020204" pitchFamily="34" charset="0"/>
              <a:buChar char="•"/>
            </a:pPr>
            <a:endParaRPr lang="en-US" sz="1600" dirty="0"/>
          </a:p>
          <a:p>
            <a:pPr marL="342900" indent="-342900">
              <a:buFont typeface="+mj-lt"/>
              <a:buAutoNum type="arabicPeriod"/>
            </a:pPr>
            <a:r>
              <a:rPr lang="en-US" sz="1600" b="1" dirty="0"/>
              <a:t>Assist with Commercialization</a:t>
            </a:r>
          </a:p>
          <a:p>
            <a:pPr marL="800100" lvl="1" indent="-342900">
              <a:buFont typeface="Arial" panose="020B0604020202020204" pitchFamily="34" charset="0"/>
              <a:buChar char="•"/>
            </a:pPr>
            <a:r>
              <a:rPr lang="en-US" sz="1400" dirty="0"/>
              <a:t>Licensing</a:t>
            </a:r>
          </a:p>
          <a:p>
            <a:pPr marL="800100" lvl="1" indent="-342900">
              <a:buFont typeface="Arial" panose="020B0604020202020204" pitchFamily="34" charset="0"/>
              <a:buChar char="•"/>
            </a:pPr>
            <a:r>
              <a:rPr lang="en-US" sz="1400" dirty="0"/>
              <a:t>Start-ups/MURA</a:t>
            </a:r>
          </a:p>
          <a:p>
            <a:endParaRPr lang="en-US" sz="1400" b="1" dirty="0"/>
          </a:p>
          <a:p>
            <a:r>
              <a:rPr lang="en-US" sz="1600" b="1" dirty="0"/>
              <a:t>5.      Other Duties as Assigned</a:t>
            </a:r>
          </a:p>
          <a:p>
            <a:pPr marL="742950" lvl="1" indent="-285750">
              <a:buFont typeface="Arial" panose="020B0604020202020204" pitchFamily="34" charset="0"/>
              <a:buChar char="•"/>
            </a:pPr>
            <a:r>
              <a:rPr lang="en-US" sz="1400" dirty="0">
                <a:solidFill>
                  <a:srgbClr val="FF0000"/>
                </a:solidFill>
              </a:rPr>
              <a:t>Trying to bring value however we can!!</a:t>
            </a:r>
          </a:p>
          <a:p>
            <a:pPr lvl="1"/>
            <a:endParaRPr lang="en-US" sz="1600" dirty="0"/>
          </a:p>
          <a:p>
            <a:pPr lvl="1"/>
            <a:endParaRPr lang="en-US" sz="1600" dirty="0"/>
          </a:p>
          <a:p>
            <a:pPr lvl="1"/>
            <a:endParaRPr lang="en-US" sz="1600" dirty="0"/>
          </a:p>
          <a:p>
            <a:pPr lvl="1"/>
            <a:endParaRPr lang="en-US" sz="1600" dirty="0"/>
          </a:p>
          <a:p>
            <a:pPr marL="800100" lvl="1" indent="-342900">
              <a:buFont typeface="Arial" panose="020B0604020202020204" pitchFamily="34" charset="0"/>
              <a:buChar char="•"/>
            </a:pPr>
            <a:endParaRPr lang="en-US" sz="1600" dirty="0"/>
          </a:p>
          <a:p>
            <a:endParaRPr lang="en-US" sz="1600" dirty="0"/>
          </a:p>
        </p:txBody>
      </p:sp>
      <p:sp>
        <p:nvSpPr>
          <p:cNvPr id="9" name="Right Arrow 8"/>
          <p:cNvSpPr/>
          <p:nvPr/>
        </p:nvSpPr>
        <p:spPr>
          <a:xfrm>
            <a:off x="2437194" y="670791"/>
            <a:ext cx="450457" cy="161904"/>
          </a:xfrm>
          <a:prstGeom prst="rightArrow">
            <a:avLst/>
          </a:prstGeom>
          <a:solidFill>
            <a:schemeClr val="tx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logo on a green background&#10;&#10;Description automatically generated">
            <a:extLst>
              <a:ext uri="{FF2B5EF4-FFF2-40B4-BE49-F238E27FC236}">
                <a16:creationId xmlns:a16="http://schemas.microsoft.com/office/drawing/2014/main" id="{2287B3BE-A4B3-9E01-DEA7-61FDD67978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4882" y="3045043"/>
            <a:ext cx="1773764" cy="1463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descr="A child with a hearing aid&#10;&#10;Description automatically generated">
            <a:extLst>
              <a:ext uri="{FF2B5EF4-FFF2-40B4-BE49-F238E27FC236}">
                <a16:creationId xmlns:a16="http://schemas.microsoft.com/office/drawing/2014/main" id="{DB8B0F33-25EC-AEBA-2F83-9D13449BC6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5468" y="4280286"/>
            <a:ext cx="2194716" cy="1463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748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293A-40DD-4CA5-A5C9-ED364C4EDECD}"/>
              </a:ext>
            </a:extLst>
          </p:cNvPr>
          <p:cNvSpPr>
            <a:spLocks noGrp="1"/>
          </p:cNvSpPr>
          <p:nvPr>
            <p:ph type="title"/>
          </p:nvPr>
        </p:nvSpPr>
        <p:spPr/>
        <p:txBody>
          <a:bodyPr>
            <a:normAutofit fontScale="90000"/>
          </a:bodyPr>
          <a:lstStyle/>
          <a:p>
            <a:r>
              <a:rPr lang="en-US" b="1" dirty="0"/>
              <a:t>So, what have we done lately?</a:t>
            </a:r>
          </a:p>
        </p:txBody>
      </p:sp>
      <p:sp>
        <p:nvSpPr>
          <p:cNvPr id="7" name="Content Placeholder 2">
            <a:extLst>
              <a:ext uri="{FF2B5EF4-FFF2-40B4-BE49-F238E27FC236}">
                <a16:creationId xmlns:a16="http://schemas.microsoft.com/office/drawing/2014/main" id="{A0CD9D05-A501-CA44-4C91-EB1B647C4A13}"/>
              </a:ext>
            </a:extLst>
          </p:cNvPr>
          <p:cNvSpPr>
            <a:spLocks noGrp="1"/>
          </p:cNvSpPr>
          <p:nvPr>
            <p:ph idx="1"/>
          </p:nvPr>
        </p:nvSpPr>
        <p:spPr>
          <a:xfrm>
            <a:off x="685800" y="1600200"/>
            <a:ext cx="8001000" cy="3951288"/>
          </a:xfrm>
        </p:spPr>
        <p:txBody>
          <a:bodyPr>
            <a:normAutofit fontScale="47500" lnSpcReduction="20000"/>
          </a:bodyPr>
          <a:lstStyle/>
          <a:p>
            <a:r>
              <a:rPr lang="en-US" dirty="0"/>
              <a:t>New Techs Disclosed: 20 (FY 23)  </a:t>
            </a:r>
          </a:p>
          <a:p>
            <a:pPr marL="0" indent="0">
              <a:buNone/>
            </a:pPr>
            <a:endParaRPr lang="en-US" dirty="0"/>
          </a:p>
          <a:p>
            <a:r>
              <a:rPr lang="en-US" dirty="0"/>
              <a:t>OTM New Agreements: 58 (so that’s where my time went) (includes licenses, MTAs, NDAs, IP mgt agreements, etc., </a:t>
            </a:r>
            <a:r>
              <a:rPr lang="en-US" u="sng" dirty="0"/>
              <a:t>none are cookie cutter)</a:t>
            </a:r>
          </a:p>
          <a:p>
            <a:pPr marL="0" indent="0">
              <a:buNone/>
            </a:pPr>
            <a:endParaRPr lang="en-US" dirty="0"/>
          </a:p>
          <a:p>
            <a:r>
              <a:rPr lang="en-US" dirty="0"/>
              <a:t>Patents filed: 17 (FY 23)</a:t>
            </a:r>
          </a:p>
          <a:p>
            <a:pPr marL="0" indent="0">
              <a:buNone/>
            </a:pPr>
            <a:endParaRPr lang="en-US" dirty="0"/>
          </a:p>
          <a:p>
            <a:r>
              <a:rPr lang="en-US" dirty="0"/>
              <a:t>Patents Issued: 13 (FY 23)</a:t>
            </a:r>
          </a:p>
          <a:p>
            <a:pPr marL="0" indent="0">
              <a:buNone/>
            </a:pPr>
            <a:endParaRPr lang="en-US" dirty="0"/>
          </a:p>
          <a:p>
            <a:r>
              <a:rPr lang="en-US" dirty="0"/>
              <a:t>Patent expenditures: $173k (FY 23)</a:t>
            </a:r>
          </a:p>
          <a:p>
            <a:endParaRPr lang="en-US" dirty="0"/>
          </a:p>
          <a:p>
            <a:r>
              <a:rPr lang="en-US" dirty="0"/>
              <a:t>Patent reimbursements: $125k (FY 23)</a:t>
            </a:r>
          </a:p>
          <a:p>
            <a:pPr marL="0" indent="0">
              <a:buNone/>
            </a:pPr>
            <a:endParaRPr lang="en-US" dirty="0"/>
          </a:p>
          <a:p>
            <a:r>
              <a:rPr lang="en-US" dirty="0"/>
              <a:t>Income: $260k (FY 23)</a:t>
            </a:r>
          </a:p>
          <a:p>
            <a:pPr marL="0" indent="0">
              <a:buNone/>
            </a:pPr>
            <a:endParaRPr lang="en-US" dirty="0"/>
          </a:p>
          <a:p>
            <a:r>
              <a:rPr lang="en-US" dirty="0"/>
              <a:t>Other Income/Research $340k (FY 23)</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084873106"/>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SSTATE OTM Theme1">
  <a:themeElements>
    <a:clrScheme name="Custom 1">
      <a:dk1>
        <a:sysClr val="windowText" lastClr="000000"/>
      </a:dk1>
      <a:lt1>
        <a:sysClr val="window" lastClr="FFFFFF"/>
      </a:lt1>
      <a:dk2>
        <a:srgbClr val="5E091A"/>
      </a:dk2>
      <a:lt2>
        <a:srgbClr val="E2E4DB"/>
      </a:lt2>
      <a:accent1>
        <a:srgbClr val="5E091A"/>
      </a:accent1>
      <a:accent2>
        <a:srgbClr val="410611"/>
      </a:accent2>
      <a:accent3>
        <a:srgbClr val="545651"/>
      </a:accent3>
      <a:accent4>
        <a:srgbClr val="848780"/>
      </a:accent4>
      <a:accent5>
        <a:srgbClr val="B9BDB3"/>
      </a:accent5>
      <a:accent6>
        <a:srgbClr val="890C25"/>
      </a:accent6>
      <a:hlink>
        <a:srgbClr val="890C25"/>
      </a:hlink>
      <a:folHlink>
        <a:srgbClr val="890C25"/>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SSTATE OTM Theme1" id="{9C89B27B-D7BC-4020-A444-9FBD151109B7}" vid="{94BB38ED-EAE6-4F8D-B3D3-8320B035ED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Template>
  <TotalTime>28541</TotalTime>
  <Words>1331</Words>
  <Application>Microsoft Office PowerPoint</Application>
  <PresentationFormat>On-screen Show (4:3)</PresentationFormat>
  <Paragraphs>206</Paragraphs>
  <Slides>22</Slides>
  <Notes>10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22</vt:i4>
      </vt:variant>
    </vt:vector>
  </HeadingPairs>
  <TitlesOfParts>
    <vt:vector size="39" baseType="lpstr">
      <vt:lpstr>Batang</vt:lpstr>
      <vt:lpstr>Aharoni</vt:lpstr>
      <vt:lpstr>Arial</vt:lpstr>
      <vt:lpstr>Arial Black</vt:lpstr>
      <vt:lpstr>Calibri</vt:lpstr>
      <vt:lpstr>Calibri Light</vt:lpstr>
      <vt:lpstr>Century Gothic</vt:lpstr>
      <vt:lpstr>Courier New</vt:lpstr>
      <vt:lpstr>Garamond</vt:lpstr>
      <vt:lpstr>Modern Love</vt:lpstr>
      <vt:lpstr>Nunito</vt:lpstr>
      <vt:lpstr>Open Sans</vt:lpstr>
      <vt:lpstr>Palatino Linotype</vt:lpstr>
      <vt:lpstr>Wingdings 2</vt:lpstr>
      <vt:lpstr>HDOfficeLightV0</vt:lpstr>
      <vt:lpstr>1_HDOfficeLightV0</vt:lpstr>
      <vt:lpstr>MSSTATE OTM Theme1</vt:lpstr>
      <vt:lpstr> Working With OTM and What to Expect “An Odyssey Into the Unknown”     </vt:lpstr>
      <vt:lpstr>Purpose</vt:lpstr>
      <vt:lpstr>PowerPoint Presentation</vt:lpstr>
      <vt:lpstr>Intellectual Property</vt:lpstr>
      <vt:lpstr>Qualifications for IP Protection</vt:lpstr>
      <vt:lpstr>PowerPoint Presentation</vt:lpstr>
      <vt:lpstr>Determining Ownership</vt:lpstr>
      <vt:lpstr> What We Do</vt:lpstr>
      <vt:lpstr>So, what have we done lately?</vt:lpstr>
      <vt:lpstr>Major Initiatives FY 24</vt:lpstr>
      <vt:lpstr>Major Initiatives FY 24</vt:lpstr>
      <vt:lpstr>Major Initiatives FY 24</vt:lpstr>
      <vt:lpstr>Major Initiatives FY 24</vt:lpstr>
      <vt:lpstr>What’s the point of all this?</vt:lpstr>
      <vt:lpstr>Why should you care?</vt:lpstr>
      <vt:lpstr>OTM Challenges</vt:lpstr>
      <vt:lpstr>How Does OTM Identify Potential Licensees?</vt:lpstr>
      <vt:lpstr>Meeting with Industry  (What to Expect??)</vt:lpstr>
      <vt:lpstr>Being Prepared</vt:lpstr>
      <vt:lpstr>Upcoming Events</vt:lpstr>
      <vt:lpstr>FEDERAL AGENCIES ATTENDING APRIL 3RD EVENT</vt:lpstr>
      <vt:lpstr>Any Questions?</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Technology Commercialization</dc:title>
  <dc:creator>Chase Kasper</dc:creator>
  <cp:lastModifiedBy>Barnett, Sophia</cp:lastModifiedBy>
  <cp:revision>742</cp:revision>
  <cp:lastPrinted>2018-10-01T14:22:58Z</cp:lastPrinted>
  <dcterms:created xsi:type="dcterms:W3CDTF">2008-04-09T15:17:55Z</dcterms:created>
  <dcterms:modified xsi:type="dcterms:W3CDTF">2024-03-25T16:06:28Z</dcterms:modified>
</cp:coreProperties>
</file>