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57" r:id="rId6"/>
    <p:sldId id="261" r:id="rId7"/>
    <p:sldId id="282" r:id="rId8"/>
    <p:sldId id="283" r:id="rId9"/>
    <p:sldId id="262" r:id="rId10"/>
    <p:sldId id="279" r:id="rId11"/>
    <p:sldId id="280" r:id="rId12"/>
    <p:sldId id="264" r:id="rId13"/>
    <p:sldId id="265" r:id="rId14"/>
    <p:sldId id="263" r:id="rId15"/>
    <p:sldId id="281" r:id="rId16"/>
    <p:sldId id="266" r:id="rId17"/>
    <p:sldId id="267" r:id="rId18"/>
    <p:sldId id="268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3"/>
    <p:restoredTop sz="94694"/>
  </p:normalViewPr>
  <p:slideViewPr>
    <p:cSldViewPr snapToGrid="0" snapToObjects="1">
      <p:cViewPr varScale="1">
        <p:scale>
          <a:sx n="68" d="100"/>
          <a:sy n="68" d="100"/>
        </p:scale>
        <p:origin x="86" y="979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FFB2B1-F12A-4FA3-9BB5-56F8CF963F28}" type="doc">
      <dgm:prSet loTypeId="urn:microsoft.com/office/officeart/2005/8/layout/hierarchy1" loCatId="hierarchy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8239467-8973-4B89-90FF-398338249EE0}">
      <dgm:prSet/>
      <dgm:spPr/>
      <dgm:t>
        <a:bodyPr/>
        <a:lstStyle/>
        <a:p>
          <a:r>
            <a:rPr lang="en-US"/>
            <a:t>Upwards of 90% of children with Autism Spectrum Disorder (ASD) have feeding problems; majority of those children have </a:t>
          </a:r>
          <a:r>
            <a:rPr lang="en-US" b="1"/>
            <a:t>food selectivity </a:t>
          </a:r>
          <a:endParaRPr lang="en-US"/>
        </a:p>
      </dgm:t>
    </dgm:pt>
    <dgm:pt modelId="{E3D7604A-3747-4484-95F4-05EEBA092A73}" type="parTrans" cxnId="{F7BC7575-A41E-4A38-87C2-98248C7BFE21}">
      <dgm:prSet/>
      <dgm:spPr/>
      <dgm:t>
        <a:bodyPr/>
        <a:lstStyle/>
        <a:p>
          <a:endParaRPr lang="en-US"/>
        </a:p>
      </dgm:t>
    </dgm:pt>
    <dgm:pt modelId="{4869698A-80A4-4D80-84CD-DFACAA6DC06F}" type="sibTrans" cxnId="{F7BC7575-A41E-4A38-87C2-98248C7BFE21}">
      <dgm:prSet/>
      <dgm:spPr/>
      <dgm:t>
        <a:bodyPr/>
        <a:lstStyle/>
        <a:p>
          <a:endParaRPr lang="en-US"/>
        </a:p>
      </dgm:t>
    </dgm:pt>
    <dgm:pt modelId="{8D4327EF-273F-4F40-9790-E1E435CB31FA}">
      <dgm:prSet/>
      <dgm:spPr/>
      <dgm:t>
        <a:bodyPr/>
        <a:lstStyle/>
        <a:p>
          <a:r>
            <a:rPr lang="en-US" dirty="0"/>
            <a:t>Negative medical and social outcomes associated with PFD if not treated</a:t>
          </a:r>
        </a:p>
      </dgm:t>
    </dgm:pt>
    <dgm:pt modelId="{BF73E86C-0982-4515-B5E2-4C7DEDE91BC5}" type="parTrans" cxnId="{350422C3-4032-4CC9-8853-047235E44EF9}">
      <dgm:prSet/>
      <dgm:spPr/>
      <dgm:t>
        <a:bodyPr/>
        <a:lstStyle/>
        <a:p>
          <a:endParaRPr lang="en-US"/>
        </a:p>
      </dgm:t>
    </dgm:pt>
    <dgm:pt modelId="{7431B36E-8BED-4EDD-BBF7-28C1E495688C}" type="sibTrans" cxnId="{350422C3-4032-4CC9-8853-047235E44EF9}">
      <dgm:prSet/>
      <dgm:spPr/>
      <dgm:t>
        <a:bodyPr/>
        <a:lstStyle/>
        <a:p>
          <a:endParaRPr lang="en-US"/>
        </a:p>
      </dgm:t>
    </dgm:pt>
    <dgm:pt modelId="{2F2D10AA-D638-6446-97EA-F51A2B90E660}" type="pres">
      <dgm:prSet presAssocID="{1CFFB2B1-F12A-4FA3-9BB5-56F8CF963F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EE4DF56-EB2A-2841-82EF-CCCC5F222334}" type="pres">
      <dgm:prSet presAssocID="{18239467-8973-4B89-90FF-398338249EE0}" presName="hierRoot1" presStyleCnt="0"/>
      <dgm:spPr/>
    </dgm:pt>
    <dgm:pt modelId="{AF596F4D-9CBE-C54D-A328-6849BC2B6788}" type="pres">
      <dgm:prSet presAssocID="{18239467-8973-4B89-90FF-398338249EE0}" presName="composite" presStyleCnt="0"/>
      <dgm:spPr/>
    </dgm:pt>
    <dgm:pt modelId="{49649AF3-FA04-824F-BFE2-D6ECA9C83D58}" type="pres">
      <dgm:prSet presAssocID="{18239467-8973-4B89-90FF-398338249EE0}" presName="background" presStyleLbl="node0" presStyleIdx="0" presStyleCnt="2"/>
      <dgm:spPr/>
    </dgm:pt>
    <dgm:pt modelId="{81851DFD-4ED8-9F45-9875-E504C87FFF21}" type="pres">
      <dgm:prSet presAssocID="{18239467-8973-4B89-90FF-398338249EE0}" presName="text" presStyleLbl="fgAcc0" presStyleIdx="0" presStyleCnt="2">
        <dgm:presLayoutVars>
          <dgm:chPref val="3"/>
        </dgm:presLayoutVars>
      </dgm:prSet>
      <dgm:spPr/>
    </dgm:pt>
    <dgm:pt modelId="{A2C1CBD3-3C80-C443-A977-BC45D70432AE}" type="pres">
      <dgm:prSet presAssocID="{18239467-8973-4B89-90FF-398338249EE0}" presName="hierChild2" presStyleCnt="0"/>
      <dgm:spPr/>
    </dgm:pt>
    <dgm:pt modelId="{E0FE324E-2E30-1640-BC24-C05058D0914E}" type="pres">
      <dgm:prSet presAssocID="{8D4327EF-273F-4F40-9790-E1E435CB31FA}" presName="hierRoot1" presStyleCnt="0"/>
      <dgm:spPr/>
    </dgm:pt>
    <dgm:pt modelId="{F4139209-D7AE-F746-AAAE-3B9D78241E3F}" type="pres">
      <dgm:prSet presAssocID="{8D4327EF-273F-4F40-9790-E1E435CB31FA}" presName="composite" presStyleCnt="0"/>
      <dgm:spPr/>
    </dgm:pt>
    <dgm:pt modelId="{03D5CA0A-0E36-6147-836C-4F6D0A3F4442}" type="pres">
      <dgm:prSet presAssocID="{8D4327EF-273F-4F40-9790-E1E435CB31FA}" presName="background" presStyleLbl="node0" presStyleIdx="1" presStyleCnt="2"/>
      <dgm:spPr/>
    </dgm:pt>
    <dgm:pt modelId="{C2F060E9-09AB-3841-B553-122B12C4033E}" type="pres">
      <dgm:prSet presAssocID="{8D4327EF-273F-4F40-9790-E1E435CB31FA}" presName="text" presStyleLbl="fgAcc0" presStyleIdx="1" presStyleCnt="2">
        <dgm:presLayoutVars>
          <dgm:chPref val="3"/>
        </dgm:presLayoutVars>
      </dgm:prSet>
      <dgm:spPr/>
    </dgm:pt>
    <dgm:pt modelId="{830266AA-8AD2-A542-8BC3-5FDDAF5CB22C}" type="pres">
      <dgm:prSet presAssocID="{8D4327EF-273F-4F40-9790-E1E435CB31FA}" presName="hierChild2" presStyleCnt="0"/>
      <dgm:spPr/>
    </dgm:pt>
  </dgm:ptLst>
  <dgm:cxnLst>
    <dgm:cxn modelId="{CAF71505-4BC6-154D-BDAE-E58A181A0F6F}" type="presOf" srcId="{8D4327EF-273F-4F40-9790-E1E435CB31FA}" destId="{C2F060E9-09AB-3841-B553-122B12C4033E}" srcOrd="0" destOrd="0" presId="urn:microsoft.com/office/officeart/2005/8/layout/hierarchy1"/>
    <dgm:cxn modelId="{7364B44D-5331-6A4E-9955-41FA9EA1BA12}" type="presOf" srcId="{1CFFB2B1-F12A-4FA3-9BB5-56F8CF963F28}" destId="{2F2D10AA-D638-6446-97EA-F51A2B90E660}" srcOrd="0" destOrd="0" presId="urn:microsoft.com/office/officeart/2005/8/layout/hierarchy1"/>
    <dgm:cxn modelId="{F7BC7575-A41E-4A38-87C2-98248C7BFE21}" srcId="{1CFFB2B1-F12A-4FA3-9BB5-56F8CF963F28}" destId="{18239467-8973-4B89-90FF-398338249EE0}" srcOrd="0" destOrd="0" parTransId="{E3D7604A-3747-4484-95F4-05EEBA092A73}" sibTransId="{4869698A-80A4-4D80-84CD-DFACAA6DC06F}"/>
    <dgm:cxn modelId="{350422C3-4032-4CC9-8853-047235E44EF9}" srcId="{1CFFB2B1-F12A-4FA3-9BB5-56F8CF963F28}" destId="{8D4327EF-273F-4F40-9790-E1E435CB31FA}" srcOrd="1" destOrd="0" parTransId="{BF73E86C-0982-4515-B5E2-4C7DEDE91BC5}" sibTransId="{7431B36E-8BED-4EDD-BBF7-28C1E495688C}"/>
    <dgm:cxn modelId="{7727C4CE-3783-E144-BBAB-0F83C326488B}" type="presOf" srcId="{18239467-8973-4B89-90FF-398338249EE0}" destId="{81851DFD-4ED8-9F45-9875-E504C87FFF21}" srcOrd="0" destOrd="0" presId="urn:microsoft.com/office/officeart/2005/8/layout/hierarchy1"/>
    <dgm:cxn modelId="{9D06C19C-2BF7-2446-B7A3-975587215E0A}" type="presParOf" srcId="{2F2D10AA-D638-6446-97EA-F51A2B90E660}" destId="{4EE4DF56-EB2A-2841-82EF-CCCC5F222334}" srcOrd="0" destOrd="0" presId="urn:microsoft.com/office/officeart/2005/8/layout/hierarchy1"/>
    <dgm:cxn modelId="{1E62DCE0-1807-E744-B6E6-A4773D5F47A4}" type="presParOf" srcId="{4EE4DF56-EB2A-2841-82EF-CCCC5F222334}" destId="{AF596F4D-9CBE-C54D-A328-6849BC2B6788}" srcOrd="0" destOrd="0" presId="urn:microsoft.com/office/officeart/2005/8/layout/hierarchy1"/>
    <dgm:cxn modelId="{09511854-8FDB-C34A-B1A7-D98B63113733}" type="presParOf" srcId="{AF596F4D-9CBE-C54D-A328-6849BC2B6788}" destId="{49649AF3-FA04-824F-BFE2-D6ECA9C83D58}" srcOrd="0" destOrd="0" presId="urn:microsoft.com/office/officeart/2005/8/layout/hierarchy1"/>
    <dgm:cxn modelId="{AC76DE77-AD75-EE4C-921F-304A4D25F22A}" type="presParOf" srcId="{AF596F4D-9CBE-C54D-A328-6849BC2B6788}" destId="{81851DFD-4ED8-9F45-9875-E504C87FFF21}" srcOrd="1" destOrd="0" presId="urn:microsoft.com/office/officeart/2005/8/layout/hierarchy1"/>
    <dgm:cxn modelId="{CF1D2E6B-A940-3943-AA6D-46C89F19F962}" type="presParOf" srcId="{4EE4DF56-EB2A-2841-82EF-CCCC5F222334}" destId="{A2C1CBD3-3C80-C443-A977-BC45D70432AE}" srcOrd="1" destOrd="0" presId="urn:microsoft.com/office/officeart/2005/8/layout/hierarchy1"/>
    <dgm:cxn modelId="{252F32BA-2979-C149-AD10-391F3ED7F9FF}" type="presParOf" srcId="{2F2D10AA-D638-6446-97EA-F51A2B90E660}" destId="{E0FE324E-2E30-1640-BC24-C05058D0914E}" srcOrd="1" destOrd="0" presId="urn:microsoft.com/office/officeart/2005/8/layout/hierarchy1"/>
    <dgm:cxn modelId="{457276D8-C749-9043-8A36-A4120E908D70}" type="presParOf" srcId="{E0FE324E-2E30-1640-BC24-C05058D0914E}" destId="{F4139209-D7AE-F746-AAAE-3B9D78241E3F}" srcOrd="0" destOrd="0" presId="urn:microsoft.com/office/officeart/2005/8/layout/hierarchy1"/>
    <dgm:cxn modelId="{67B4E433-9120-C34C-B7DA-4B838E217AC1}" type="presParOf" srcId="{F4139209-D7AE-F746-AAAE-3B9D78241E3F}" destId="{03D5CA0A-0E36-6147-836C-4F6D0A3F4442}" srcOrd="0" destOrd="0" presId="urn:microsoft.com/office/officeart/2005/8/layout/hierarchy1"/>
    <dgm:cxn modelId="{74C2A0DE-52C7-FE47-B4DB-1DFC3C7A69BF}" type="presParOf" srcId="{F4139209-D7AE-F746-AAAE-3B9D78241E3F}" destId="{C2F060E9-09AB-3841-B553-122B12C4033E}" srcOrd="1" destOrd="0" presId="urn:microsoft.com/office/officeart/2005/8/layout/hierarchy1"/>
    <dgm:cxn modelId="{5922DF1A-734D-F047-AB68-A35D9883B83F}" type="presParOf" srcId="{E0FE324E-2E30-1640-BC24-C05058D0914E}" destId="{830266AA-8AD2-A542-8BC3-5FDDAF5CB22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6ACFE7-15E2-E147-84A2-71EFFFBA5438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04A0B4-FD52-9D49-8AE4-3D9AC8DEDCA5}">
      <dgm:prSet phldrT="[Text]" custT="1"/>
      <dgm:spPr/>
      <dgm:t>
        <a:bodyPr/>
        <a:lstStyle/>
        <a:p>
          <a:r>
            <a:rPr lang="en-US" sz="2800" dirty="0">
              <a:latin typeface="+mj-lt"/>
            </a:rPr>
            <a:t>Research</a:t>
          </a:r>
        </a:p>
      </dgm:t>
    </dgm:pt>
    <dgm:pt modelId="{8AA313C5-3C4F-8240-B3ED-7FE15FF9668C}" type="parTrans" cxnId="{597D2BB1-92C8-9C41-B6BE-4454B8315E74}">
      <dgm:prSet/>
      <dgm:spPr/>
      <dgm:t>
        <a:bodyPr/>
        <a:lstStyle/>
        <a:p>
          <a:endParaRPr lang="en-US"/>
        </a:p>
      </dgm:t>
    </dgm:pt>
    <dgm:pt modelId="{A2A11373-E2DC-7E4B-9602-605A00C225B4}" type="sibTrans" cxnId="{597D2BB1-92C8-9C41-B6BE-4454B8315E74}">
      <dgm:prSet/>
      <dgm:spPr/>
      <dgm:t>
        <a:bodyPr/>
        <a:lstStyle/>
        <a:p>
          <a:endParaRPr lang="en-US"/>
        </a:p>
      </dgm:t>
    </dgm:pt>
    <dgm:pt modelId="{A9AF5ABE-4CF2-8C4B-817F-83F6C00A0D16}">
      <dgm:prSet phldrT="[Text]" custT="1"/>
      <dgm:spPr/>
      <dgm:t>
        <a:bodyPr/>
        <a:lstStyle/>
        <a:p>
          <a:r>
            <a:rPr lang="en-US" sz="2800" dirty="0">
              <a:latin typeface="+mj-lt"/>
            </a:rPr>
            <a:t>Training</a:t>
          </a:r>
        </a:p>
      </dgm:t>
    </dgm:pt>
    <dgm:pt modelId="{9506728C-FB81-984A-9A44-FA79A9C83DCD}" type="parTrans" cxnId="{B5587A5E-886A-EF4E-A2D7-E34C6F85BBE6}">
      <dgm:prSet/>
      <dgm:spPr/>
      <dgm:t>
        <a:bodyPr/>
        <a:lstStyle/>
        <a:p>
          <a:endParaRPr lang="en-US"/>
        </a:p>
      </dgm:t>
    </dgm:pt>
    <dgm:pt modelId="{45349334-C8BF-C441-B103-BE3CCF9707C9}" type="sibTrans" cxnId="{B5587A5E-886A-EF4E-A2D7-E34C6F85BBE6}">
      <dgm:prSet/>
      <dgm:spPr/>
      <dgm:t>
        <a:bodyPr/>
        <a:lstStyle/>
        <a:p>
          <a:endParaRPr lang="en-US"/>
        </a:p>
      </dgm:t>
    </dgm:pt>
    <dgm:pt modelId="{7388C6DC-2AA6-0440-ADDE-67F47D45F8C6}">
      <dgm:prSet phldrT="[Text]" custT="1"/>
      <dgm:spPr/>
      <dgm:t>
        <a:bodyPr/>
        <a:lstStyle/>
        <a:p>
          <a:r>
            <a:rPr lang="en-US" sz="2800" dirty="0">
              <a:latin typeface="+mj-lt"/>
            </a:rPr>
            <a:t>Clinical Service to Community</a:t>
          </a:r>
        </a:p>
      </dgm:t>
    </dgm:pt>
    <dgm:pt modelId="{0CC0059E-69AD-9746-86BB-4254D20B0DC4}" type="parTrans" cxnId="{1096E2A7-AD2D-CD42-ADBF-7FE4AFABA5DC}">
      <dgm:prSet/>
      <dgm:spPr/>
      <dgm:t>
        <a:bodyPr/>
        <a:lstStyle/>
        <a:p>
          <a:endParaRPr lang="en-US"/>
        </a:p>
      </dgm:t>
    </dgm:pt>
    <dgm:pt modelId="{B7BE1662-2A4D-5541-B97D-00C85654ED8A}" type="sibTrans" cxnId="{1096E2A7-AD2D-CD42-ADBF-7FE4AFABA5DC}">
      <dgm:prSet/>
      <dgm:spPr/>
      <dgm:t>
        <a:bodyPr/>
        <a:lstStyle/>
        <a:p>
          <a:endParaRPr lang="en-US"/>
        </a:p>
      </dgm:t>
    </dgm:pt>
    <dgm:pt modelId="{5727DF41-7C83-A341-BA52-F753C4C528D1}" type="pres">
      <dgm:prSet presAssocID="{566ACFE7-15E2-E147-84A2-71EFFFBA5438}" presName="diagram" presStyleCnt="0">
        <dgm:presLayoutVars>
          <dgm:dir/>
          <dgm:resizeHandles val="exact"/>
        </dgm:presLayoutVars>
      </dgm:prSet>
      <dgm:spPr/>
    </dgm:pt>
    <dgm:pt modelId="{FE85B750-7563-0D46-A161-887C50134874}" type="pres">
      <dgm:prSet presAssocID="{A004A0B4-FD52-9D49-8AE4-3D9AC8DEDCA5}" presName="node" presStyleLbl="node1" presStyleIdx="0" presStyleCnt="3">
        <dgm:presLayoutVars>
          <dgm:bulletEnabled val="1"/>
        </dgm:presLayoutVars>
      </dgm:prSet>
      <dgm:spPr/>
    </dgm:pt>
    <dgm:pt modelId="{4E89108E-864F-5249-88D9-E707D19AE423}" type="pres">
      <dgm:prSet presAssocID="{A2A11373-E2DC-7E4B-9602-605A00C225B4}" presName="sibTrans" presStyleCnt="0"/>
      <dgm:spPr/>
    </dgm:pt>
    <dgm:pt modelId="{88F80894-036D-794E-9E63-6A9A24C20537}" type="pres">
      <dgm:prSet presAssocID="{A9AF5ABE-4CF2-8C4B-817F-83F6C00A0D16}" presName="node" presStyleLbl="node1" presStyleIdx="1" presStyleCnt="3">
        <dgm:presLayoutVars>
          <dgm:bulletEnabled val="1"/>
        </dgm:presLayoutVars>
      </dgm:prSet>
      <dgm:spPr/>
    </dgm:pt>
    <dgm:pt modelId="{C6F7E04A-5ABF-1042-941B-070519DB38C3}" type="pres">
      <dgm:prSet presAssocID="{45349334-C8BF-C441-B103-BE3CCF9707C9}" presName="sibTrans" presStyleCnt="0"/>
      <dgm:spPr/>
    </dgm:pt>
    <dgm:pt modelId="{EBD83E3A-0048-F04B-849A-36C6515E517A}" type="pres">
      <dgm:prSet presAssocID="{7388C6DC-2AA6-0440-ADDE-67F47D45F8C6}" presName="node" presStyleLbl="node1" presStyleIdx="2" presStyleCnt="3">
        <dgm:presLayoutVars>
          <dgm:bulletEnabled val="1"/>
        </dgm:presLayoutVars>
      </dgm:prSet>
      <dgm:spPr/>
    </dgm:pt>
  </dgm:ptLst>
  <dgm:cxnLst>
    <dgm:cxn modelId="{8ED0DF13-4F39-F149-B654-AFE0529DD574}" type="presOf" srcId="{A9AF5ABE-4CF2-8C4B-817F-83F6C00A0D16}" destId="{88F80894-036D-794E-9E63-6A9A24C20537}" srcOrd="0" destOrd="0" presId="urn:microsoft.com/office/officeart/2005/8/layout/default"/>
    <dgm:cxn modelId="{8760F522-B4A7-9E4C-B1DF-D5CA9D27228C}" type="presOf" srcId="{A004A0B4-FD52-9D49-8AE4-3D9AC8DEDCA5}" destId="{FE85B750-7563-0D46-A161-887C50134874}" srcOrd="0" destOrd="0" presId="urn:microsoft.com/office/officeart/2005/8/layout/default"/>
    <dgm:cxn modelId="{B5587A5E-886A-EF4E-A2D7-E34C6F85BBE6}" srcId="{566ACFE7-15E2-E147-84A2-71EFFFBA5438}" destId="{A9AF5ABE-4CF2-8C4B-817F-83F6C00A0D16}" srcOrd="1" destOrd="0" parTransId="{9506728C-FB81-984A-9A44-FA79A9C83DCD}" sibTransId="{45349334-C8BF-C441-B103-BE3CCF9707C9}"/>
    <dgm:cxn modelId="{1096E2A7-AD2D-CD42-ADBF-7FE4AFABA5DC}" srcId="{566ACFE7-15E2-E147-84A2-71EFFFBA5438}" destId="{7388C6DC-2AA6-0440-ADDE-67F47D45F8C6}" srcOrd="2" destOrd="0" parTransId="{0CC0059E-69AD-9746-86BB-4254D20B0DC4}" sibTransId="{B7BE1662-2A4D-5541-B97D-00C85654ED8A}"/>
    <dgm:cxn modelId="{597D2BB1-92C8-9C41-B6BE-4454B8315E74}" srcId="{566ACFE7-15E2-E147-84A2-71EFFFBA5438}" destId="{A004A0B4-FD52-9D49-8AE4-3D9AC8DEDCA5}" srcOrd="0" destOrd="0" parTransId="{8AA313C5-3C4F-8240-B3ED-7FE15FF9668C}" sibTransId="{A2A11373-E2DC-7E4B-9602-605A00C225B4}"/>
    <dgm:cxn modelId="{753EBDD0-ED4B-DA49-9FCE-5F789B389CBF}" type="presOf" srcId="{566ACFE7-15E2-E147-84A2-71EFFFBA5438}" destId="{5727DF41-7C83-A341-BA52-F753C4C528D1}" srcOrd="0" destOrd="0" presId="urn:microsoft.com/office/officeart/2005/8/layout/default"/>
    <dgm:cxn modelId="{A368EBF5-EE06-9043-817F-200FAA682C4A}" type="presOf" srcId="{7388C6DC-2AA6-0440-ADDE-67F47D45F8C6}" destId="{EBD83E3A-0048-F04B-849A-36C6515E517A}" srcOrd="0" destOrd="0" presId="urn:microsoft.com/office/officeart/2005/8/layout/default"/>
    <dgm:cxn modelId="{91F5859F-DC9B-6D43-A8CF-502ED162B747}" type="presParOf" srcId="{5727DF41-7C83-A341-BA52-F753C4C528D1}" destId="{FE85B750-7563-0D46-A161-887C50134874}" srcOrd="0" destOrd="0" presId="urn:microsoft.com/office/officeart/2005/8/layout/default"/>
    <dgm:cxn modelId="{52DFCCB1-3C7C-054D-AB52-871A88130F8F}" type="presParOf" srcId="{5727DF41-7C83-A341-BA52-F753C4C528D1}" destId="{4E89108E-864F-5249-88D9-E707D19AE423}" srcOrd="1" destOrd="0" presId="urn:microsoft.com/office/officeart/2005/8/layout/default"/>
    <dgm:cxn modelId="{308E65CD-C04A-5142-B591-1C7EEEFCCE43}" type="presParOf" srcId="{5727DF41-7C83-A341-BA52-F753C4C528D1}" destId="{88F80894-036D-794E-9E63-6A9A24C20537}" srcOrd="2" destOrd="0" presId="urn:microsoft.com/office/officeart/2005/8/layout/default"/>
    <dgm:cxn modelId="{5B947988-D9E2-ED48-A22F-AABCADB6EDB3}" type="presParOf" srcId="{5727DF41-7C83-A341-BA52-F753C4C528D1}" destId="{C6F7E04A-5ABF-1042-941B-070519DB38C3}" srcOrd="3" destOrd="0" presId="urn:microsoft.com/office/officeart/2005/8/layout/default"/>
    <dgm:cxn modelId="{C2A11D3D-A8A7-A24C-AED6-346C94E34323}" type="presParOf" srcId="{5727DF41-7C83-A341-BA52-F753C4C528D1}" destId="{EBD83E3A-0048-F04B-849A-36C6515E517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DDCCC3-15AF-40F4-A41D-BBA2D7C00E1B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D2DFAB8-6952-477D-A508-510F3D681079}">
      <dgm:prSet/>
      <dgm:spPr/>
      <dgm:t>
        <a:bodyPr/>
        <a:lstStyle/>
        <a:p>
          <a:r>
            <a:rPr lang="en-US"/>
            <a:t>Lab consists of undergraduate students as well as graduate students from MSU’s ABA and School Psychology Programs </a:t>
          </a:r>
        </a:p>
      </dgm:t>
    </dgm:pt>
    <dgm:pt modelId="{9B0AF992-CD3C-4035-A75D-45F797EC3BEB}" type="parTrans" cxnId="{7F3D5E3E-FA58-46C5-9DA5-F6DE6A159AE3}">
      <dgm:prSet/>
      <dgm:spPr/>
      <dgm:t>
        <a:bodyPr/>
        <a:lstStyle/>
        <a:p>
          <a:endParaRPr lang="en-US"/>
        </a:p>
      </dgm:t>
    </dgm:pt>
    <dgm:pt modelId="{47EAFA65-FA88-4236-BFA5-29F6F6CE33EC}" type="sibTrans" cxnId="{7F3D5E3E-FA58-46C5-9DA5-F6DE6A159AE3}">
      <dgm:prSet/>
      <dgm:spPr/>
      <dgm:t>
        <a:bodyPr/>
        <a:lstStyle/>
        <a:p>
          <a:endParaRPr lang="en-US"/>
        </a:p>
      </dgm:t>
    </dgm:pt>
    <dgm:pt modelId="{332DDD8C-68C0-4B88-BF9F-4A747BED1662}">
      <dgm:prSet/>
      <dgm:spPr/>
      <dgm:t>
        <a:bodyPr/>
        <a:lstStyle/>
        <a:p>
          <a:r>
            <a:rPr lang="en-US"/>
            <a:t>Current lab membership: 11 graduate students, 5 undergraduate students </a:t>
          </a:r>
        </a:p>
      </dgm:t>
    </dgm:pt>
    <dgm:pt modelId="{B2D26BA0-0218-4226-9DEC-21A64056A509}" type="parTrans" cxnId="{223D801E-D736-42F6-B24D-B8C329CE5D31}">
      <dgm:prSet/>
      <dgm:spPr/>
      <dgm:t>
        <a:bodyPr/>
        <a:lstStyle/>
        <a:p>
          <a:endParaRPr lang="en-US"/>
        </a:p>
      </dgm:t>
    </dgm:pt>
    <dgm:pt modelId="{AA9D602E-3EA8-4447-8DED-FCDC74CA7379}" type="sibTrans" cxnId="{223D801E-D736-42F6-B24D-B8C329CE5D31}">
      <dgm:prSet/>
      <dgm:spPr/>
      <dgm:t>
        <a:bodyPr/>
        <a:lstStyle/>
        <a:p>
          <a:endParaRPr lang="en-US"/>
        </a:p>
      </dgm:t>
    </dgm:pt>
    <dgm:pt modelId="{ECBE04EE-4931-4F45-8510-301AB2452038}" type="pres">
      <dgm:prSet presAssocID="{C1DDCCC3-15AF-40F4-A41D-BBA2D7C00E1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76C2CE4-F28E-C74C-8425-9F9E69FF6978}" type="pres">
      <dgm:prSet presAssocID="{7D2DFAB8-6952-477D-A508-510F3D681079}" presName="hierRoot1" presStyleCnt="0"/>
      <dgm:spPr/>
    </dgm:pt>
    <dgm:pt modelId="{AAE35427-04AB-D949-B49D-6D353D08AF3F}" type="pres">
      <dgm:prSet presAssocID="{7D2DFAB8-6952-477D-A508-510F3D681079}" presName="composite" presStyleCnt="0"/>
      <dgm:spPr/>
    </dgm:pt>
    <dgm:pt modelId="{F23E19B5-761A-5E42-8749-EC04C4B603B9}" type="pres">
      <dgm:prSet presAssocID="{7D2DFAB8-6952-477D-A508-510F3D681079}" presName="background" presStyleLbl="node0" presStyleIdx="0" presStyleCnt="2"/>
      <dgm:spPr/>
    </dgm:pt>
    <dgm:pt modelId="{2F2AC881-DE98-EE49-9E0E-98C2643301A3}" type="pres">
      <dgm:prSet presAssocID="{7D2DFAB8-6952-477D-A508-510F3D681079}" presName="text" presStyleLbl="fgAcc0" presStyleIdx="0" presStyleCnt="2">
        <dgm:presLayoutVars>
          <dgm:chPref val="3"/>
        </dgm:presLayoutVars>
      </dgm:prSet>
      <dgm:spPr/>
    </dgm:pt>
    <dgm:pt modelId="{0BA1199E-7DA0-3144-A3D5-CE7664407C8C}" type="pres">
      <dgm:prSet presAssocID="{7D2DFAB8-6952-477D-A508-510F3D681079}" presName="hierChild2" presStyleCnt="0"/>
      <dgm:spPr/>
    </dgm:pt>
    <dgm:pt modelId="{71D58C1E-5DBD-C549-9064-3DE32A2FB257}" type="pres">
      <dgm:prSet presAssocID="{332DDD8C-68C0-4B88-BF9F-4A747BED1662}" presName="hierRoot1" presStyleCnt="0"/>
      <dgm:spPr/>
    </dgm:pt>
    <dgm:pt modelId="{DB5FC08D-33BE-BF4C-9D21-BAEFF1C81621}" type="pres">
      <dgm:prSet presAssocID="{332DDD8C-68C0-4B88-BF9F-4A747BED1662}" presName="composite" presStyleCnt="0"/>
      <dgm:spPr/>
    </dgm:pt>
    <dgm:pt modelId="{DC87659B-B70B-8141-87B6-A90F652BD457}" type="pres">
      <dgm:prSet presAssocID="{332DDD8C-68C0-4B88-BF9F-4A747BED1662}" presName="background" presStyleLbl="node0" presStyleIdx="1" presStyleCnt="2"/>
      <dgm:spPr/>
    </dgm:pt>
    <dgm:pt modelId="{6EB7F227-B713-7A4D-9162-FF107EFA9BF1}" type="pres">
      <dgm:prSet presAssocID="{332DDD8C-68C0-4B88-BF9F-4A747BED1662}" presName="text" presStyleLbl="fgAcc0" presStyleIdx="1" presStyleCnt="2">
        <dgm:presLayoutVars>
          <dgm:chPref val="3"/>
        </dgm:presLayoutVars>
      </dgm:prSet>
      <dgm:spPr/>
    </dgm:pt>
    <dgm:pt modelId="{5588E03B-B98A-8048-8AF3-007BDE96218E}" type="pres">
      <dgm:prSet presAssocID="{332DDD8C-68C0-4B88-BF9F-4A747BED1662}" presName="hierChild2" presStyleCnt="0"/>
      <dgm:spPr/>
    </dgm:pt>
  </dgm:ptLst>
  <dgm:cxnLst>
    <dgm:cxn modelId="{223D801E-D736-42F6-B24D-B8C329CE5D31}" srcId="{C1DDCCC3-15AF-40F4-A41D-BBA2D7C00E1B}" destId="{332DDD8C-68C0-4B88-BF9F-4A747BED1662}" srcOrd="1" destOrd="0" parTransId="{B2D26BA0-0218-4226-9DEC-21A64056A509}" sibTransId="{AA9D602E-3EA8-4447-8DED-FCDC74CA7379}"/>
    <dgm:cxn modelId="{E933882A-1BF7-0F43-A1F8-F7C1D0690F74}" type="presOf" srcId="{7D2DFAB8-6952-477D-A508-510F3D681079}" destId="{2F2AC881-DE98-EE49-9E0E-98C2643301A3}" srcOrd="0" destOrd="0" presId="urn:microsoft.com/office/officeart/2005/8/layout/hierarchy1"/>
    <dgm:cxn modelId="{779D622F-C46C-564C-847A-7EB409BE854F}" type="presOf" srcId="{332DDD8C-68C0-4B88-BF9F-4A747BED1662}" destId="{6EB7F227-B713-7A4D-9162-FF107EFA9BF1}" srcOrd="0" destOrd="0" presId="urn:microsoft.com/office/officeart/2005/8/layout/hierarchy1"/>
    <dgm:cxn modelId="{7F3D5E3E-FA58-46C5-9DA5-F6DE6A159AE3}" srcId="{C1DDCCC3-15AF-40F4-A41D-BBA2D7C00E1B}" destId="{7D2DFAB8-6952-477D-A508-510F3D681079}" srcOrd="0" destOrd="0" parTransId="{9B0AF992-CD3C-4035-A75D-45F797EC3BEB}" sibTransId="{47EAFA65-FA88-4236-BFA5-29F6F6CE33EC}"/>
    <dgm:cxn modelId="{E40E8F9A-218B-3140-8C27-96AE20E9556D}" type="presOf" srcId="{C1DDCCC3-15AF-40F4-A41D-BBA2D7C00E1B}" destId="{ECBE04EE-4931-4F45-8510-301AB2452038}" srcOrd="0" destOrd="0" presId="urn:microsoft.com/office/officeart/2005/8/layout/hierarchy1"/>
    <dgm:cxn modelId="{BCD45962-42FF-7744-9D28-612F21DBE215}" type="presParOf" srcId="{ECBE04EE-4931-4F45-8510-301AB2452038}" destId="{176C2CE4-F28E-C74C-8425-9F9E69FF6978}" srcOrd="0" destOrd="0" presId="urn:microsoft.com/office/officeart/2005/8/layout/hierarchy1"/>
    <dgm:cxn modelId="{BC8FAB67-4217-1D40-BB5F-6EF7750C5622}" type="presParOf" srcId="{176C2CE4-F28E-C74C-8425-9F9E69FF6978}" destId="{AAE35427-04AB-D949-B49D-6D353D08AF3F}" srcOrd="0" destOrd="0" presId="urn:microsoft.com/office/officeart/2005/8/layout/hierarchy1"/>
    <dgm:cxn modelId="{CBCDCC7B-1294-C840-9521-70969181295A}" type="presParOf" srcId="{AAE35427-04AB-D949-B49D-6D353D08AF3F}" destId="{F23E19B5-761A-5E42-8749-EC04C4B603B9}" srcOrd="0" destOrd="0" presId="urn:microsoft.com/office/officeart/2005/8/layout/hierarchy1"/>
    <dgm:cxn modelId="{DA87DA65-9531-D049-BAA8-2849B2853414}" type="presParOf" srcId="{AAE35427-04AB-D949-B49D-6D353D08AF3F}" destId="{2F2AC881-DE98-EE49-9E0E-98C2643301A3}" srcOrd="1" destOrd="0" presId="urn:microsoft.com/office/officeart/2005/8/layout/hierarchy1"/>
    <dgm:cxn modelId="{EAE61E54-43D6-174D-B812-C68ED0EC4116}" type="presParOf" srcId="{176C2CE4-F28E-C74C-8425-9F9E69FF6978}" destId="{0BA1199E-7DA0-3144-A3D5-CE7664407C8C}" srcOrd="1" destOrd="0" presId="urn:microsoft.com/office/officeart/2005/8/layout/hierarchy1"/>
    <dgm:cxn modelId="{803209B6-F96B-C44B-B4FF-F1411DF0D935}" type="presParOf" srcId="{ECBE04EE-4931-4F45-8510-301AB2452038}" destId="{71D58C1E-5DBD-C549-9064-3DE32A2FB257}" srcOrd="1" destOrd="0" presId="urn:microsoft.com/office/officeart/2005/8/layout/hierarchy1"/>
    <dgm:cxn modelId="{7918007B-5002-DF4D-9CB1-AA5961A00A68}" type="presParOf" srcId="{71D58C1E-5DBD-C549-9064-3DE32A2FB257}" destId="{DB5FC08D-33BE-BF4C-9D21-BAEFF1C81621}" srcOrd="0" destOrd="0" presId="urn:microsoft.com/office/officeart/2005/8/layout/hierarchy1"/>
    <dgm:cxn modelId="{C8F627DC-D95E-C247-A013-F1C9D0C05946}" type="presParOf" srcId="{DB5FC08D-33BE-BF4C-9D21-BAEFF1C81621}" destId="{DC87659B-B70B-8141-87B6-A90F652BD457}" srcOrd="0" destOrd="0" presId="urn:microsoft.com/office/officeart/2005/8/layout/hierarchy1"/>
    <dgm:cxn modelId="{5CE65A8E-E4FD-4948-8AB0-D6BF0C2B9754}" type="presParOf" srcId="{DB5FC08D-33BE-BF4C-9D21-BAEFF1C81621}" destId="{6EB7F227-B713-7A4D-9162-FF107EFA9BF1}" srcOrd="1" destOrd="0" presId="urn:microsoft.com/office/officeart/2005/8/layout/hierarchy1"/>
    <dgm:cxn modelId="{DDE221D2-4774-C141-B971-C16F6D63F99D}" type="presParOf" srcId="{71D58C1E-5DBD-C549-9064-3DE32A2FB257}" destId="{5588E03B-B98A-8048-8AF3-007BDE96218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7B5F1B-7804-1E48-94E7-4FC86431D9DA}" type="doc">
      <dgm:prSet loTypeId="urn:microsoft.com/office/officeart/2009/3/layout/StepUp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4D3893-BAA8-964B-A1D9-6517B438CAA7}">
      <dgm:prSet phldrT="[Text]"/>
      <dgm:spPr/>
      <dgm:t>
        <a:bodyPr/>
        <a:lstStyle/>
        <a:p>
          <a:r>
            <a:rPr lang="en-US" dirty="0"/>
            <a:t>Feeding Aide</a:t>
          </a:r>
        </a:p>
      </dgm:t>
    </dgm:pt>
    <dgm:pt modelId="{BD9FDC23-7640-1D46-BBB2-871019D7EB8B}" type="parTrans" cxnId="{016778D0-E4A8-614A-9EF6-5708968139C6}">
      <dgm:prSet/>
      <dgm:spPr/>
      <dgm:t>
        <a:bodyPr/>
        <a:lstStyle/>
        <a:p>
          <a:endParaRPr lang="en-US"/>
        </a:p>
      </dgm:t>
    </dgm:pt>
    <dgm:pt modelId="{56CC548D-9B00-D148-975C-32FDBFAE5F2F}" type="sibTrans" cxnId="{016778D0-E4A8-614A-9EF6-5708968139C6}">
      <dgm:prSet/>
      <dgm:spPr/>
      <dgm:t>
        <a:bodyPr/>
        <a:lstStyle/>
        <a:p>
          <a:endParaRPr lang="en-US"/>
        </a:p>
      </dgm:t>
    </dgm:pt>
    <dgm:pt modelId="{1D7B5C4B-1D85-FA49-975B-FCD93BD2ED27}">
      <dgm:prSet phldrT="[Text]"/>
      <dgm:spPr/>
      <dgm:t>
        <a:bodyPr/>
        <a:lstStyle/>
        <a:p>
          <a:r>
            <a:rPr lang="en-US" dirty="0"/>
            <a:t>Feeding Technician</a:t>
          </a:r>
        </a:p>
      </dgm:t>
    </dgm:pt>
    <dgm:pt modelId="{9D5B87C1-9543-4841-B6C9-B5B11ACB8606}" type="parTrans" cxnId="{6F7FA0F0-BBE2-9D4E-B8EA-13CCE22C4379}">
      <dgm:prSet/>
      <dgm:spPr/>
      <dgm:t>
        <a:bodyPr/>
        <a:lstStyle/>
        <a:p>
          <a:endParaRPr lang="en-US"/>
        </a:p>
      </dgm:t>
    </dgm:pt>
    <dgm:pt modelId="{4BD766DF-034C-C24D-8380-BCB4E55CA8A9}" type="sibTrans" cxnId="{6F7FA0F0-BBE2-9D4E-B8EA-13CCE22C4379}">
      <dgm:prSet/>
      <dgm:spPr/>
      <dgm:t>
        <a:bodyPr/>
        <a:lstStyle/>
        <a:p>
          <a:endParaRPr lang="en-US"/>
        </a:p>
      </dgm:t>
    </dgm:pt>
    <dgm:pt modelId="{AA652E5F-D10C-7042-9A4D-8C10900E1BAB}">
      <dgm:prSet phldrT="[Text]"/>
      <dgm:spPr/>
      <dgm:t>
        <a:bodyPr/>
        <a:lstStyle/>
        <a:p>
          <a:r>
            <a:rPr lang="en-US" dirty="0"/>
            <a:t>Feeding Specialist </a:t>
          </a:r>
        </a:p>
      </dgm:t>
    </dgm:pt>
    <dgm:pt modelId="{A782A86B-47CB-1B48-98D3-CF0119982AB7}" type="parTrans" cxnId="{E4E061A5-BAD1-4146-90FB-F6C5E1327A68}">
      <dgm:prSet/>
      <dgm:spPr/>
      <dgm:t>
        <a:bodyPr/>
        <a:lstStyle/>
        <a:p>
          <a:endParaRPr lang="en-US"/>
        </a:p>
      </dgm:t>
    </dgm:pt>
    <dgm:pt modelId="{E4C5604F-9BD0-D84C-8F2E-C9EB519BBF9F}" type="sibTrans" cxnId="{E4E061A5-BAD1-4146-90FB-F6C5E1327A68}">
      <dgm:prSet/>
      <dgm:spPr/>
      <dgm:t>
        <a:bodyPr/>
        <a:lstStyle/>
        <a:p>
          <a:endParaRPr lang="en-US"/>
        </a:p>
      </dgm:t>
    </dgm:pt>
    <dgm:pt modelId="{D25047D8-52F3-0F41-A246-23630F6E3532}">
      <dgm:prSet/>
      <dgm:spPr/>
      <dgm:t>
        <a:bodyPr/>
        <a:lstStyle/>
        <a:p>
          <a:r>
            <a:rPr lang="en-US" dirty="0"/>
            <a:t>Feeding Behavior Analyst</a:t>
          </a:r>
        </a:p>
      </dgm:t>
    </dgm:pt>
    <dgm:pt modelId="{1C2D7064-45D0-9742-B41D-47C3C595EAC0}" type="parTrans" cxnId="{A7A9C903-B6F1-6C4C-A00B-367BF906DE88}">
      <dgm:prSet/>
      <dgm:spPr/>
      <dgm:t>
        <a:bodyPr/>
        <a:lstStyle/>
        <a:p>
          <a:endParaRPr lang="en-US"/>
        </a:p>
      </dgm:t>
    </dgm:pt>
    <dgm:pt modelId="{2F4E79FD-B1F5-1B43-94CE-7E0743704450}" type="sibTrans" cxnId="{A7A9C903-B6F1-6C4C-A00B-367BF906DE88}">
      <dgm:prSet/>
      <dgm:spPr/>
      <dgm:t>
        <a:bodyPr/>
        <a:lstStyle/>
        <a:p>
          <a:endParaRPr lang="en-US"/>
        </a:p>
      </dgm:t>
    </dgm:pt>
    <dgm:pt modelId="{57D7583F-68FD-FE46-B26E-C453143E34C1}" type="pres">
      <dgm:prSet presAssocID="{667B5F1B-7804-1E48-94E7-4FC86431D9DA}" presName="rootnode" presStyleCnt="0">
        <dgm:presLayoutVars>
          <dgm:chMax/>
          <dgm:chPref/>
          <dgm:dir/>
          <dgm:animLvl val="lvl"/>
        </dgm:presLayoutVars>
      </dgm:prSet>
      <dgm:spPr/>
    </dgm:pt>
    <dgm:pt modelId="{8C25AF19-33D9-0048-9311-B3CA771FE3F9}" type="pres">
      <dgm:prSet presAssocID="{514D3893-BAA8-964B-A1D9-6517B438CAA7}" presName="composite" presStyleCnt="0"/>
      <dgm:spPr/>
    </dgm:pt>
    <dgm:pt modelId="{43EED41F-28DA-D74D-9AE4-1DD6DABF24A2}" type="pres">
      <dgm:prSet presAssocID="{514D3893-BAA8-964B-A1D9-6517B438CAA7}" presName="LShape" presStyleLbl="alignNode1" presStyleIdx="0" presStyleCnt="7"/>
      <dgm:spPr/>
    </dgm:pt>
    <dgm:pt modelId="{CA973094-DDD2-B84C-A0E3-C7710A7AE863}" type="pres">
      <dgm:prSet presAssocID="{514D3893-BAA8-964B-A1D9-6517B438CAA7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44D3BB0D-DA8A-CE41-9A5B-C76B1E28A65E}" type="pres">
      <dgm:prSet presAssocID="{514D3893-BAA8-964B-A1D9-6517B438CAA7}" presName="Triangle" presStyleLbl="alignNode1" presStyleIdx="1" presStyleCnt="7"/>
      <dgm:spPr/>
    </dgm:pt>
    <dgm:pt modelId="{65AB9E0D-B118-E44F-9481-0C380C1EDCD8}" type="pres">
      <dgm:prSet presAssocID="{56CC548D-9B00-D148-975C-32FDBFAE5F2F}" presName="sibTrans" presStyleCnt="0"/>
      <dgm:spPr/>
    </dgm:pt>
    <dgm:pt modelId="{486324D2-B16D-3F47-90B9-1C9945155904}" type="pres">
      <dgm:prSet presAssocID="{56CC548D-9B00-D148-975C-32FDBFAE5F2F}" presName="space" presStyleCnt="0"/>
      <dgm:spPr/>
    </dgm:pt>
    <dgm:pt modelId="{E92AD623-AC3C-6846-91CB-FFD1AE7D768D}" type="pres">
      <dgm:prSet presAssocID="{1D7B5C4B-1D85-FA49-975B-FCD93BD2ED27}" presName="composite" presStyleCnt="0"/>
      <dgm:spPr/>
    </dgm:pt>
    <dgm:pt modelId="{66B38DA2-7991-B843-947E-FB2D16298A25}" type="pres">
      <dgm:prSet presAssocID="{1D7B5C4B-1D85-FA49-975B-FCD93BD2ED27}" presName="LShape" presStyleLbl="alignNode1" presStyleIdx="2" presStyleCnt="7"/>
      <dgm:spPr/>
    </dgm:pt>
    <dgm:pt modelId="{9D46005A-8C0E-2D4A-8BDA-3575FB27B33F}" type="pres">
      <dgm:prSet presAssocID="{1D7B5C4B-1D85-FA49-975B-FCD93BD2ED27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CFBF002D-ECD0-E74D-9CB4-A82353413771}" type="pres">
      <dgm:prSet presAssocID="{1D7B5C4B-1D85-FA49-975B-FCD93BD2ED27}" presName="Triangle" presStyleLbl="alignNode1" presStyleIdx="3" presStyleCnt="7"/>
      <dgm:spPr/>
    </dgm:pt>
    <dgm:pt modelId="{27968A28-F8E4-1E48-9835-A02C274693ED}" type="pres">
      <dgm:prSet presAssocID="{4BD766DF-034C-C24D-8380-BCB4E55CA8A9}" presName="sibTrans" presStyleCnt="0"/>
      <dgm:spPr/>
    </dgm:pt>
    <dgm:pt modelId="{1327116B-2BDF-D049-9A84-9EA2963ACC99}" type="pres">
      <dgm:prSet presAssocID="{4BD766DF-034C-C24D-8380-BCB4E55CA8A9}" presName="space" presStyleCnt="0"/>
      <dgm:spPr/>
    </dgm:pt>
    <dgm:pt modelId="{0CB74977-5096-2E43-A1E8-5BBAB1A5F01E}" type="pres">
      <dgm:prSet presAssocID="{AA652E5F-D10C-7042-9A4D-8C10900E1BAB}" presName="composite" presStyleCnt="0"/>
      <dgm:spPr/>
    </dgm:pt>
    <dgm:pt modelId="{4AAAD845-330C-D64C-8A93-A9522185CF19}" type="pres">
      <dgm:prSet presAssocID="{AA652E5F-D10C-7042-9A4D-8C10900E1BAB}" presName="LShape" presStyleLbl="alignNode1" presStyleIdx="4" presStyleCnt="7"/>
      <dgm:spPr/>
    </dgm:pt>
    <dgm:pt modelId="{E23FF608-6F5A-484F-BB36-B637814EE953}" type="pres">
      <dgm:prSet presAssocID="{AA652E5F-D10C-7042-9A4D-8C10900E1BAB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5846DA6-D612-804D-9503-1B356E5942CC}" type="pres">
      <dgm:prSet presAssocID="{AA652E5F-D10C-7042-9A4D-8C10900E1BAB}" presName="Triangle" presStyleLbl="alignNode1" presStyleIdx="5" presStyleCnt="7"/>
      <dgm:spPr/>
    </dgm:pt>
    <dgm:pt modelId="{D0E4E212-845F-724A-ABD3-06B185EEC685}" type="pres">
      <dgm:prSet presAssocID="{E4C5604F-9BD0-D84C-8F2E-C9EB519BBF9F}" presName="sibTrans" presStyleCnt="0"/>
      <dgm:spPr/>
    </dgm:pt>
    <dgm:pt modelId="{7F03C27C-068D-614B-9CAE-9996A2217B46}" type="pres">
      <dgm:prSet presAssocID="{E4C5604F-9BD0-D84C-8F2E-C9EB519BBF9F}" presName="space" presStyleCnt="0"/>
      <dgm:spPr/>
    </dgm:pt>
    <dgm:pt modelId="{D5F52617-E3E8-7E40-A494-1F8A41BF3BD0}" type="pres">
      <dgm:prSet presAssocID="{D25047D8-52F3-0F41-A246-23630F6E3532}" presName="composite" presStyleCnt="0"/>
      <dgm:spPr/>
    </dgm:pt>
    <dgm:pt modelId="{01CD58A8-4BCE-EA42-BA2F-447C2419243A}" type="pres">
      <dgm:prSet presAssocID="{D25047D8-52F3-0F41-A246-23630F6E3532}" presName="LShape" presStyleLbl="alignNode1" presStyleIdx="6" presStyleCnt="7"/>
      <dgm:spPr/>
    </dgm:pt>
    <dgm:pt modelId="{D899658A-A983-8B4E-8D4C-93203772299A}" type="pres">
      <dgm:prSet presAssocID="{D25047D8-52F3-0F41-A246-23630F6E3532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7A9C903-B6F1-6C4C-A00B-367BF906DE88}" srcId="{667B5F1B-7804-1E48-94E7-4FC86431D9DA}" destId="{D25047D8-52F3-0F41-A246-23630F6E3532}" srcOrd="3" destOrd="0" parTransId="{1C2D7064-45D0-9742-B41D-47C3C595EAC0}" sibTransId="{2F4E79FD-B1F5-1B43-94CE-7E0743704450}"/>
    <dgm:cxn modelId="{BF7B832E-A80A-C64E-A1B7-6E692079D199}" type="presOf" srcId="{D25047D8-52F3-0F41-A246-23630F6E3532}" destId="{D899658A-A983-8B4E-8D4C-93203772299A}" srcOrd="0" destOrd="0" presId="urn:microsoft.com/office/officeart/2009/3/layout/StepUpProcess"/>
    <dgm:cxn modelId="{D0FF964D-992E-EF45-9802-802F7E23AB28}" type="presOf" srcId="{667B5F1B-7804-1E48-94E7-4FC86431D9DA}" destId="{57D7583F-68FD-FE46-B26E-C453143E34C1}" srcOrd="0" destOrd="0" presId="urn:microsoft.com/office/officeart/2009/3/layout/StepUpProcess"/>
    <dgm:cxn modelId="{FA28B54D-DC3F-9848-B99D-902C16E027FE}" type="presOf" srcId="{AA652E5F-D10C-7042-9A4D-8C10900E1BAB}" destId="{E23FF608-6F5A-484F-BB36-B637814EE953}" srcOrd="0" destOrd="0" presId="urn:microsoft.com/office/officeart/2009/3/layout/StepUpProcess"/>
    <dgm:cxn modelId="{E4E061A5-BAD1-4146-90FB-F6C5E1327A68}" srcId="{667B5F1B-7804-1E48-94E7-4FC86431D9DA}" destId="{AA652E5F-D10C-7042-9A4D-8C10900E1BAB}" srcOrd="2" destOrd="0" parTransId="{A782A86B-47CB-1B48-98D3-CF0119982AB7}" sibTransId="{E4C5604F-9BD0-D84C-8F2E-C9EB519BBF9F}"/>
    <dgm:cxn modelId="{50DD04C1-809E-4942-9C57-3ABB9FB70396}" type="presOf" srcId="{514D3893-BAA8-964B-A1D9-6517B438CAA7}" destId="{CA973094-DDD2-B84C-A0E3-C7710A7AE863}" srcOrd="0" destOrd="0" presId="urn:microsoft.com/office/officeart/2009/3/layout/StepUpProcess"/>
    <dgm:cxn modelId="{016778D0-E4A8-614A-9EF6-5708968139C6}" srcId="{667B5F1B-7804-1E48-94E7-4FC86431D9DA}" destId="{514D3893-BAA8-964B-A1D9-6517B438CAA7}" srcOrd="0" destOrd="0" parTransId="{BD9FDC23-7640-1D46-BBB2-871019D7EB8B}" sibTransId="{56CC548D-9B00-D148-975C-32FDBFAE5F2F}"/>
    <dgm:cxn modelId="{6F7FA0F0-BBE2-9D4E-B8EA-13CCE22C4379}" srcId="{667B5F1B-7804-1E48-94E7-4FC86431D9DA}" destId="{1D7B5C4B-1D85-FA49-975B-FCD93BD2ED27}" srcOrd="1" destOrd="0" parTransId="{9D5B87C1-9543-4841-B6C9-B5B11ACB8606}" sibTransId="{4BD766DF-034C-C24D-8380-BCB4E55CA8A9}"/>
    <dgm:cxn modelId="{85809CF4-2652-C44E-BAE8-4308AA89CF19}" type="presOf" srcId="{1D7B5C4B-1D85-FA49-975B-FCD93BD2ED27}" destId="{9D46005A-8C0E-2D4A-8BDA-3575FB27B33F}" srcOrd="0" destOrd="0" presId="urn:microsoft.com/office/officeart/2009/3/layout/StepUpProcess"/>
    <dgm:cxn modelId="{1FA5B364-0CD2-EE4A-A767-B34E691B7DBC}" type="presParOf" srcId="{57D7583F-68FD-FE46-B26E-C453143E34C1}" destId="{8C25AF19-33D9-0048-9311-B3CA771FE3F9}" srcOrd="0" destOrd="0" presId="urn:microsoft.com/office/officeart/2009/3/layout/StepUpProcess"/>
    <dgm:cxn modelId="{6445D07E-BF43-F94F-9087-8932DD683DD5}" type="presParOf" srcId="{8C25AF19-33D9-0048-9311-B3CA771FE3F9}" destId="{43EED41F-28DA-D74D-9AE4-1DD6DABF24A2}" srcOrd="0" destOrd="0" presId="urn:microsoft.com/office/officeart/2009/3/layout/StepUpProcess"/>
    <dgm:cxn modelId="{5E869F97-A51A-C04E-ADA9-45FCD449D98E}" type="presParOf" srcId="{8C25AF19-33D9-0048-9311-B3CA771FE3F9}" destId="{CA973094-DDD2-B84C-A0E3-C7710A7AE863}" srcOrd="1" destOrd="0" presId="urn:microsoft.com/office/officeart/2009/3/layout/StepUpProcess"/>
    <dgm:cxn modelId="{8C5AEC14-4D0F-BA44-82C2-FAADCCDD6867}" type="presParOf" srcId="{8C25AF19-33D9-0048-9311-B3CA771FE3F9}" destId="{44D3BB0D-DA8A-CE41-9A5B-C76B1E28A65E}" srcOrd="2" destOrd="0" presId="urn:microsoft.com/office/officeart/2009/3/layout/StepUpProcess"/>
    <dgm:cxn modelId="{7CCF4985-9833-5244-BF30-25671CF93199}" type="presParOf" srcId="{57D7583F-68FD-FE46-B26E-C453143E34C1}" destId="{65AB9E0D-B118-E44F-9481-0C380C1EDCD8}" srcOrd="1" destOrd="0" presId="urn:microsoft.com/office/officeart/2009/3/layout/StepUpProcess"/>
    <dgm:cxn modelId="{06453629-D714-2B42-B380-C27F484EF65C}" type="presParOf" srcId="{65AB9E0D-B118-E44F-9481-0C380C1EDCD8}" destId="{486324D2-B16D-3F47-90B9-1C9945155904}" srcOrd="0" destOrd="0" presId="urn:microsoft.com/office/officeart/2009/3/layout/StepUpProcess"/>
    <dgm:cxn modelId="{9B9D39AE-4F02-D545-82BD-4482A66A600A}" type="presParOf" srcId="{57D7583F-68FD-FE46-B26E-C453143E34C1}" destId="{E92AD623-AC3C-6846-91CB-FFD1AE7D768D}" srcOrd="2" destOrd="0" presId="urn:microsoft.com/office/officeart/2009/3/layout/StepUpProcess"/>
    <dgm:cxn modelId="{50F33615-7CFA-6647-9AC4-57A28E68300A}" type="presParOf" srcId="{E92AD623-AC3C-6846-91CB-FFD1AE7D768D}" destId="{66B38DA2-7991-B843-947E-FB2D16298A25}" srcOrd="0" destOrd="0" presId="urn:microsoft.com/office/officeart/2009/3/layout/StepUpProcess"/>
    <dgm:cxn modelId="{E67CE28C-92CB-064A-A338-1F1AC371E71A}" type="presParOf" srcId="{E92AD623-AC3C-6846-91CB-FFD1AE7D768D}" destId="{9D46005A-8C0E-2D4A-8BDA-3575FB27B33F}" srcOrd="1" destOrd="0" presId="urn:microsoft.com/office/officeart/2009/3/layout/StepUpProcess"/>
    <dgm:cxn modelId="{32F3016D-6D8F-B94C-9024-70BC6C9056E1}" type="presParOf" srcId="{E92AD623-AC3C-6846-91CB-FFD1AE7D768D}" destId="{CFBF002D-ECD0-E74D-9CB4-A82353413771}" srcOrd="2" destOrd="0" presId="urn:microsoft.com/office/officeart/2009/3/layout/StepUpProcess"/>
    <dgm:cxn modelId="{2B9BB65E-2DD2-F048-A57C-6B9F6B16DF86}" type="presParOf" srcId="{57D7583F-68FD-FE46-B26E-C453143E34C1}" destId="{27968A28-F8E4-1E48-9835-A02C274693ED}" srcOrd="3" destOrd="0" presId="urn:microsoft.com/office/officeart/2009/3/layout/StepUpProcess"/>
    <dgm:cxn modelId="{9A178824-646B-4645-A65B-70CBEEC4F7F3}" type="presParOf" srcId="{27968A28-F8E4-1E48-9835-A02C274693ED}" destId="{1327116B-2BDF-D049-9A84-9EA2963ACC99}" srcOrd="0" destOrd="0" presId="urn:microsoft.com/office/officeart/2009/3/layout/StepUpProcess"/>
    <dgm:cxn modelId="{D7492659-005C-5749-9BBC-2E8CA42FCA42}" type="presParOf" srcId="{57D7583F-68FD-FE46-B26E-C453143E34C1}" destId="{0CB74977-5096-2E43-A1E8-5BBAB1A5F01E}" srcOrd="4" destOrd="0" presId="urn:microsoft.com/office/officeart/2009/3/layout/StepUpProcess"/>
    <dgm:cxn modelId="{A06EE5F2-B7AD-FA4A-878E-F8A2168F86EE}" type="presParOf" srcId="{0CB74977-5096-2E43-A1E8-5BBAB1A5F01E}" destId="{4AAAD845-330C-D64C-8A93-A9522185CF19}" srcOrd="0" destOrd="0" presId="urn:microsoft.com/office/officeart/2009/3/layout/StepUpProcess"/>
    <dgm:cxn modelId="{6D05F0CD-34E4-824F-A994-82855BEE6FD3}" type="presParOf" srcId="{0CB74977-5096-2E43-A1E8-5BBAB1A5F01E}" destId="{E23FF608-6F5A-484F-BB36-B637814EE953}" srcOrd="1" destOrd="0" presId="urn:microsoft.com/office/officeart/2009/3/layout/StepUpProcess"/>
    <dgm:cxn modelId="{0A255004-177D-CD46-8CBE-4C7A9B0DDFC1}" type="presParOf" srcId="{0CB74977-5096-2E43-A1E8-5BBAB1A5F01E}" destId="{D5846DA6-D612-804D-9503-1B356E5942CC}" srcOrd="2" destOrd="0" presId="urn:microsoft.com/office/officeart/2009/3/layout/StepUpProcess"/>
    <dgm:cxn modelId="{B12335DF-07E3-0242-9967-F85BD8D79A98}" type="presParOf" srcId="{57D7583F-68FD-FE46-B26E-C453143E34C1}" destId="{D0E4E212-845F-724A-ABD3-06B185EEC685}" srcOrd="5" destOrd="0" presId="urn:microsoft.com/office/officeart/2009/3/layout/StepUpProcess"/>
    <dgm:cxn modelId="{085A3A22-03A6-9149-97DB-A0EF9A8C05AE}" type="presParOf" srcId="{D0E4E212-845F-724A-ABD3-06B185EEC685}" destId="{7F03C27C-068D-614B-9CAE-9996A2217B46}" srcOrd="0" destOrd="0" presId="urn:microsoft.com/office/officeart/2009/3/layout/StepUpProcess"/>
    <dgm:cxn modelId="{92C77E89-CDA2-594F-B567-C2AD30DCB4D3}" type="presParOf" srcId="{57D7583F-68FD-FE46-B26E-C453143E34C1}" destId="{D5F52617-E3E8-7E40-A494-1F8A41BF3BD0}" srcOrd="6" destOrd="0" presId="urn:microsoft.com/office/officeart/2009/3/layout/StepUpProcess"/>
    <dgm:cxn modelId="{AB29D2C6-5B1E-3A4B-A721-7A2D2AA5A33B}" type="presParOf" srcId="{D5F52617-E3E8-7E40-A494-1F8A41BF3BD0}" destId="{01CD58A8-4BCE-EA42-BA2F-447C2419243A}" srcOrd="0" destOrd="0" presId="urn:microsoft.com/office/officeart/2009/3/layout/StepUpProcess"/>
    <dgm:cxn modelId="{DDDA696E-ADBB-B648-B5D0-12DF4551A10D}" type="presParOf" srcId="{D5F52617-E3E8-7E40-A494-1F8A41BF3BD0}" destId="{D899658A-A983-8B4E-8D4C-93203772299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49AF3-FA04-824F-BFE2-D6ECA9C83D58}">
      <dsp:nvSpPr>
        <dsp:cNvPr id="0" name=""/>
        <dsp:cNvSpPr/>
      </dsp:nvSpPr>
      <dsp:spPr>
        <a:xfrm>
          <a:off x="1322" y="256958"/>
          <a:ext cx="4640845" cy="29469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851DFD-4ED8-9F45-9875-E504C87FFF21}">
      <dsp:nvSpPr>
        <dsp:cNvPr id="0" name=""/>
        <dsp:cNvSpPr/>
      </dsp:nvSpPr>
      <dsp:spPr>
        <a:xfrm>
          <a:off x="516971" y="746825"/>
          <a:ext cx="4640845" cy="294693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Upwards of 90% of children with Autism Spectrum Disorder (ASD) have feeding problems; majority of those children have </a:t>
          </a:r>
          <a:r>
            <a:rPr lang="en-US" sz="2700" b="1" kern="1200"/>
            <a:t>food selectivity </a:t>
          </a:r>
          <a:endParaRPr lang="en-US" sz="2700" kern="1200"/>
        </a:p>
      </dsp:txBody>
      <dsp:txXfrm>
        <a:off x="603284" y="833138"/>
        <a:ext cx="4468219" cy="2774310"/>
      </dsp:txXfrm>
    </dsp:sp>
    <dsp:sp modelId="{03D5CA0A-0E36-6147-836C-4F6D0A3F4442}">
      <dsp:nvSpPr>
        <dsp:cNvPr id="0" name=""/>
        <dsp:cNvSpPr/>
      </dsp:nvSpPr>
      <dsp:spPr>
        <a:xfrm>
          <a:off x="5673466" y="256958"/>
          <a:ext cx="4640845" cy="29469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2F060E9-09AB-3841-B553-122B12C4033E}">
      <dsp:nvSpPr>
        <dsp:cNvPr id="0" name=""/>
        <dsp:cNvSpPr/>
      </dsp:nvSpPr>
      <dsp:spPr>
        <a:xfrm>
          <a:off x="6189115" y="746825"/>
          <a:ext cx="4640845" cy="2946936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Negative medical and social outcomes associated with PFD if not treated</a:t>
          </a:r>
        </a:p>
      </dsp:txBody>
      <dsp:txXfrm>
        <a:off x="6275428" y="833138"/>
        <a:ext cx="4468219" cy="2774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5B750-7563-0D46-A161-887C50134874}">
      <dsp:nvSpPr>
        <dsp:cNvPr id="0" name=""/>
        <dsp:cNvSpPr/>
      </dsp:nvSpPr>
      <dsp:spPr>
        <a:xfrm>
          <a:off x="0" y="483861"/>
          <a:ext cx="2717067" cy="1630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</a:rPr>
            <a:t>Research</a:t>
          </a:r>
        </a:p>
      </dsp:txBody>
      <dsp:txXfrm>
        <a:off x="0" y="483861"/>
        <a:ext cx="2717067" cy="1630240"/>
      </dsp:txXfrm>
    </dsp:sp>
    <dsp:sp modelId="{88F80894-036D-794E-9E63-6A9A24C20537}">
      <dsp:nvSpPr>
        <dsp:cNvPr id="0" name=""/>
        <dsp:cNvSpPr/>
      </dsp:nvSpPr>
      <dsp:spPr>
        <a:xfrm>
          <a:off x="2988773" y="483861"/>
          <a:ext cx="2717067" cy="1630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</a:rPr>
            <a:t>Training</a:t>
          </a:r>
        </a:p>
      </dsp:txBody>
      <dsp:txXfrm>
        <a:off x="2988773" y="483861"/>
        <a:ext cx="2717067" cy="1630240"/>
      </dsp:txXfrm>
    </dsp:sp>
    <dsp:sp modelId="{EBD83E3A-0048-F04B-849A-36C6515E517A}">
      <dsp:nvSpPr>
        <dsp:cNvPr id="0" name=""/>
        <dsp:cNvSpPr/>
      </dsp:nvSpPr>
      <dsp:spPr>
        <a:xfrm>
          <a:off x="5977547" y="483861"/>
          <a:ext cx="2717067" cy="1630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+mj-lt"/>
            </a:rPr>
            <a:t>Clinical Service to Community</a:t>
          </a:r>
        </a:p>
      </dsp:txBody>
      <dsp:txXfrm>
        <a:off x="5977547" y="483861"/>
        <a:ext cx="2717067" cy="1630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E19B5-761A-5E42-8749-EC04C4B603B9}">
      <dsp:nvSpPr>
        <dsp:cNvPr id="0" name=""/>
        <dsp:cNvSpPr/>
      </dsp:nvSpPr>
      <dsp:spPr>
        <a:xfrm>
          <a:off x="1302" y="282958"/>
          <a:ext cx="4570627" cy="2902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F2AC881-DE98-EE49-9E0E-98C2643301A3}">
      <dsp:nvSpPr>
        <dsp:cNvPr id="0" name=""/>
        <dsp:cNvSpPr/>
      </dsp:nvSpPr>
      <dsp:spPr>
        <a:xfrm>
          <a:off x="509149" y="765413"/>
          <a:ext cx="4570627" cy="29023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Lab consists of undergraduate students as well as graduate students from MSU’s ABA and School Psychology Programs </a:t>
          </a:r>
        </a:p>
      </dsp:txBody>
      <dsp:txXfrm>
        <a:off x="594156" y="850420"/>
        <a:ext cx="4400613" cy="2732334"/>
      </dsp:txXfrm>
    </dsp:sp>
    <dsp:sp modelId="{DC87659B-B70B-8141-87B6-A90F652BD457}">
      <dsp:nvSpPr>
        <dsp:cNvPr id="0" name=""/>
        <dsp:cNvSpPr/>
      </dsp:nvSpPr>
      <dsp:spPr>
        <a:xfrm>
          <a:off x="5587625" y="282958"/>
          <a:ext cx="4570627" cy="2902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EB7F227-B713-7A4D-9162-FF107EFA9BF1}">
      <dsp:nvSpPr>
        <dsp:cNvPr id="0" name=""/>
        <dsp:cNvSpPr/>
      </dsp:nvSpPr>
      <dsp:spPr>
        <a:xfrm>
          <a:off x="6095472" y="765413"/>
          <a:ext cx="4570627" cy="29023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Current lab membership: 11 graduate students, 5 undergraduate students </a:t>
          </a:r>
        </a:p>
      </dsp:txBody>
      <dsp:txXfrm>
        <a:off x="6180479" y="850420"/>
        <a:ext cx="4400613" cy="27323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ED41F-28DA-D74D-9AE4-1DD6DABF24A2}">
      <dsp:nvSpPr>
        <dsp:cNvPr id="0" name=""/>
        <dsp:cNvSpPr/>
      </dsp:nvSpPr>
      <dsp:spPr>
        <a:xfrm rot="5400000">
          <a:off x="894249" y="1434248"/>
          <a:ext cx="1386865" cy="230771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73094-DDD2-B84C-A0E3-C7710A7AE863}">
      <dsp:nvSpPr>
        <dsp:cNvPr id="0" name=""/>
        <dsp:cNvSpPr/>
      </dsp:nvSpPr>
      <dsp:spPr>
        <a:xfrm>
          <a:off x="662747" y="2123757"/>
          <a:ext cx="2083415" cy="1826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Feeding Aide</a:t>
          </a:r>
        </a:p>
      </dsp:txBody>
      <dsp:txXfrm>
        <a:off x="662747" y="2123757"/>
        <a:ext cx="2083415" cy="1826235"/>
      </dsp:txXfrm>
    </dsp:sp>
    <dsp:sp modelId="{44D3BB0D-DA8A-CE41-9A5B-C76B1E28A65E}">
      <dsp:nvSpPr>
        <dsp:cNvPr id="0" name=""/>
        <dsp:cNvSpPr/>
      </dsp:nvSpPr>
      <dsp:spPr>
        <a:xfrm>
          <a:off x="2353065" y="1264351"/>
          <a:ext cx="393097" cy="3930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38DA2-7991-B843-947E-FB2D16298A25}">
      <dsp:nvSpPr>
        <dsp:cNvPr id="0" name=""/>
        <dsp:cNvSpPr/>
      </dsp:nvSpPr>
      <dsp:spPr>
        <a:xfrm rot="5400000">
          <a:off x="3444757" y="803122"/>
          <a:ext cx="1386865" cy="230771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6005A-8C0E-2D4A-8BDA-3575FB27B33F}">
      <dsp:nvSpPr>
        <dsp:cNvPr id="0" name=""/>
        <dsp:cNvSpPr/>
      </dsp:nvSpPr>
      <dsp:spPr>
        <a:xfrm>
          <a:off x="3213255" y="1492631"/>
          <a:ext cx="2083415" cy="1826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Feeding Technician</a:t>
          </a:r>
        </a:p>
      </dsp:txBody>
      <dsp:txXfrm>
        <a:off x="3213255" y="1492631"/>
        <a:ext cx="2083415" cy="1826235"/>
      </dsp:txXfrm>
    </dsp:sp>
    <dsp:sp modelId="{CFBF002D-ECD0-E74D-9CB4-A82353413771}">
      <dsp:nvSpPr>
        <dsp:cNvPr id="0" name=""/>
        <dsp:cNvSpPr/>
      </dsp:nvSpPr>
      <dsp:spPr>
        <a:xfrm>
          <a:off x="4903573" y="633226"/>
          <a:ext cx="393097" cy="3930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AD845-330C-D64C-8A93-A9522185CF19}">
      <dsp:nvSpPr>
        <dsp:cNvPr id="0" name=""/>
        <dsp:cNvSpPr/>
      </dsp:nvSpPr>
      <dsp:spPr>
        <a:xfrm rot="5400000">
          <a:off x="5995264" y="171997"/>
          <a:ext cx="1386865" cy="230771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FF608-6F5A-484F-BB36-B637814EE953}">
      <dsp:nvSpPr>
        <dsp:cNvPr id="0" name=""/>
        <dsp:cNvSpPr/>
      </dsp:nvSpPr>
      <dsp:spPr>
        <a:xfrm>
          <a:off x="5763762" y="861505"/>
          <a:ext cx="2083415" cy="1826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Feeding Specialist </a:t>
          </a:r>
        </a:p>
      </dsp:txBody>
      <dsp:txXfrm>
        <a:off x="5763762" y="861505"/>
        <a:ext cx="2083415" cy="1826235"/>
      </dsp:txXfrm>
    </dsp:sp>
    <dsp:sp modelId="{D5846DA6-D612-804D-9503-1B356E5942CC}">
      <dsp:nvSpPr>
        <dsp:cNvPr id="0" name=""/>
        <dsp:cNvSpPr/>
      </dsp:nvSpPr>
      <dsp:spPr>
        <a:xfrm>
          <a:off x="7454081" y="2100"/>
          <a:ext cx="393097" cy="39309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D58A8-4BCE-EA42-BA2F-447C2419243A}">
      <dsp:nvSpPr>
        <dsp:cNvPr id="0" name=""/>
        <dsp:cNvSpPr/>
      </dsp:nvSpPr>
      <dsp:spPr>
        <a:xfrm rot="5400000">
          <a:off x="8545772" y="-459128"/>
          <a:ext cx="1386865" cy="230771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9658A-A983-8B4E-8D4C-93203772299A}">
      <dsp:nvSpPr>
        <dsp:cNvPr id="0" name=""/>
        <dsp:cNvSpPr/>
      </dsp:nvSpPr>
      <dsp:spPr>
        <a:xfrm>
          <a:off x="8314270" y="230380"/>
          <a:ext cx="2083415" cy="18262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Feeding Behavior Analyst</a:t>
          </a:r>
        </a:p>
      </dsp:txBody>
      <dsp:txXfrm>
        <a:off x="8314270" y="230380"/>
        <a:ext cx="2083415" cy="18262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2F1DB-D242-364C-9B95-65D96C74DEA3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30706-C1B4-A04C-BDF4-1681880F9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98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Total of 58 students have been trained or involved in the lab since January 2021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706-C1B4-A04C-BDF4-1681880F9E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12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Total of 58 students have been trained or involved in the lab since January 2021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706-C1B4-A04C-BDF4-1681880F9E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15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Total of 58 students have been trained or involved in the lab since January 2021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706-C1B4-A04C-BDF4-1681880F9E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01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Total of 58 students have been trained or involved in the lab since January 2021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706-C1B4-A04C-BDF4-1681880F9E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67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706-C1B4-A04C-BDF4-1681880F9E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21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706-C1B4-A04C-BDF4-1681880F9E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35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30706-C1B4-A04C-BDF4-1681880F9E4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16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20D69-4BA2-7141-9035-9CB2CA1100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9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42376" y="569312"/>
            <a:ext cx="7540024" cy="2040759"/>
          </a:xfrm>
        </p:spPr>
        <p:txBody>
          <a:bodyPr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2377" y="2890347"/>
            <a:ext cx="7540023" cy="27484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0" y="0"/>
            <a:ext cx="3678621" cy="5903310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22242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.jpg"/>
          <p:cNvPicPr>
            <a:picLocks noChangeAspect="1"/>
          </p:cNvPicPr>
          <p:nvPr userDrawn="1"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12192000" cy="687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532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7946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593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8688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534782" y="430146"/>
            <a:ext cx="11196305" cy="5182226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11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17" y="274639"/>
            <a:ext cx="1083128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117" y="1600201"/>
            <a:ext cx="10831283" cy="3950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8312515" y="1600202"/>
            <a:ext cx="3269885" cy="2988015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1322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537" y="4501931"/>
            <a:ext cx="10233751" cy="12670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2536" y="3011380"/>
            <a:ext cx="10233752" cy="13955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1092535" y="378938"/>
            <a:ext cx="10233751" cy="2417007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11427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11" y="274639"/>
            <a:ext cx="11049789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2611" y="1600202"/>
            <a:ext cx="5462671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86" y="1600202"/>
            <a:ext cx="5273017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254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621" y="274638"/>
            <a:ext cx="7903779" cy="74136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8621" y="1215233"/>
            <a:ext cx="399393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78621" y="1854994"/>
            <a:ext cx="3993931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06115" y="1215233"/>
            <a:ext cx="367628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06115" y="1854994"/>
            <a:ext cx="3676285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207023" y="274638"/>
            <a:ext cx="3269885" cy="2623723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207023" y="3116479"/>
            <a:ext cx="3269885" cy="2598308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36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11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288964" y="348214"/>
            <a:ext cx="5187365" cy="5233432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817746" y="348215"/>
            <a:ext cx="5913340" cy="53051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535" y="273050"/>
            <a:ext cx="673374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830" y="273053"/>
            <a:ext cx="3629572" cy="53802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4535" y="1435103"/>
            <a:ext cx="6733740" cy="42182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5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938" y="4800601"/>
            <a:ext cx="1058546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6938" y="402899"/>
            <a:ext cx="10585463" cy="43246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6938" y="5367339"/>
            <a:ext cx="10585463" cy="4396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34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.jpg"/>
          <p:cNvPicPr>
            <a:picLocks noChangeAspect="1"/>
          </p:cNvPicPr>
          <p:nvPr/>
        </p:nvPicPr>
        <p:blipFill>
          <a:blip r:embed="rId16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12192000" cy="68777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997" y="274639"/>
            <a:ext cx="106674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997" y="1600201"/>
            <a:ext cx="10667403" cy="395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5905065"/>
            <a:ext cx="12191997" cy="45720"/>
          </a:xfrm>
          <a:prstGeom prst="rect">
            <a:avLst/>
          </a:prstGeom>
          <a:solidFill>
            <a:srgbClr val="4106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F393B08C-F502-8F91-6804-DEF5A2A606E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2" y="6013826"/>
            <a:ext cx="2570205" cy="73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73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D2E2B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4565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4565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4565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27992" y="886314"/>
            <a:ext cx="9501554" cy="1470025"/>
          </a:xfrm>
        </p:spPr>
        <p:txBody>
          <a:bodyPr>
            <a:normAutofit/>
          </a:bodyPr>
          <a:lstStyle/>
          <a:p>
            <a:r>
              <a:rPr lang="en-US" b="1" dirty="0"/>
              <a:t>Pediatric Feeding Disorders Lab at Mississippi State University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549769" y="2432539"/>
            <a:ext cx="6858000" cy="1752600"/>
          </a:xfrm>
        </p:spPr>
        <p:txBody>
          <a:bodyPr/>
          <a:lstStyle/>
          <a:p>
            <a:r>
              <a:rPr lang="en-US" dirty="0"/>
              <a:t>Hallie M. Smith, Ph.D., BCBA-D, LP</a:t>
            </a:r>
          </a:p>
        </p:txBody>
      </p:sp>
      <p:pic>
        <p:nvPicPr>
          <p:cNvPr id="10" name="Picture 9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CA3692FB-0DF4-841F-7DA8-BFC836A19B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4733" y="3553681"/>
            <a:ext cx="2474547" cy="1855911"/>
          </a:xfrm>
          <a:prstGeom prst="rect">
            <a:avLst/>
          </a:prstGeom>
        </p:spPr>
      </p:pic>
      <p:pic>
        <p:nvPicPr>
          <p:cNvPr id="12" name="Picture 11" descr="A child sitting in a chair with a person in gloves&#10;&#10;Description automatically generated">
            <a:extLst>
              <a:ext uri="{FF2B5EF4-FFF2-40B4-BE49-F238E27FC236}">
                <a16:creationId xmlns:a16="http://schemas.microsoft.com/office/drawing/2014/main" id="{789F44FA-7085-9794-D3F6-F17AC993CF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4350" y="3531578"/>
            <a:ext cx="2438400" cy="1828800"/>
          </a:xfrm>
          <a:prstGeom prst="rect">
            <a:avLst/>
          </a:prstGeom>
        </p:spPr>
      </p:pic>
      <p:pic>
        <p:nvPicPr>
          <p:cNvPr id="14" name="Picture 13" descr="A person in blue gloves and gloves sitting at a table with food&#10;&#10;Description automatically generated">
            <a:extLst>
              <a:ext uri="{FF2B5EF4-FFF2-40B4-BE49-F238E27FC236}">
                <a16:creationId xmlns:a16="http://schemas.microsoft.com/office/drawing/2014/main" id="{4687B832-E53B-75F5-F01C-14496FBEA4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834" y="3551431"/>
            <a:ext cx="2420814" cy="1815611"/>
          </a:xfrm>
          <a:prstGeom prst="rect">
            <a:avLst/>
          </a:prstGeom>
        </p:spPr>
      </p:pic>
      <p:pic>
        <p:nvPicPr>
          <p:cNvPr id="16" name="Picture 15" descr="A baby sitting in a high chair&#10;&#10;Description automatically generated">
            <a:extLst>
              <a:ext uri="{FF2B5EF4-FFF2-40B4-BE49-F238E27FC236}">
                <a16:creationId xmlns:a16="http://schemas.microsoft.com/office/drawing/2014/main" id="{AF82F17C-2854-4E0F-B8F3-2CE93A1227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065" y="3221895"/>
            <a:ext cx="1606130" cy="2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4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3EE8-62C7-EE6B-103C-228370E0E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11" y="274639"/>
            <a:ext cx="11049789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Research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EBA07-C909-981A-DFE2-0C83E3632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611" y="1600202"/>
            <a:ext cx="5462671" cy="4083861"/>
          </a:xfrm>
        </p:spPr>
        <p:txBody>
          <a:bodyPr>
            <a:normAutofit/>
          </a:bodyPr>
          <a:lstStyle/>
          <a:p>
            <a:r>
              <a:rPr lang="en-US" dirty="0"/>
              <a:t>Increasing Efficiency of Treatment Identification for Pediatric Feeding Problems Through the Development of a Rapid Assessment Tool]</a:t>
            </a:r>
          </a:p>
          <a:p>
            <a:pPr lvl="1"/>
            <a:r>
              <a:rPr lang="en-US" sz="2800">
                <a:solidFill>
                  <a:schemeClr val="tx1"/>
                </a:solidFill>
              </a:rPr>
              <a:t>Pilot project funded ($40,000) funded by MCCTR </a:t>
            </a:r>
          </a:p>
        </p:txBody>
      </p:sp>
      <p:pic>
        <p:nvPicPr>
          <p:cNvPr id="5" name="Picture 4" descr="Mississippi Center for Clinical and Translational Research - Center for  Research Evaluation">
            <a:extLst>
              <a:ext uri="{FF2B5EF4-FFF2-40B4-BE49-F238E27FC236}">
                <a16:creationId xmlns:a16="http://schemas.microsoft.com/office/drawing/2014/main" id="{EEB0D03E-C944-FE26-E218-FBD2F7D26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86" y="1887656"/>
            <a:ext cx="5273017" cy="350895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388738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2299E-C1FF-4A12-F90B-66C98453B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997" y="274639"/>
            <a:ext cx="10667403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Training Experiences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2768FC-B4F9-C6E5-4D50-B89EEAFA5B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0660039"/>
              </p:ext>
            </p:extLst>
          </p:nvPr>
        </p:nvGraphicFramePr>
        <p:xfrm>
          <a:off x="914997" y="1600201"/>
          <a:ext cx="10667403" cy="3950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5078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31629-0C1D-4648-4853-67C156B2F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Experiences</a:t>
            </a:r>
          </a:p>
        </p:txBody>
      </p:sp>
      <p:pic>
        <p:nvPicPr>
          <p:cNvPr id="7" name="Picture 6" descr="A picture containing food, container, indoor, plastic&#10;&#10;Description automatically generated">
            <a:extLst>
              <a:ext uri="{FF2B5EF4-FFF2-40B4-BE49-F238E27FC236}">
                <a16:creationId xmlns:a16="http://schemas.microsoft.com/office/drawing/2014/main" id="{061A555F-E984-3C60-16DD-C5AA35236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210" y="1651945"/>
            <a:ext cx="2665580" cy="3554107"/>
          </a:xfrm>
          <a:prstGeom prst="rect">
            <a:avLst/>
          </a:prstGeom>
        </p:spPr>
      </p:pic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9808181F-C4E7-61DD-7C05-AF19E3421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019" y="1651945"/>
            <a:ext cx="2844002" cy="3554107"/>
          </a:xfrm>
          <a:prstGeom prst="rect">
            <a:avLst/>
          </a:prstGeom>
        </p:spPr>
      </p:pic>
      <p:pic>
        <p:nvPicPr>
          <p:cNvPr id="9" name="Picture 8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CE1A62A1-CC1F-4032-7A77-6F0D519AF8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4561" y="2006399"/>
            <a:ext cx="3793598" cy="284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40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EF6B3-5E72-E30E-8BD1-3AEDD7956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Experiences </a:t>
            </a:r>
          </a:p>
        </p:txBody>
      </p:sp>
      <p:pic>
        <p:nvPicPr>
          <p:cNvPr id="9" name="Picture 8" descr="A person sitting at a desk writing on a piece of paper&#10;&#10;Description automatically generated">
            <a:extLst>
              <a:ext uri="{FF2B5EF4-FFF2-40B4-BE49-F238E27FC236}">
                <a16:creationId xmlns:a16="http://schemas.microsoft.com/office/drawing/2014/main" id="{EB774E2B-518E-672C-85F9-E4383CCD4A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2047" y="1869994"/>
            <a:ext cx="4027905" cy="3020929"/>
          </a:xfrm>
          <a:prstGeom prst="rect">
            <a:avLst/>
          </a:prstGeom>
        </p:spPr>
      </p:pic>
      <p:pic>
        <p:nvPicPr>
          <p:cNvPr id="14" name="Content Placeholder 5" descr="A group of women sitting in a room&#10;&#10;Description automatically generated">
            <a:extLst>
              <a:ext uri="{FF2B5EF4-FFF2-40B4-BE49-F238E27FC236}">
                <a16:creationId xmlns:a16="http://schemas.microsoft.com/office/drawing/2014/main" id="{4F148828-9B66-4F0B-CCFE-E8C17AD77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447" y="1860417"/>
            <a:ext cx="3951288" cy="2963466"/>
          </a:xfrm>
        </p:spPr>
      </p:pic>
      <p:pic>
        <p:nvPicPr>
          <p:cNvPr id="16" name="Picture 15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F510FE8A-EFB6-2780-C4FA-DFEB32F55A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18788" y="1937034"/>
            <a:ext cx="3951288" cy="29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98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EF6B3-5E72-E30E-8BD1-3AEDD7956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Experiences </a:t>
            </a:r>
          </a:p>
        </p:txBody>
      </p:sp>
      <p:pic>
        <p:nvPicPr>
          <p:cNvPr id="13" name="Picture 12" descr="A young child sitting in a chair with a nurse&#10;&#10;Description automatically generated">
            <a:extLst>
              <a:ext uri="{FF2B5EF4-FFF2-40B4-BE49-F238E27FC236}">
                <a16:creationId xmlns:a16="http://schemas.microsoft.com/office/drawing/2014/main" id="{474EC12F-D3CA-79EA-4974-268EA46FE3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3061" y="1981285"/>
            <a:ext cx="4027902" cy="3020926"/>
          </a:xfrm>
          <a:prstGeom prst="rect">
            <a:avLst/>
          </a:prstGeom>
        </p:spPr>
      </p:pic>
      <p:pic>
        <p:nvPicPr>
          <p:cNvPr id="20" name="Content Placeholder 19" descr="A person and a child in a wheelchair&#10;&#10;Description automatically generated">
            <a:extLst>
              <a:ext uri="{FF2B5EF4-FFF2-40B4-BE49-F238E27FC236}">
                <a16:creationId xmlns:a16="http://schemas.microsoft.com/office/drawing/2014/main" id="{EAE932F6-5E76-BDEF-B705-EB0611704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1" b="26413"/>
          <a:stretch/>
        </p:blipFill>
        <p:spPr>
          <a:xfrm rot="16200000">
            <a:off x="685808" y="1823248"/>
            <a:ext cx="2601373" cy="3337000"/>
          </a:xfrm>
        </p:spPr>
      </p:pic>
      <p:pic>
        <p:nvPicPr>
          <p:cNvPr id="22" name="Picture 21" descr="A person holding a pink object to a child's nose&#10;&#10;Description automatically generated">
            <a:extLst>
              <a:ext uri="{FF2B5EF4-FFF2-40B4-BE49-F238E27FC236}">
                <a16:creationId xmlns:a16="http://schemas.microsoft.com/office/drawing/2014/main" id="{66FF71D1-7000-C937-179C-0D2397593F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029" y="1958042"/>
            <a:ext cx="3938671" cy="306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06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EF6B3-5E72-E30E-8BD1-3AEDD7956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Experiences </a:t>
            </a:r>
          </a:p>
        </p:txBody>
      </p:sp>
      <p:pic>
        <p:nvPicPr>
          <p:cNvPr id="5" name="Picture 4" descr="A person standing next to a large white board&#10;&#10;Description automatically generated with low confidence">
            <a:extLst>
              <a:ext uri="{FF2B5EF4-FFF2-40B4-BE49-F238E27FC236}">
                <a16:creationId xmlns:a16="http://schemas.microsoft.com/office/drawing/2014/main" id="{CCBC24B2-BB36-112B-96A7-5CB88FF5E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233" y="1257745"/>
            <a:ext cx="3343533" cy="4452246"/>
          </a:xfrm>
          <a:prstGeom prst="rect">
            <a:avLst/>
          </a:prstGeom>
        </p:spPr>
      </p:pic>
      <p:pic>
        <p:nvPicPr>
          <p:cNvPr id="9" name="Picture 8" descr="A group of women standing in front of a poster&#10;&#10;Description automatically generated">
            <a:extLst>
              <a:ext uri="{FF2B5EF4-FFF2-40B4-BE49-F238E27FC236}">
                <a16:creationId xmlns:a16="http://schemas.microsoft.com/office/drawing/2014/main" id="{7226E64F-AB74-EFB9-A517-D279BAF7F3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1612" y="1809203"/>
            <a:ext cx="4458043" cy="3343532"/>
          </a:xfrm>
          <a:prstGeom prst="rect">
            <a:avLst/>
          </a:prstGeom>
        </p:spPr>
      </p:pic>
      <p:pic>
        <p:nvPicPr>
          <p:cNvPr id="11" name="Picture 10" descr="A group of women standing in a room&#10;&#10;Description automatically generated">
            <a:extLst>
              <a:ext uri="{FF2B5EF4-FFF2-40B4-BE49-F238E27FC236}">
                <a16:creationId xmlns:a16="http://schemas.microsoft.com/office/drawing/2014/main" id="{CA973264-D8AD-65A6-D737-5F0131088B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44" y="1809204"/>
            <a:ext cx="4458043" cy="33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34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AA4FE-6CB6-51F2-A890-F71103688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Hierarchy of Lab Positions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5CEB81D-DBEC-7978-4C14-53AAA53859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975528"/>
              </p:ext>
            </p:extLst>
          </p:nvPr>
        </p:nvGraphicFramePr>
        <p:xfrm>
          <a:off x="750888" y="1953126"/>
          <a:ext cx="10831512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8518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257D5-9B93-A5BD-573C-56AE74D78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Service to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F0235-4FE4-598E-40BC-B7037AD2F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Provided individualized outpatient or intensive outpatient services to 28 different children ranging in age from 2 to 16 years old </a:t>
            </a:r>
          </a:p>
          <a:p>
            <a:pPr lvl="1"/>
            <a:r>
              <a:rPr lang="en-US" dirty="0"/>
              <a:t>Parent Training </a:t>
            </a:r>
            <a:br>
              <a:rPr lang="en-US" dirty="0"/>
            </a:br>
            <a:endParaRPr lang="en-US" dirty="0"/>
          </a:p>
          <a:p>
            <a:r>
              <a:rPr lang="en-US" dirty="0"/>
              <a:t>Participants have had a variety of diagnoses </a:t>
            </a:r>
          </a:p>
          <a:p>
            <a:pPr lvl="1"/>
            <a:r>
              <a:rPr lang="en-US" dirty="0"/>
              <a:t>ASD </a:t>
            </a:r>
          </a:p>
          <a:p>
            <a:pPr lvl="1"/>
            <a:r>
              <a:rPr lang="en-US" dirty="0"/>
              <a:t>ADHD </a:t>
            </a:r>
          </a:p>
          <a:p>
            <a:pPr lvl="1"/>
            <a:r>
              <a:rPr lang="en-US" dirty="0"/>
              <a:t>Developmental Delay </a:t>
            </a:r>
          </a:p>
          <a:p>
            <a:pPr lvl="1"/>
            <a:r>
              <a:rPr lang="en-US" dirty="0"/>
              <a:t>Down Syndrome </a:t>
            </a:r>
          </a:p>
        </p:txBody>
      </p:sp>
    </p:spTree>
    <p:extLst>
      <p:ext uri="{BB962C8B-B14F-4D97-AF65-F5344CB8AC3E}">
        <p14:creationId xmlns:p14="http://schemas.microsoft.com/office/powerpoint/2010/main" val="4190381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186E-FF3B-5449-5B05-8733C317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Service to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65DAD-D85E-439E-1AAE-C744C381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8" y="1600201"/>
            <a:ext cx="4590903" cy="395072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850 hours of direct service delivery to children and adolescents since January 2021 </a:t>
            </a:r>
            <a:br>
              <a:rPr lang="en-US" dirty="0"/>
            </a:br>
            <a:endParaRPr lang="en-US" dirty="0"/>
          </a:p>
          <a:p>
            <a:r>
              <a:rPr lang="en-US" dirty="0"/>
              <a:t>Funding ($60,000) from Mississippi Council on Developmental Disabilities in April of 2021 to provide clinical services to area of need </a:t>
            </a:r>
          </a:p>
        </p:txBody>
      </p:sp>
      <p:pic>
        <p:nvPicPr>
          <p:cNvPr id="6" name="Picture 5" descr="A group of women and a child sitting on a swing&#10;&#10;Description automatically generated">
            <a:extLst>
              <a:ext uri="{FF2B5EF4-FFF2-40B4-BE49-F238E27FC236}">
                <a16:creationId xmlns:a16="http://schemas.microsoft.com/office/drawing/2014/main" id="{50B6F5A1-204E-B963-DE9A-E35AE1F3EE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3345" y="1947479"/>
            <a:ext cx="3950722" cy="2963042"/>
          </a:xfrm>
          <a:prstGeom prst="rect">
            <a:avLst/>
          </a:prstGeom>
        </p:spPr>
      </p:pic>
      <p:pic>
        <p:nvPicPr>
          <p:cNvPr id="9" name="Picture 8" descr="A person holding a cup of coffee&#10;&#10;Description automatically generated with low confidence">
            <a:extLst>
              <a:ext uri="{FF2B5EF4-FFF2-40B4-BE49-F238E27FC236}">
                <a16:creationId xmlns:a16="http://schemas.microsoft.com/office/drawing/2014/main" id="{10EDB52B-AF01-2C87-65DF-05A7C2EE2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88811" y="1973213"/>
            <a:ext cx="3950722" cy="29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84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0DA87-A59E-DFD0-CBE5-1394908E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Support for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DA432-B46E-5ECF-D679-29C24C588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Supportive Department! </a:t>
            </a:r>
          </a:p>
          <a:p>
            <a:pPr lvl="1"/>
            <a:r>
              <a:rPr lang="en-US" dirty="0"/>
              <a:t>Start-Up funds for Tenure Track faculty </a:t>
            </a:r>
          </a:p>
          <a:p>
            <a:pPr lvl="1"/>
            <a:r>
              <a:rPr lang="en-US" dirty="0"/>
              <a:t>GA Support </a:t>
            </a:r>
          </a:p>
          <a:p>
            <a:r>
              <a:rPr lang="en-US" dirty="0"/>
              <a:t>Mississippi Council on Developmental Disabilities </a:t>
            </a:r>
          </a:p>
          <a:p>
            <a:pPr lvl="1"/>
            <a:r>
              <a:rPr lang="en-US" dirty="0"/>
              <a:t>$60,000</a:t>
            </a:r>
          </a:p>
          <a:p>
            <a:r>
              <a:rPr lang="en-US" dirty="0"/>
              <a:t>Mississippi Center for Clinical and Translational Research </a:t>
            </a:r>
          </a:p>
          <a:p>
            <a:pPr lvl="1"/>
            <a:r>
              <a:rPr lang="en-US" dirty="0"/>
              <a:t>$40,000</a:t>
            </a:r>
          </a:p>
          <a:p>
            <a:r>
              <a:rPr lang="en-US" dirty="0"/>
              <a:t>MSU Office of Research &amp; Development </a:t>
            </a:r>
          </a:p>
          <a:p>
            <a:pPr lvl="1"/>
            <a:r>
              <a:rPr lang="en-US" dirty="0"/>
              <a:t>$4,000 for support of undergraduate research </a:t>
            </a:r>
          </a:p>
          <a:p>
            <a:r>
              <a:rPr lang="en-US" dirty="0"/>
              <a:t>CEU Workshop </a:t>
            </a:r>
          </a:p>
          <a:p>
            <a:pPr lvl="1"/>
            <a:r>
              <a:rPr lang="en-US" dirty="0"/>
              <a:t>$4,000 from revenue </a:t>
            </a:r>
          </a:p>
        </p:txBody>
      </p:sp>
      <p:pic>
        <p:nvPicPr>
          <p:cNvPr id="2050" name="Picture 2" descr="Mississippi Council on Developmental Disabilities |">
            <a:extLst>
              <a:ext uri="{FF2B5EF4-FFF2-40B4-BE49-F238E27FC236}">
                <a16:creationId xmlns:a16="http://schemas.microsoft.com/office/drawing/2014/main" id="{F42B1985-4EE4-0A1E-5C28-5C7B2249B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012" y="1180717"/>
            <a:ext cx="2142308" cy="89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ssissippi Center for Clinical and Translational Research - Center for  Research Evaluation">
            <a:extLst>
              <a:ext uri="{FF2B5EF4-FFF2-40B4-BE49-F238E27FC236}">
                <a16:creationId xmlns:a16="http://schemas.microsoft.com/office/drawing/2014/main" id="{F1D74A8B-E6BC-B2C1-5D59-120E616EF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611" y="2335347"/>
            <a:ext cx="2654300" cy="176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RED announces two upcoming seminars | Mississippi State University">
            <a:extLst>
              <a:ext uri="{FF2B5EF4-FFF2-40B4-BE49-F238E27FC236}">
                <a16:creationId xmlns:a16="http://schemas.microsoft.com/office/drawing/2014/main" id="{4B7EC4CE-11AE-1216-9073-C76AE44FB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845" y="4236600"/>
            <a:ext cx="2191475" cy="136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106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CC6A0-CF15-8FC2-F966-73950132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Brief Background on PFD’s</a:t>
            </a:r>
          </a:p>
        </p:txBody>
      </p:sp>
      <p:pic>
        <p:nvPicPr>
          <p:cNvPr id="1026" name="Picture 2" descr="Is Your kid Not Eating Healthy Food? Here are Some Tips for Parents - News18">
            <a:extLst>
              <a:ext uri="{FF2B5EF4-FFF2-40B4-BE49-F238E27FC236}">
                <a16:creationId xmlns:a16="http://schemas.microsoft.com/office/drawing/2014/main" id="{67833021-180B-0E13-500A-FC53CB8D4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475" y="1732293"/>
            <a:ext cx="3197050" cy="31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 Introduction to Your Child's Gastrostomy Tube | Patient Education | UC  Davis Children's Hospital">
            <a:extLst>
              <a:ext uri="{FF2B5EF4-FFF2-40B4-BE49-F238E27FC236}">
                <a16:creationId xmlns:a16="http://schemas.microsoft.com/office/drawing/2014/main" id="{98E38FCB-6A7C-1DE1-EE8E-BFFECE43E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7" y="1840521"/>
            <a:ext cx="2714243" cy="298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diaSure Grow &amp; Gain with Immune Support, Kids Protein Shake, 7g Protein, Chocolate 8-fl-oz Bottle, 6 Count">
            <a:extLst>
              <a:ext uri="{FF2B5EF4-FFF2-40B4-BE49-F238E27FC236}">
                <a16:creationId xmlns:a16="http://schemas.microsoft.com/office/drawing/2014/main" id="{E1311419-46E3-ACF6-3C5F-67E80CE68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116" y="1840521"/>
            <a:ext cx="3056792" cy="30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CC6A0-CF15-8FC2-F966-73950132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7" y="274639"/>
            <a:ext cx="10831283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Brief Background on PFD’s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B124C7F7-767B-84D5-F66C-4A487CEBAF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5611245"/>
              </p:ext>
            </p:extLst>
          </p:nvPr>
        </p:nvGraphicFramePr>
        <p:xfrm>
          <a:off x="680358" y="1541587"/>
          <a:ext cx="10831283" cy="3950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014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7E517-681A-67BF-CCE9-32884BB2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of the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487C1-3F08-B95A-7E14-B653DEBD6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7" y="1417639"/>
            <a:ext cx="10831283" cy="3950721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effectLst/>
                <a:latin typeface="Avenir Book" panose="02000503020000020003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To provide clinical services for individuals with pediatric feeding disorders while generating and disseminating research to further improve outcomes for individuals with pediatric feeding disorders and their families.</a:t>
            </a:r>
            <a:endParaRPr lang="en-US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CBE6043-36F1-4171-ACC2-58CB11104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776381"/>
              </p:ext>
            </p:extLst>
          </p:nvPr>
        </p:nvGraphicFramePr>
        <p:xfrm>
          <a:off x="1819450" y="3352800"/>
          <a:ext cx="8694615" cy="2597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78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7FABBC-67A5-B45C-D4D5-3FEEBB667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Directors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D0FB44-2CCC-6AB9-87BC-C9D2B4797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Hallie Smith and Dr. Hailey Ripple </a:t>
            </a:r>
          </a:p>
        </p:txBody>
      </p:sp>
      <p:pic>
        <p:nvPicPr>
          <p:cNvPr id="7" name="Picture 2" descr="MSU School Psychology | Mississippi State MS">
            <a:extLst>
              <a:ext uri="{FF2B5EF4-FFF2-40B4-BE49-F238E27FC236}">
                <a16:creationId xmlns:a16="http://schemas.microsoft.com/office/drawing/2014/main" id="{51509D1D-11F5-AEC4-58CA-647EB3F8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870322"/>
            <a:ext cx="2108109" cy="210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ennedy Krieger Institute">
            <a:extLst>
              <a:ext uri="{FF2B5EF4-FFF2-40B4-BE49-F238E27FC236}">
                <a16:creationId xmlns:a16="http://schemas.microsoft.com/office/drawing/2014/main" id="{F2709BD3-2393-24D3-2DEC-9A9AA4563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96" y="3121666"/>
            <a:ext cx="2815281" cy="15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CA0C32-8BC1-B480-6411-2330198E04C0}"/>
              </a:ext>
            </a:extLst>
          </p:cNvPr>
          <p:cNvSpPr/>
          <p:nvPr/>
        </p:nvSpPr>
        <p:spPr>
          <a:xfrm>
            <a:off x="869653" y="2414952"/>
            <a:ext cx="2502401" cy="30188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1EC508-5575-7EBC-F348-0143F126B3E9}"/>
              </a:ext>
            </a:extLst>
          </p:cNvPr>
          <p:cNvSpPr/>
          <p:nvPr/>
        </p:nvSpPr>
        <p:spPr>
          <a:xfrm>
            <a:off x="4135367" y="2414952"/>
            <a:ext cx="3285341" cy="30188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AC31-1732-C395-6AE1-7D5F53C051E3}"/>
              </a:ext>
            </a:extLst>
          </p:cNvPr>
          <p:cNvSpPr/>
          <p:nvPr/>
        </p:nvSpPr>
        <p:spPr>
          <a:xfrm>
            <a:off x="7954809" y="2400516"/>
            <a:ext cx="3285341" cy="30188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6" descr="A picture containing font, text, logo, clipart&#10;&#10;Description automatically generated">
            <a:extLst>
              <a:ext uri="{FF2B5EF4-FFF2-40B4-BE49-F238E27FC236}">
                <a16:creationId xmlns:a16="http://schemas.microsoft.com/office/drawing/2014/main" id="{B4F66735-69B7-2740-C772-3E5BC7406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954" y="2500508"/>
            <a:ext cx="2309446" cy="1177284"/>
          </a:xfrm>
          <a:prstGeom prst="rect">
            <a:avLst/>
          </a:prstGeom>
        </p:spPr>
      </p:pic>
      <p:pic>
        <p:nvPicPr>
          <p:cNvPr id="13" name="Picture 2" descr="MSU School Psychology | Mississippi State MS">
            <a:extLst>
              <a:ext uri="{FF2B5EF4-FFF2-40B4-BE49-F238E27FC236}">
                <a16:creationId xmlns:a16="http://schemas.microsoft.com/office/drawing/2014/main" id="{A6367F92-8D79-96B4-06C3-A2482751C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994" y="3911105"/>
            <a:ext cx="1334970" cy="133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84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993C6-3FE6-7C98-3F92-23DE92B7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Lesson</a:t>
            </a:r>
          </a:p>
        </p:txBody>
      </p:sp>
      <p:pic>
        <p:nvPicPr>
          <p:cNvPr id="5" name="Content Placeholder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8D88E4A-3E9C-D0FF-D864-D04A36BB4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99" t="11837" r="28651" b="7730"/>
          <a:stretch/>
        </p:blipFill>
        <p:spPr>
          <a:xfrm>
            <a:off x="355893" y="1816402"/>
            <a:ext cx="4009704" cy="3225196"/>
          </a:xfrm>
          <a:prstGeom prst="rect">
            <a:avLst/>
          </a:prstGeom>
        </p:spPr>
      </p:pic>
      <p:pic>
        <p:nvPicPr>
          <p:cNvPr id="6" name="Picture 6" descr="No photo description available.">
            <a:extLst>
              <a:ext uri="{FF2B5EF4-FFF2-40B4-BE49-F238E27FC236}">
                <a16:creationId xmlns:a16="http://schemas.microsoft.com/office/drawing/2014/main" id="{538154E4-022D-A4FA-99D8-81FC7EA76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21" y="1625643"/>
            <a:ext cx="2829874" cy="37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o photo description available.">
            <a:extLst>
              <a:ext uri="{FF2B5EF4-FFF2-40B4-BE49-F238E27FC236}">
                <a16:creationId xmlns:a16="http://schemas.microsoft.com/office/drawing/2014/main" id="{8675F11D-CBAA-D8D8-A815-D1E4C70E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34" y="2563206"/>
            <a:ext cx="4000873" cy="206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451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993C6-3FE6-7C98-3F92-23DE92B7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Lesson</a:t>
            </a:r>
          </a:p>
        </p:txBody>
      </p:sp>
      <p:pic>
        <p:nvPicPr>
          <p:cNvPr id="3" name="Content Placeholder 4" descr="A kitchen with white cabinets&#10;&#10;Description automatically generated">
            <a:extLst>
              <a:ext uri="{FF2B5EF4-FFF2-40B4-BE49-F238E27FC236}">
                <a16:creationId xmlns:a16="http://schemas.microsoft.com/office/drawing/2014/main" id="{B12E097D-1D04-904F-2949-6C31E5CD5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67599" y="1755389"/>
            <a:ext cx="4462963" cy="334722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32A2BC-1E08-2A4F-3844-D2EB68FE89F9}"/>
              </a:ext>
            </a:extLst>
          </p:cNvPr>
          <p:cNvSpPr/>
          <p:nvPr/>
        </p:nvSpPr>
        <p:spPr>
          <a:xfrm>
            <a:off x="8558318" y="2439599"/>
            <a:ext cx="2799492" cy="19788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08E80739-69D7-F219-4E0A-98D4C18F8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474424" y="1963104"/>
            <a:ext cx="3909054" cy="2931791"/>
          </a:xfrm>
          <a:prstGeom prst="rect">
            <a:avLst/>
          </a:prstGeom>
        </p:spPr>
      </p:pic>
      <p:pic>
        <p:nvPicPr>
          <p:cNvPr id="7170" name="Picture 2" descr="Autism and Developmental Disabilities Clinic of Mississippi State">
            <a:extLst>
              <a:ext uri="{FF2B5EF4-FFF2-40B4-BE49-F238E27FC236}">
                <a16:creationId xmlns:a16="http://schemas.microsoft.com/office/drawing/2014/main" id="{14A10498-411D-A346-565F-D05E758F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2" y="200024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993C6-3FE6-7C98-3F92-23DE92B7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Lesson</a:t>
            </a:r>
          </a:p>
        </p:txBody>
      </p:sp>
      <p:pic>
        <p:nvPicPr>
          <p:cNvPr id="8" name="Picture 7" descr="A kitchen with white cabinets and a window&#10;&#10;Description automatically generated">
            <a:extLst>
              <a:ext uri="{FF2B5EF4-FFF2-40B4-BE49-F238E27FC236}">
                <a16:creationId xmlns:a16="http://schemas.microsoft.com/office/drawing/2014/main" id="{12AB432D-32B0-F29D-3A22-F6E60F52C3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2318" y="2110620"/>
            <a:ext cx="3954379" cy="2965785"/>
          </a:xfrm>
          <a:prstGeom prst="rect">
            <a:avLst/>
          </a:prstGeom>
        </p:spPr>
      </p:pic>
      <p:pic>
        <p:nvPicPr>
          <p:cNvPr id="13" name="Picture 12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9EF1CB5B-F2D8-66C5-076A-C1199AA980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4401" y="2110621"/>
            <a:ext cx="3954380" cy="2965785"/>
          </a:xfrm>
          <a:prstGeom prst="rect">
            <a:avLst/>
          </a:prstGeom>
        </p:spPr>
      </p:pic>
      <p:pic>
        <p:nvPicPr>
          <p:cNvPr id="17" name="Picture 16" descr="A house with a deck and trees&#10;&#10;Description automatically generated">
            <a:extLst>
              <a:ext uri="{FF2B5EF4-FFF2-40B4-BE49-F238E27FC236}">
                <a16:creationId xmlns:a16="http://schemas.microsoft.com/office/drawing/2014/main" id="{3FA467A2-B250-D676-2A2B-B5FB6A26FD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7" y="1985210"/>
            <a:ext cx="3850105" cy="288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36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26D4C-DE84-9325-F7B9-B67C2A078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4B5B6-ECB3-34FA-C6FD-28E8830C0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26" y="1600201"/>
            <a:ext cx="5696574" cy="395072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Evaluate and develop novel approaches to the assessment and treatment of pediatric feeding disorders </a:t>
            </a:r>
          </a:p>
          <a:p>
            <a:pPr lvl="1"/>
            <a:r>
              <a:rPr lang="en-US" dirty="0"/>
              <a:t>Ask questions, get answers, share outcomes </a:t>
            </a:r>
          </a:p>
          <a:p>
            <a:pPr lvl="1"/>
            <a:r>
              <a:rPr lang="en-US" dirty="0"/>
              <a:t>Use of single case design methodology</a:t>
            </a:r>
            <a:br>
              <a:rPr lang="en-US" dirty="0"/>
            </a:br>
            <a:endParaRPr lang="en-US" dirty="0"/>
          </a:p>
          <a:p>
            <a:r>
              <a:rPr lang="en-US" dirty="0"/>
              <a:t>7 different projects (questions) in the lab</a:t>
            </a:r>
          </a:p>
          <a:p>
            <a:pPr lvl="1"/>
            <a:r>
              <a:rPr lang="en-US" dirty="0"/>
              <a:t>2 dissertations </a:t>
            </a:r>
          </a:p>
          <a:p>
            <a:pPr lvl="1"/>
            <a:r>
              <a:rPr lang="en-US" dirty="0"/>
              <a:t>16 presentations at local, national, and international conferences  </a:t>
            </a:r>
          </a:p>
          <a:p>
            <a:pPr lvl="1"/>
            <a:r>
              <a:rPr lang="en-US" dirty="0"/>
              <a:t>Production of 4 different manuscripts for publication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98B75A3-D445-0938-7536-2836D4BEE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115" y="1393917"/>
            <a:ext cx="2706848" cy="2030136"/>
          </a:xfrm>
          <a:prstGeom prst="rect">
            <a:avLst/>
          </a:prstGeom>
        </p:spPr>
      </p:pic>
      <p:pic>
        <p:nvPicPr>
          <p:cNvPr id="7" name="Picture 6" descr="A group of women standing in front of a board&#10;&#10;Description automatically generated">
            <a:extLst>
              <a:ext uri="{FF2B5EF4-FFF2-40B4-BE49-F238E27FC236}">
                <a16:creationId xmlns:a16="http://schemas.microsoft.com/office/drawing/2014/main" id="{9EAAC95D-B962-D680-A2CA-2431D03B70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429" y="3611596"/>
            <a:ext cx="2691067" cy="2018300"/>
          </a:xfrm>
          <a:prstGeom prst="rect">
            <a:avLst/>
          </a:prstGeom>
        </p:spPr>
      </p:pic>
      <p:pic>
        <p:nvPicPr>
          <p:cNvPr id="9" name="Picture 8" descr="A group of people standing in front of a projection screen&#10;&#10;Description automatically generated">
            <a:extLst>
              <a:ext uri="{FF2B5EF4-FFF2-40B4-BE49-F238E27FC236}">
                <a16:creationId xmlns:a16="http://schemas.microsoft.com/office/drawing/2014/main" id="{3620614C-FBAB-0FCA-0FFA-D7F6664A83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3" t="31246" r="6335" b="981"/>
          <a:stretch/>
        </p:blipFill>
        <p:spPr>
          <a:xfrm>
            <a:off x="6311137" y="3599760"/>
            <a:ext cx="2191179" cy="203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2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SU_Maroon&amp;Grey">
  <a:themeElements>
    <a:clrScheme name="Custom 3">
      <a:dk1>
        <a:srgbClr val="000000"/>
      </a:dk1>
      <a:lt1>
        <a:srgbClr val="FFFFFF"/>
      </a:lt1>
      <a:dk2>
        <a:srgbClr val="5D1724"/>
      </a:dk2>
      <a:lt2>
        <a:srgbClr val="E2E4DB"/>
      </a:lt2>
      <a:accent1>
        <a:srgbClr val="5E091A"/>
      </a:accent1>
      <a:accent2>
        <a:srgbClr val="410611"/>
      </a:accent2>
      <a:accent3>
        <a:srgbClr val="545651"/>
      </a:accent3>
      <a:accent4>
        <a:srgbClr val="848780"/>
      </a:accent4>
      <a:accent5>
        <a:srgbClr val="B9BDB3"/>
      </a:accent5>
      <a:accent6>
        <a:srgbClr val="890C25"/>
      </a:accent6>
      <a:hlink>
        <a:srgbClr val="890C25"/>
      </a:hlink>
      <a:folHlink>
        <a:srgbClr val="890C25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MSU_Maroon&amp;Grey.thmx</Template>
  <TotalTime>155</TotalTime>
  <Words>459</Words>
  <Application>Microsoft Office PowerPoint</Application>
  <PresentationFormat>Widescreen</PresentationFormat>
  <Paragraphs>74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Avenir Book</vt:lpstr>
      <vt:lpstr>Calibri</vt:lpstr>
      <vt:lpstr>Century Gothic</vt:lpstr>
      <vt:lpstr>Palatino Linotype</vt:lpstr>
      <vt:lpstr>MSU_Maroon&amp;Grey</vt:lpstr>
      <vt:lpstr>Pediatric Feeding Disorders Lab at Mississippi State University</vt:lpstr>
      <vt:lpstr>Brief Background on PFD’s</vt:lpstr>
      <vt:lpstr>Brief Background on PFD’s</vt:lpstr>
      <vt:lpstr>Mission of the Lab</vt:lpstr>
      <vt:lpstr>Lab Directors</vt:lpstr>
      <vt:lpstr>BRIEF History Lesson</vt:lpstr>
      <vt:lpstr>BRIEF History Lesson</vt:lpstr>
      <vt:lpstr>BRIEF History Lesson</vt:lpstr>
      <vt:lpstr>Research Agenda</vt:lpstr>
      <vt:lpstr>Research Agenda</vt:lpstr>
      <vt:lpstr>Training Experiences</vt:lpstr>
      <vt:lpstr>Training Experiences</vt:lpstr>
      <vt:lpstr>Training Experiences </vt:lpstr>
      <vt:lpstr>Training Experiences </vt:lpstr>
      <vt:lpstr>Training Experiences </vt:lpstr>
      <vt:lpstr>Hierarchy of Lab Positions</vt:lpstr>
      <vt:lpstr>Clinical Service to Community</vt:lpstr>
      <vt:lpstr>Clinical Service to Community</vt:lpstr>
      <vt:lpstr>Funding Support for Lab</vt:lpstr>
    </vt:vector>
  </TitlesOfParts>
  <Company>Mississippi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Rowe</dc:creator>
  <cp:lastModifiedBy>Hyche, Stephanie</cp:lastModifiedBy>
  <cp:revision>13</cp:revision>
  <dcterms:created xsi:type="dcterms:W3CDTF">2015-07-09T18:42:12Z</dcterms:created>
  <dcterms:modified xsi:type="dcterms:W3CDTF">2024-04-15T21:54:20Z</dcterms:modified>
</cp:coreProperties>
</file>